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 id="2147483726" r:id="rId5"/>
  </p:sldMasterIdLst>
  <p:notesMasterIdLst>
    <p:notesMasterId r:id="rId68"/>
  </p:notesMasterIdLst>
  <p:sldIdLst>
    <p:sldId id="256" r:id="rId6"/>
    <p:sldId id="357" r:id="rId7"/>
    <p:sldId id="322" r:id="rId8"/>
    <p:sldId id="376" r:id="rId9"/>
    <p:sldId id="257" r:id="rId10"/>
    <p:sldId id="336" r:id="rId11"/>
    <p:sldId id="380" r:id="rId12"/>
    <p:sldId id="278" r:id="rId13"/>
    <p:sldId id="288" r:id="rId14"/>
    <p:sldId id="370" r:id="rId15"/>
    <p:sldId id="375" r:id="rId16"/>
    <p:sldId id="259" r:id="rId17"/>
    <p:sldId id="261" r:id="rId18"/>
    <p:sldId id="289" r:id="rId19"/>
    <p:sldId id="333" r:id="rId20"/>
    <p:sldId id="373" r:id="rId21"/>
    <p:sldId id="385" r:id="rId22"/>
    <p:sldId id="275" r:id="rId23"/>
    <p:sldId id="390" r:id="rId24"/>
    <p:sldId id="276" r:id="rId25"/>
    <p:sldId id="389" r:id="rId26"/>
    <p:sldId id="369" r:id="rId27"/>
    <p:sldId id="399" r:id="rId28"/>
    <p:sldId id="386" r:id="rId29"/>
    <p:sldId id="264" r:id="rId30"/>
    <p:sldId id="265" r:id="rId31"/>
    <p:sldId id="316" r:id="rId32"/>
    <p:sldId id="374" r:id="rId33"/>
    <p:sldId id="391" r:id="rId34"/>
    <p:sldId id="392" r:id="rId35"/>
    <p:sldId id="341" r:id="rId36"/>
    <p:sldId id="269" r:id="rId37"/>
    <p:sldId id="393" r:id="rId38"/>
    <p:sldId id="268" r:id="rId39"/>
    <p:sldId id="394" r:id="rId40"/>
    <p:sldId id="395" r:id="rId41"/>
    <p:sldId id="396" r:id="rId42"/>
    <p:sldId id="397" r:id="rId43"/>
    <p:sldId id="398" r:id="rId44"/>
    <p:sldId id="342" r:id="rId45"/>
    <p:sldId id="359" r:id="rId46"/>
    <p:sldId id="371" r:id="rId47"/>
    <p:sldId id="329" r:id="rId48"/>
    <p:sldId id="283" r:id="rId49"/>
    <p:sldId id="352" r:id="rId50"/>
    <p:sldId id="262" r:id="rId51"/>
    <p:sldId id="382" r:id="rId52"/>
    <p:sldId id="356" r:id="rId53"/>
    <p:sldId id="258" r:id="rId54"/>
    <p:sldId id="270" r:id="rId55"/>
    <p:sldId id="279" r:id="rId56"/>
    <p:sldId id="286" r:id="rId57"/>
    <p:sldId id="379" r:id="rId58"/>
    <p:sldId id="351" r:id="rId59"/>
    <p:sldId id="350" r:id="rId60"/>
    <p:sldId id="377" r:id="rId61"/>
    <p:sldId id="378" r:id="rId62"/>
    <p:sldId id="368" r:id="rId63"/>
    <p:sldId id="383" r:id="rId64"/>
    <p:sldId id="387" r:id="rId65"/>
    <p:sldId id="388" r:id="rId66"/>
    <p:sldId id="266" r:id="rId6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4C3F"/>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8665E7-C80A-4CC3-BF26-2FEAEEF9D508}" v="5" dt="2026-09-14T11:09:23.881"/>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2" autoAdjust="0"/>
    <p:restoredTop sz="94660"/>
  </p:normalViewPr>
  <p:slideViewPr>
    <p:cSldViewPr snapToGrid="0">
      <p:cViewPr varScale="1">
        <p:scale>
          <a:sx n="109" d="100"/>
          <a:sy n="109" d="100"/>
        </p:scale>
        <p:origin x="948" y="10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36009A-AC3B-404E-80F8-47609D8283A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C42A1C5-10ED-4C41-95C1-2E6ABDBE5424}">
      <dgm:prSet/>
      <dgm:spPr/>
      <dgm:t>
        <a:bodyPr/>
        <a:lstStyle/>
        <a:p>
          <a:r>
            <a:rPr lang="en-GB"/>
            <a:t>Head of College (HoC)</a:t>
          </a:r>
          <a:endParaRPr lang="en-US"/>
        </a:p>
      </dgm:t>
    </dgm:pt>
    <dgm:pt modelId="{28719CCD-B40C-44FB-A542-E8ACF0F88430}" type="parTrans" cxnId="{5E742257-7F3C-4F5F-8406-7D0AD4DF6573}">
      <dgm:prSet/>
      <dgm:spPr/>
      <dgm:t>
        <a:bodyPr/>
        <a:lstStyle/>
        <a:p>
          <a:endParaRPr lang="en-US"/>
        </a:p>
      </dgm:t>
    </dgm:pt>
    <dgm:pt modelId="{15862053-8FEE-4D32-8FCC-68B708541D7F}" type="sibTrans" cxnId="{5E742257-7F3C-4F5F-8406-7D0AD4DF6573}">
      <dgm:prSet/>
      <dgm:spPr/>
      <dgm:t>
        <a:bodyPr/>
        <a:lstStyle/>
        <a:p>
          <a:endParaRPr lang="en-US"/>
        </a:p>
      </dgm:t>
    </dgm:pt>
    <dgm:pt modelId="{02F11D9B-4AE3-483F-8131-257F32574E58}">
      <dgm:prSet/>
      <dgm:spPr/>
      <dgm:t>
        <a:bodyPr/>
        <a:lstStyle/>
        <a:p>
          <a:r>
            <a:rPr lang="en-GB" dirty="0"/>
            <a:t>Student Leadership Manager</a:t>
          </a:r>
          <a:endParaRPr lang="en-US" dirty="0"/>
        </a:p>
      </dgm:t>
    </dgm:pt>
    <dgm:pt modelId="{DC8CF6A2-2391-477E-90AB-3464F0CFDC3E}" type="parTrans" cxnId="{32F76C4F-EFA5-4EB0-BED7-32FE774DF48C}">
      <dgm:prSet/>
      <dgm:spPr/>
      <dgm:t>
        <a:bodyPr/>
        <a:lstStyle/>
        <a:p>
          <a:endParaRPr lang="en-US"/>
        </a:p>
      </dgm:t>
    </dgm:pt>
    <dgm:pt modelId="{5132AD6E-DEED-4531-9627-B30BB7B328CD}" type="sibTrans" cxnId="{32F76C4F-EFA5-4EB0-BED7-32FE774DF48C}">
      <dgm:prSet/>
      <dgm:spPr/>
      <dgm:t>
        <a:bodyPr/>
        <a:lstStyle/>
        <a:p>
          <a:endParaRPr lang="en-US"/>
        </a:p>
      </dgm:t>
    </dgm:pt>
    <dgm:pt modelId="{1304C0E6-EA0E-4042-8588-65C5A1605DC4}">
      <dgm:prSet/>
      <dgm:spPr/>
      <dgm:t>
        <a:bodyPr/>
        <a:lstStyle/>
        <a:p>
          <a:r>
            <a:rPr lang="en-GB"/>
            <a:t>College Chaplain</a:t>
          </a:r>
          <a:endParaRPr lang="en-US"/>
        </a:p>
      </dgm:t>
    </dgm:pt>
    <dgm:pt modelId="{DD7C92BA-C303-406B-808A-33A3C94BD504}" type="parTrans" cxnId="{AEE23466-222A-4A0C-BE60-1E4635E71120}">
      <dgm:prSet/>
      <dgm:spPr/>
      <dgm:t>
        <a:bodyPr/>
        <a:lstStyle/>
        <a:p>
          <a:endParaRPr lang="en-US"/>
        </a:p>
      </dgm:t>
    </dgm:pt>
    <dgm:pt modelId="{954AA8CF-43CD-4722-9339-A652ABA5EDF9}" type="sibTrans" cxnId="{AEE23466-222A-4A0C-BE60-1E4635E71120}">
      <dgm:prSet/>
      <dgm:spPr/>
      <dgm:t>
        <a:bodyPr/>
        <a:lstStyle/>
        <a:p>
          <a:endParaRPr lang="en-US"/>
        </a:p>
      </dgm:t>
    </dgm:pt>
    <dgm:pt modelId="{B2A93D63-3F02-45F5-AE53-F20D9F01D7D7}">
      <dgm:prSet/>
      <dgm:spPr/>
      <dgm:t>
        <a:bodyPr/>
        <a:lstStyle/>
        <a:p>
          <a:r>
            <a:rPr lang="en-GB"/>
            <a:t>Student Wellbeing Officer (SWO)</a:t>
          </a:r>
          <a:endParaRPr lang="en-US"/>
        </a:p>
      </dgm:t>
    </dgm:pt>
    <dgm:pt modelId="{32EBEB86-3D1C-4851-A90A-CF122C5F3782}" type="parTrans" cxnId="{7E33DF2D-9C9B-4BA9-9D94-4A492482D9C2}">
      <dgm:prSet/>
      <dgm:spPr/>
      <dgm:t>
        <a:bodyPr/>
        <a:lstStyle/>
        <a:p>
          <a:endParaRPr lang="en-US"/>
        </a:p>
      </dgm:t>
    </dgm:pt>
    <dgm:pt modelId="{31F63E06-E984-4896-9BEA-40C8B1B12CD4}" type="sibTrans" cxnId="{7E33DF2D-9C9B-4BA9-9D94-4A492482D9C2}">
      <dgm:prSet/>
      <dgm:spPr/>
      <dgm:t>
        <a:bodyPr/>
        <a:lstStyle/>
        <a:p>
          <a:endParaRPr lang="en-US"/>
        </a:p>
      </dgm:t>
    </dgm:pt>
    <dgm:pt modelId="{AE044C99-354C-4F97-9121-D6F98AEEB253}">
      <dgm:prSet/>
      <dgm:spPr/>
      <dgm:t>
        <a:bodyPr/>
        <a:lstStyle/>
        <a:p>
          <a:r>
            <a:rPr lang="en-GB"/>
            <a:t>Senior College Warden</a:t>
          </a:r>
          <a:endParaRPr lang="en-US"/>
        </a:p>
      </dgm:t>
    </dgm:pt>
    <dgm:pt modelId="{D1B96FC9-7F71-4F8B-8A9D-92B355D07835}" type="parTrans" cxnId="{16484375-A42A-401A-9D40-CE3C3949B626}">
      <dgm:prSet/>
      <dgm:spPr/>
      <dgm:t>
        <a:bodyPr/>
        <a:lstStyle/>
        <a:p>
          <a:endParaRPr lang="en-US"/>
        </a:p>
      </dgm:t>
    </dgm:pt>
    <dgm:pt modelId="{90B6B4D7-A979-4E1D-B3AC-0378191434FB}" type="sibTrans" cxnId="{16484375-A42A-401A-9D40-CE3C3949B626}">
      <dgm:prSet/>
      <dgm:spPr/>
      <dgm:t>
        <a:bodyPr/>
        <a:lstStyle/>
        <a:p>
          <a:endParaRPr lang="en-US"/>
        </a:p>
      </dgm:t>
    </dgm:pt>
    <dgm:pt modelId="{17FC10DC-6734-447C-9F74-42AC477F72EB}">
      <dgm:prSet/>
      <dgm:spPr/>
      <dgm:t>
        <a:bodyPr/>
        <a:lstStyle/>
        <a:p>
          <a:r>
            <a:rPr lang="en-GB"/>
            <a:t>Student Elected Officers </a:t>
          </a:r>
          <a:endParaRPr lang="en-US"/>
        </a:p>
      </dgm:t>
    </dgm:pt>
    <dgm:pt modelId="{07BE8D64-1C99-4E71-8013-886B3F5462BA}" type="parTrans" cxnId="{02F51F6B-EAAD-4D44-A9AF-8908BD6927E2}">
      <dgm:prSet/>
      <dgm:spPr/>
      <dgm:t>
        <a:bodyPr/>
        <a:lstStyle/>
        <a:p>
          <a:endParaRPr lang="en-US"/>
        </a:p>
      </dgm:t>
    </dgm:pt>
    <dgm:pt modelId="{205F6411-1418-4073-8E16-52E1D8BB3806}" type="sibTrans" cxnId="{02F51F6B-EAAD-4D44-A9AF-8908BD6927E2}">
      <dgm:prSet/>
      <dgm:spPr/>
      <dgm:t>
        <a:bodyPr/>
        <a:lstStyle/>
        <a:p>
          <a:endParaRPr lang="en-US"/>
        </a:p>
      </dgm:t>
    </dgm:pt>
    <dgm:pt modelId="{FD391D2A-3A27-4181-84F7-90555E79FAFC}">
      <dgm:prSet/>
      <dgm:spPr>
        <a:solidFill>
          <a:srgbClr val="7030A0"/>
        </a:solidFill>
      </dgm:spPr>
      <dgm:t>
        <a:bodyPr/>
        <a:lstStyle/>
        <a:p>
          <a:r>
            <a:rPr lang="en-GB" dirty="0"/>
            <a:t>Block Leader </a:t>
          </a:r>
          <a:endParaRPr lang="en-US" dirty="0"/>
        </a:p>
      </dgm:t>
    </dgm:pt>
    <dgm:pt modelId="{3ED312BD-C4DB-4D9B-A25D-D758F93FFCB6}" type="parTrans" cxnId="{38D76AEE-F48C-4DC4-8ED8-6DB7CE1AB375}">
      <dgm:prSet/>
      <dgm:spPr/>
      <dgm:t>
        <a:bodyPr/>
        <a:lstStyle/>
        <a:p>
          <a:endParaRPr lang="en-US"/>
        </a:p>
      </dgm:t>
    </dgm:pt>
    <dgm:pt modelId="{D017DF74-6C9A-4478-8EEB-B59371BDE07A}" type="sibTrans" cxnId="{38D76AEE-F48C-4DC4-8ED8-6DB7CE1AB375}">
      <dgm:prSet/>
      <dgm:spPr/>
      <dgm:t>
        <a:bodyPr/>
        <a:lstStyle/>
        <a:p>
          <a:endParaRPr lang="en-US"/>
        </a:p>
      </dgm:t>
    </dgm:pt>
    <dgm:pt modelId="{18330DCF-157F-46DC-983C-45F68A63C8C5}">
      <dgm:prSet/>
      <dgm:spPr/>
      <dgm:t>
        <a:bodyPr/>
        <a:lstStyle/>
        <a:p>
          <a:r>
            <a:rPr lang="en-GB" dirty="0"/>
            <a:t>College Warden</a:t>
          </a:r>
          <a:endParaRPr lang="en-US" dirty="0"/>
        </a:p>
      </dgm:t>
    </dgm:pt>
    <dgm:pt modelId="{B9FC042C-335E-4D3F-BCD9-38FD02608360}" type="parTrans" cxnId="{2A8FC38F-3D09-4A01-B738-261493E0830F}">
      <dgm:prSet/>
      <dgm:spPr/>
      <dgm:t>
        <a:bodyPr/>
        <a:lstStyle/>
        <a:p>
          <a:endParaRPr lang="en-US"/>
        </a:p>
      </dgm:t>
    </dgm:pt>
    <dgm:pt modelId="{225E36FC-20A0-4BCE-A4E6-C21406DDDCBC}" type="sibTrans" cxnId="{2A8FC38F-3D09-4A01-B738-261493E0830F}">
      <dgm:prSet/>
      <dgm:spPr/>
      <dgm:t>
        <a:bodyPr/>
        <a:lstStyle/>
        <a:p>
          <a:endParaRPr lang="en-US"/>
        </a:p>
      </dgm:t>
    </dgm:pt>
    <dgm:pt modelId="{47BDF7DC-4E95-4FB8-8D1C-737AB8E12854}" type="pres">
      <dgm:prSet presAssocID="{B136009A-AC3B-404E-80F8-47609D8283A7}" presName="linear" presStyleCnt="0">
        <dgm:presLayoutVars>
          <dgm:animLvl val="lvl"/>
          <dgm:resizeHandles val="exact"/>
        </dgm:presLayoutVars>
      </dgm:prSet>
      <dgm:spPr/>
    </dgm:pt>
    <dgm:pt modelId="{04AEA83D-3E20-4539-9122-04F31234C892}" type="pres">
      <dgm:prSet presAssocID="{9C42A1C5-10ED-4C41-95C1-2E6ABDBE5424}" presName="parentText" presStyleLbl="node1" presStyleIdx="0" presStyleCnt="8">
        <dgm:presLayoutVars>
          <dgm:chMax val="0"/>
          <dgm:bulletEnabled val="1"/>
        </dgm:presLayoutVars>
      </dgm:prSet>
      <dgm:spPr/>
    </dgm:pt>
    <dgm:pt modelId="{FB97A3B5-D273-4CDE-B387-5122262927A1}" type="pres">
      <dgm:prSet presAssocID="{15862053-8FEE-4D32-8FCC-68B708541D7F}" presName="spacer" presStyleCnt="0"/>
      <dgm:spPr/>
    </dgm:pt>
    <dgm:pt modelId="{C8E99DE7-C86F-4056-ACDA-A3B606A5FAD7}" type="pres">
      <dgm:prSet presAssocID="{02F11D9B-4AE3-483F-8131-257F32574E58}" presName="parentText" presStyleLbl="node1" presStyleIdx="1" presStyleCnt="8">
        <dgm:presLayoutVars>
          <dgm:chMax val="0"/>
          <dgm:bulletEnabled val="1"/>
        </dgm:presLayoutVars>
      </dgm:prSet>
      <dgm:spPr/>
    </dgm:pt>
    <dgm:pt modelId="{AC98527C-621E-4F63-98D7-25B378DA30F8}" type="pres">
      <dgm:prSet presAssocID="{5132AD6E-DEED-4531-9627-B30BB7B328CD}" presName="spacer" presStyleCnt="0"/>
      <dgm:spPr/>
    </dgm:pt>
    <dgm:pt modelId="{C5E2FA34-8CFB-4B96-A5D1-339309C2DCDD}" type="pres">
      <dgm:prSet presAssocID="{1304C0E6-EA0E-4042-8588-65C5A1605DC4}" presName="parentText" presStyleLbl="node1" presStyleIdx="2" presStyleCnt="8">
        <dgm:presLayoutVars>
          <dgm:chMax val="0"/>
          <dgm:bulletEnabled val="1"/>
        </dgm:presLayoutVars>
      </dgm:prSet>
      <dgm:spPr/>
    </dgm:pt>
    <dgm:pt modelId="{11777D2D-1CFE-4E94-BC4B-D77BBA87F12F}" type="pres">
      <dgm:prSet presAssocID="{954AA8CF-43CD-4722-9339-A652ABA5EDF9}" presName="spacer" presStyleCnt="0"/>
      <dgm:spPr/>
    </dgm:pt>
    <dgm:pt modelId="{755C07A5-8F45-45FF-9191-C6D1B00ACD90}" type="pres">
      <dgm:prSet presAssocID="{B2A93D63-3F02-45F5-AE53-F20D9F01D7D7}" presName="parentText" presStyleLbl="node1" presStyleIdx="3" presStyleCnt="8">
        <dgm:presLayoutVars>
          <dgm:chMax val="0"/>
          <dgm:bulletEnabled val="1"/>
        </dgm:presLayoutVars>
      </dgm:prSet>
      <dgm:spPr/>
    </dgm:pt>
    <dgm:pt modelId="{9A582B9C-34C2-40FF-96E1-E50C2C489E90}" type="pres">
      <dgm:prSet presAssocID="{31F63E06-E984-4896-9BEA-40C8B1B12CD4}" presName="spacer" presStyleCnt="0"/>
      <dgm:spPr/>
    </dgm:pt>
    <dgm:pt modelId="{2647D3BD-11F3-4C08-BAB2-4F1667ACA41B}" type="pres">
      <dgm:prSet presAssocID="{AE044C99-354C-4F97-9121-D6F98AEEB253}" presName="parentText" presStyleLbl="node1" presStyleIdx="4" presStyleCnt="8">
        <dgm:presLayoutVars>
          <dgm:chMax val="0"/>
          <dgm:bulletEnabled val="1"/>
        </dgm:presLayoutVars>
      </dgm:prSet>
      <dgm:spPr/>
    </dgm:pt>
    <dgm:pt modelId="{3141E2B2-23FA-43AB-95C5-229F55841159}" type="pres">
      <dgm:prSet presAssocID="{90B6B4D7-A979-4E1D-B3AC-0378191434FB}" presName="spacer" presStyleCnt="0"/>
      <dgm:spPr/>
    </dgm:pt>
    <dgm:pt modelId="{B6C9565C-A3D1-4F38-B774-FA0B043F2388}" type="pres">
      <dgm:prSet presAssocID="{17FC10DC-6734-447C-9F74-42AC477F72EB}" presName="parentText" presStyleLbl="node1" presStyleIdx="5" presStyleCnt="8">
        <dgm:presLayoutVars>
          <dgm:chMax val="0"/>
          <dgm:bulletEnabled val="1"/>
        </dgm:presLayoutVars>
      </dgm:prSet>
      <dgm:spPr/>
    </dgm:pt>
    <dgm:pt modelId="{3FCBF21C-A62F-4943-8E45-451F0E6DE611}" type="pres">
      <dgm:prSet presAssocID="{205F6411-1418-4073-8E16-52E1D8BB3806}" presName="spacer" presStyleCnt="0"/>
      <dgm:spPr/>
    </dgm:pt>
    <dgm:pt modelId="{BB6E113A-2633-4C87-98FD-9C2760125D6D}" type="pres">
      <dgm:prSet presAssocID="{FD391D2A-3A27-4181-84F7-90555E79FAFC}" presName="parentText" presStyleLbl="node1" presStyleIdx="6" presStyleCnt="8">
        <dgm:presLayoutVars>
          <dgm:chMax val="0"/>
          <dgm:bulletEnabled val="1"/>
        </dgm:presLayoutVars>
      </dgm:prSet>
      <dgm:spPr/>
    </dgm:pt>
    <dgm:pt modelId="{31B90E8D-0230-450F-8689-70FCA43F7069}" type="pres">
      <dgm:prSet presAssocID="{D017DF74-6C9A-4478-8EEB-B59371BDE07A}" presName="spacer" presStyleCnt="0"/>
      <dgm:spPr/>
    </dgm:pt>
    <dgm:pt modelId="{1547B049-7790-42EC-80FA-7DE744B6F6A0}" type="pres">
      <dgm:prSet presAssocID="{18330DCF-157F-46DC-983C-45F68A63C8C5}" presName="parentText" presStyleLbl="node1" presStyleIdx="7" presStyleCnt="8">
        <dgm:presLayoutVars>
          <dgm:chMax val="0"/>
          <dgm:bulletEnabled val="1"/>
        </dgm:presLayoutVars>
      </dgm:prSet>
      <dgm:spPr/>
    </dgm:pt>
  </dgm:ptLst>
  <dgm:cxnLst>
    <dgm:cxn modelId="{7E33DF2D-9C9B-4BA9-9D94-4A492482D9C2}" srcId="{B136009A-AC3B-404E-80F8-47609D8283A7}" destId="{B2A93D63-3F02-45F5-AE53-F20D9F01D7D7}" srcOrd="3" destOrd="0" parTransId="{32EBEB86-3D1C-4851-A90A-CF122C5F3782}" sibTransId="{31F63E06-E984-4896-9BEA-40C8B1B12CD4}"/>
    <dgm:cxn modelId="{6A5BDF34-C780-420C-884A-7FE018094001}" type="presOf" srcId="{17FC10DC-6734-447C-9F74-42AC477F72EB}" destId="{B6C9565C-A3D1-4F38-B774-FA0B043F2388}" srcOrd="0" destOrd="0" presId="urn:microsoft.com/office/officeart/2005/8/layout/vList2"/>
    <dgm:cxn modelId="{AE022341-FEF8-443D-A0F9-5C094BA6762C}" type="presOf" srcId="{9C42A1C5-10ED-4C41-95C1-2E6ABDBE5424}" destId="{04AEA83D-3E20-4539-9122-04F31234C892}" srcOrd="0" destOrd="0" presId="urn:microsoft.com/office/officeart/2005/8/layout/vList2"/>
    <dgm:cxn modelId="{40982445-B2D8-413C-A788-EECAB966122D}" type="presOf" srcId="{1304C0E6-EA0E-4042-8588-65C5A1605DC4}" destId="{C5E2FA34-8CFB-4B96-A5D1-339309C2DCDD}" srcOrd="0" destOrd="0" presId="urn:microsoft.com/office/officeart/2005/8/layout/vList2"/>
    <dgm:cxn modelId="{AEE23466-222A-4A0C-BE60-1E4635E71120}" srcId="{B136009A-AC3B-404E-80F8-47609D8283A7}" destId="{1304C0E6-EA0E-4042-8588-65C5A1605DC4}" srcOrd="2" destOrd="0" parTransId="{DD7C92BA-C303-406B-808A-33A3C94BD504}" sibTransId="{954AA8CF-43CD-4722-9339-A652ABA5EDF9}"/>
    <dgm:cxn modelId="{1504BF49-C532-4856-859D-449B2903EA9C}" type="presOf" srcId="{FD391D2A-3A27-4181-84F7-90555E79FAFC}" destId="{BB6E113A-2633-4C87-98FD-9C2760125D6D}" srcOrd="0" destOrd="0" presId="urn:microsoft.com/office/officeart/2005/8/layout/vList2"/>
    <dgm:cxn modelId="{02F51F6B-EAAD-4D44-A9AF-8908BD6927E2}" srcId="{B136009A-AC3B-404E-80F8-47609D8283A7}" destId="{17FC10DC-6734-447C-9F74-42AC477F72EB}" srcOrd="5" destOrd="0" parTransId="{07BE8D64-1C99-4E71-8013-886B3F5462BA}" sibTransId="{205F6411-1418-4073-8E16-52E1D8BB3806}"/>
    <dgm:cxn modelId="{32F76C4F-EFA5-4EB0-BED7-32FE774DF48C}" srcId="{B136009A-AC3B-404E-80F8-47609D8283A7}" destId="{02F11D9B-4AE3-483F-8131-257F32574E58}" srcOrd="1" destOrd="0" parTransId="{DC8CF6A2-2391-477E-90AB-3464F0CFDC3E}" sibTransId="{5132AD6E-DEED-4531-9627-B30BB7B328CD}"/>
    <dgm:cxn modelId="{16484375-A42A-401A-9D40-CE3C3949B626}" srcId="{B136009A-AC3B-404E-80F8-47609D8283A7}" destId="{AE044C99-354C-4F97-9121-D6F98AEEB253}" srcOrd="4" destOrd="0" parTransId="{D1B96FC9-7F71-4F8B-8A9D-92B355D07835}" sibTransId="{90B6B4D7-A979-4E1D-B3AC-0378191434FB}"/>
    <dgm:cxn modelId="{C235BC56-8549-4A20-B05A-5F199F4BDA5F}" type="presOf" srcId="{B136009A-AC3B-404E-80F8-47609D8283A7}" destId="{47BDF7DC-4E95-4FB8-8D1C-737AB8E12854}" srcOrd="0" destOrd="0" presId="urn:microsoft.com/office/officeart/2005/8/layout/vList2"/>
    <dgm:cxn modelId="{5E742257-7F3C-4F5F-8406-7D0AD4DF6573}" srcId="{B136009A-AC3B-404E-80F8-47609D8283A7}" destId="{9C42A1C5-10ED-4C41-95C1-2E6ABDBE5424}" srcOrd="0" destOrd="0" parTransId="{28719CCD-B40C-44FB-A542-E8ACF0F88430}" sibTransId="{15862053-8FEE-4D32-8FCC-68B708541D7F}"/>
    <dgm:cxn modelId="{EB5FE786-43E7-43AE-B542-7BAD5F654F39}" type="presOf" srcId="{B2A93D63-3F02-45F5-AE53-F20D9F01D7D7}" destId="{755C07A5-8F45-45FF-9191-C6D1B00ACD90}" srcOrd="0" destOrd="0" presId="urn:microsoft.com/office/officeart/2005/8/layout/vList2"/>
    <dgm:cxn modelId="{2A8FC38F-3D09-4A01-B738-261493E0830F}" srcId="{B136009A-AC3B-404E-80F8-47609D8283A7}" destId="{18330DCF-157F-46DC-983C-45F68A63C8C5}" srcOrd="7" destOrd="0" parTransId="{B9FC042C-335E-4D3F-BCD9-38FD02608360}" sibTransId="{225E36FC-20A0-4BCE-A4E6-C21406DDDCBC}"/>
    <dgm:cxn modelId="{74339B9C-8B67-4B89-A1DA-095AD7E185D1}" type="presOf" srcId="{AE044C99-354C-4F97-9121-D6F98AEEB253}" destId="{2647D3BD-11F3-4C08-BAB2-4F1667ACA41B}" srcOrd="0" destOrd="0" presId="urn:microsoft.com/office/officeart/2005/8/layout/vList2"/>
    <dgm:cxn modelId="{8E1402C5-98A7-4E2C-AF1D-3F0C38F2AC92}" type="presOf" srcId="{18330DCF-157F-46DC-983C-45F68A63C8C5}" destId="{1547B049-7790-42EC-80FA-7DE744B6F6A0}" srcOrd="0" destOrd="0" presId="urn:microsoft.com/office/officeart/2005/8/layout/vList2"/>
    <dgm:cxn modelId="{6BCC19C5-6AAC-41B5-AA6E-804A9157028A}" type="presOf" srcId="{02F11D9B-4AE3-483F-8131-257F32574E58}" destId="{C8E99DE7-C86F-4056-ACDA-A3B606A5FAD7}" srcOrd="0" destOrd="0" presId="urn:microsoft.com/office/officeart/2005/8/layout/vList2"/>
    <dgm:cxn modelId="{38D76AEE-F48C-4DC4-8ED8-6DB7CE1AB375}" srcId="{B136009A-AC3B-404E-80F8-47609D8283A7}" destId="{FD391D2A-3A27-4181-84F7-90555E79FAFC}" srcOrd="6" destOrd="0" parTransId="{3ED312BD-C4DB-4D9B-A25D-D758F93FFCB6}" sibTransId="{D017DF74-6C9A-4478-8EEB-B59371BDE07A}"/>
    <dgm:cxn modelId="{3957BA1D-9EF9-4670-A1B1-C96ECD3C1378}" type="presParOf" srcId="{47BDF7DC-4E95-4FB8-8D1C-737AB8E12854}" destId="{04AEA83D-3E20-4539-9122-04F31234C892}" srcOrd="0" destOrd="0" presId="urn:microsoft.com/office/officeart/2005/8/layout/vList2"/>
    <dgm:cxn modelId="{2614B346-740D-4D6A-8713-B317684F952A}" type="presParOf" srcId="{47BDF7DC-4E95-4FB8-8D1C-737AB8E12854}" destId="{FB97A3B5-D273-4CDE-B387-5122262927A1}" srcOrd="1" destOrd="0" presId="urn:microsoft.com/office/officeart/2005/8/layout/vList2"/>
    <dgm:cxn modelId="{0CB11B7D-5594-4BC2-8D8E-D863AFEE3159}" type="presParOf" srcId="{47BDF7DC-4E95-4FB8-8D1C-737AB8E12854}" destId="{C8E99DE7-C86F-4056-ACDA-A3B606A5FAD7}" srcOrd="2" destOrd="0" presId="urn:microsoft.com/office/officeart/2005/8/layout/vList2"/>
    <dgm:cxn modelId="{6EC4314D-536E-4B5B-A9AA-05620204FD23}" type="presParOf" srcId="{47BDF7DC-4E95-4FB8-8D1C-737AB8E12854}" destId="{AC98527C-621E-4F63-98D7-25B378DA30F8}" srcOrd="3" destOrd="0" presId="urn:microsoft.com/office/officeart/2005/8/layout/vList2"/>
    <dgm:cxn modelId="{E370AC73-55D7-4431-B41B-D5AAC3014396}" type="presParOf" srcId="{47BDF7DC-4E95-4FB8-8D1C-737AB8E12854}" destId="{C5E2FA34-8CFB-4B96-A5D1-339309C2DCDD}" srcOrd="4" destOrd="0" presId="urn:microsoft.com/office/officeart/2005/8/layout/vList2"/>
    <dgm:cxn modelId="{935C5228-ED8D-4E5B-B68B-CD3E2A5CB6B7}" type="presParOf" srcId="{47BDF7DC-4E95-4FB8-8D1C-737AB8E12854}" destId="{11777D2D-1CFE-4E94-BC4B-D77BBA87F12F}" srcOrd="5" destOrd="0" presId="urn:microsoft.com/office/officeart/2005/8/layout/vList2"/>
    <dgm:cxn modelId="{A8BCF678-8B45-4FFD-BDE9-C8056BA3F3D3}" type="presParOf" srcId="{47BDF7DC-4E95-4FB8-8D1C-737AB8E12854}" destId="{755C07A5-8F45-45FF-9191-C6D1B00ACD90}" srcOrd="6" destOrd="0" presId="urn:microsoft.com/office/officeart/2005/8/layout/vList2"/>
    <dgm:cxn modelId="{9CCEDB71-1D60-43C3-9D82-7D86A61BEA23}" type="presParOf" srcId="{47BDF7DC-4E95-4FB8-8D1C-737AB8E12854}" destId="{9A582B9C-34C2-40FF-96E1-E50C2C489E90}" srcOrd="7" destOrd="0" presId="urn:microsoft.com/office/officeart/2005/8/layout/vList2"/>
    <dgm:cxn modelId="{6BD16A02-82E0-4D6B-9517-A4B4F8249441}" type="presParOf" srcId="{47BDF7DC-4E95-4FB8-8D1C-737AB8E12854}" destId="{2647D3BD-11F3-4C08-BAB2-4F1667ACA41B}" srcOrd="8" destOrd="0" presId="urn:microsoft.com/office/officeart/2005/8/layout/vList2"/>
    <dgm:cxn modelId="{2104C76F-1ADB-43AA-8207-A6D1BBBE3265}" type="presParOf" srcId="{47BDF7DC-4E95-4FB8-8D1C-737AB8E12854}" destId="{3141E2B2-23FA-43AB-95C5-229F55841159}" srcOrd="9" destOrd="0" presId="urn:microsoft.com/office/officeart/2005/8/layout/vList2"/>
    <dgm:cxn modelId="{473B4495-B62C-4B53-A48E-3CAC6792331D}" type="presParOf" srcId="{47BDF7DC-4E95-4FB8-8D1C-737AB8E12854}" destId="{B6C9565C-A3D1-4F38-B774-FA0B043F2388}" srcOrd="10" destOrd="0" presId="urn:microsoft.com/office/officeart/2005/8/layout/vList2"/>
    <dgm:cxn modelId="{BA4063C9-D211-4E21-B190-91900AF4204B}" type="presParOf" srcId="{47BDF7DC-4E95-4FB8-8D1C-737AB8E12854}" destId="{3FCBF21C-A62F-4943-8E45-451F0E6DE611}" srcOrd="11" destOrd="0" presId="urn:microsoft.com/office/officeart/2005/8/layout/vList2"/>
    <dgm:cxn modelId="{C3B3D53F-D881-4D01-B837-5A014F59A7E0}" type="presParOf" srcId="{47BDF7DC-4E95-4FB8-8D1C-737AB8E12854}" destId="{BB6E113A-2633-4C87-98FD-9C2760125D6D}" srcOrd="12" destOrd="0" presId="urn:microsoft.com/office/officeart/2005/8/layout/vList2"/>
    <dgm:cxn modelId="{77AE9A34-4A71-4D81-B66A-379FF8294480}" type="presParOf" srcId="{47BDF7DC-4E95-4FB8-8D1C-737AB8E12854}" destId="{31B90E8D-0230-450F-8689-70FCA43F7069}" srcOrd="13" destOrd="0" presId="urn:microsoft.com/office/officeart/2005/8/layout/vList2"/>
    <dgm:cxn modelId="{D23CD12A-CFAC-4658-860E-818C187C73FC}" type="presParOf" srcId="{47BDF7DC-4E95-4FB8-8D1C-737AB8E12854}" destId="{1547B049-7790-42EC-80FA-7DE744B6F6A0}" srcOrd="1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FCA805-93D4-401A-8D00-4EC7B99FC431}"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BBA8120B-91BC-4D38-B4BB-A2E892094DA8}">
      <dgm:prSet/>
      <dgm:spPr/>
      <dgm:t>
        <a:bodyPr/>
        <a:lstStyle/>
        <a:p>
          <a:r>
            <a:rPr lang="en-GB"/>
            <a:t>It is not practise that makes you perfect, </a:t>
          </a:r>
          <a:endParaRPr lang="en-US"/>
        </a:p>
      </dgm:t>
    </dgm:pt>
    <dgm:pt modelId="{21FFD47C-0AF6-47B1-8711-8E719D96BDD2}" type="parTrans" cxnId="{CEC7B75E-D87A-4102-9408-681A9B1DD42F}">
      <dgm:prSet/>
      <dgm:spPr/>
      <dgm:t>
        <a:bodyPr/>
        <a:lstStyle/>
        <a:p>
          <a:endParaRPr lang="en-US"/>
        </a:p>
      </dgm:t>
    </dgm:pt>
    <dgm:pt modelId="{B3DB718E-B9A0-4AC3-995F-C3FB0933A13E}" type="sibTrans" cxnId="{CEC7B75E-D87A-4102-9408-681A9B1DD42F}">
      <dgm:prSet/>
      <dgm:spPr/>
      <dgm:t>
        <a:bodyPr/>
        <a:lstStyle/>
        <a:p>
          <a:endParaRPr lang="en-US"/>
        </a:p>
      </dgm:t>
    </dgm:pt>
    <dgm:pt modelId="{861DC5F6-6766-42A3-ACF8-1362DB820C3C}">
      <dgm:prSet/>
      <dgm:spPr/>
      <dgm:t>
        <a:bodyPr/>
        <a:lstStyle/>
        <a:p>
          <a:r>
            <a:rPr lang="en-GB"/>
            <a:t>It is mistakes we learn from that make perfect</a:t>
          </a:r>
          <a:endParaRPr lang="en-US" dirty="0"/>
        </a:p>
      </dgm:t>
    </dgm:pt>
    <dgm:pt modelId="{8BA7C18B-A691-47AC-B855-636261F97616}" type="parTrans" cxnId="{251080D5-7A18-4E15-9932-77765DBEBA7F}">
      <dgm:prSet/>
      <dgm:spPr/>
      <dgm:t>
        <a:bodyPr/>
        <a:lstStyle/>
        <a:p>
          <a:endParaRPr lang="en-US"/>
        </a:p>
      </dgm:t>
    </dgm:pt>
    <dgm:pt modelId="{CABF864D-959B-4923-BA78-733E09E66E16}" type="sibTrans" cxnId="{251080D5-7A18-4E15-9932-77765DBEBA7F}">
      <dgm:prSet/>
      <dgm:spPr/>
      <dgm:t>
        <a:bodyPr/>
        <a:lstStyle/>
        <a:p>
          <a:endParaRPr lang="en-US"/>
        </a:p>
      </dgm:t>
    </dgm:pt>
    <dgm:pt modelId="{9A64FC36-A712-416F-B3A5-1D7317AEF8E0}" type="pres">
      <dgm:prSet presAssocID="{24FCA805-93D4-401A-8D00-4EC7B99FC431}" presName="hierChild1" presStyleCnt="0">
        <dgm:presLayoutVars>
          <dgm:chPref val="1"/>
          <dgm:dir/>
          <dgm:animOne val="branch"/>
          <dgm:animLvl val="lvl"/>
          <dgm:resizeHandles/>
        </dgm:presLayoutVars>
      </dgm:prSet>
      <dgm:spPr/>
    </dgm:pt>
    <dgm:pt modelId="{30E4B1CC-759A-4CB1-AA0B-002BA351D0C9}" type="pres">
      <dgm:prSet presAssocID="{BBA8120B-91BC-4D38-B4BB-A2E892094DA8}" presName="hierRoot1" presStyleCnt="0"/>
      <dgm:spPr/>
    </dgm:pt>
    <dgm:pt modelId="{72075396-4269-4CF0-AD17-71BEE2C998B2}" type="pres">
      <dgm:prSet presAssocID="{BBA8120B-91BC-4D38-B4BB-A2E892094DA8}" presName="composite" presStyleCnt="0"/>
      <dgm:spPr/>
    </dgm:pt>
    <dgm:pt modelId="{D2773BF0-7B6E-406B-B9A7-D1E3ECE0ACD2}" type="pres">
      <dgm:prSet presAssocID="{BBA8120B-91BC-4D38-B4BB-A2E892094DA8}" presName="background" presStyleLbl="node0" presStyleIdx="0" presStyleCnt="2"/>
      <dgm:spPr/>
    </dgm:pt>
    <dgm:pt modelId="{E263071B-143D-4EF3-9484-96B5761D9F3D}" type="pres">
      <dgm:prSet presAssocID="{BBA8120B-91BC-4D38-B4BB-A2E892094DA8}" presName="text" presStyleLbl="fgAcc0" presStyleIdx="0" presStyleCnt="2">
        <dgm:presLayoutVars>
          <dgm:chPref val="3"/>
        </dgm:presLayoutVars>
      </dgm:prSet>
      <dgm:spPr/>
    </dgm:pt>
    <dgm:pt modelId="{D5577B15-A8E6-4295-BC52-5D7C7361A9BB}" type="pres">
      <dgm:prSet presAssocID="{BBA8120B-91BC-4D38-B4BB-A2E892094DA8}" presName="hierChild2" presStyleCnt="0"/>
      <dgm:spPr/>
    </dgm:pt>
    <dgm:pt modelId="{6E06DD8E-2752-4AA2-AEAD-4978FDE06196}" type="pres">
      <dgm:prSet presAssocID="{861DC5F6-6766-42A3-ACF8-1362DB820C3C}" presName="hierRoot1" presStyleCnt="0"/>
      <dgm:spPr/>
    </dgm:pt>
    <dgm:pt modelId="{5623050D-FB0C-46FD-9126-545FAFBB19E9}" type="pres">
      <dgm:prSet presAssocID="{861DC5F6-6766-42A3-ACF8-1362DB820C3C}" presName="composite" presStyleCnt="0"/>
      <dgm:spPr/>
    </dgm:pt>
    <dgm:pt modelId="{7EA1F248-6F0D-42C5-A2BA-BB9F658E4C56}" type="pres">
      <dgm:prSet presAssocID="{861DC5F6-6766-42A3-ACF8-1362DB820C3C}" presName="background" presStyleLbl="node0" presStyleIdx="1" presStyleCnt="2"/>
      <dgm:spPr/>
    </dgm:pt>
    <dgm:pt modelId="{572F4A1F-744C-4318-855B-213F4D7E5636}" type="pres">
      <dgm:prSet presAssocID="{861DC5F6-6766-42A3-ACF8-1362DB820C3C}" presName="text" presStyleLbl="fgAcc0" presStyleIdx="1" presStyleCnt="2">
        <dgm:presLayoutVars>
          <dgm:chPref val="3"/>
        </dgm:presLayoutVars>
      </dgm:prSet>
      <dgm:spPr/>
    </dgm:pt>
    <dgm:pt modelId="{C490F03A-F0C5-4C63-9E9D-AC517B4ED2E6}" type="pres">
      <dgm:prSet presAssocID="{861DC5F6-6766-42A3-ACF8-1362DB820C3C}" presName="hierChild2" presStyleCnt="0"/>
      <dgm:spPr/>
    </dgm:pt>
  </dgm:ptLst>
  <dgm:cxnLst>
    <dgm:cxn modelId="{CEC7B75E-D87A-4102-9408-681A9B1DD42F}" srcId="{24FCA805-93D4-401A-8D00-4EC7B99FC431}" destId="{BBA8120B-91BC-4D38-B4BB-A2E892094DA8}" srcOrd="0" destOrd="0" parTransId="{21FFD47C-0AF6-47B1-8711-8E719D96BDD2}" sibTransId="{B3DB718E-B9A0-4AC3-995F-C3FB0933A13E}"/>
    <dgm:cxn modelId="{7107CA61-1916-4287-89C4-48A5B259D746}" type="presOf" srcId="{24FCA805-93D4-401A-8D00-4EC7B99FC431}" destId="{9A64FC36-A712-416F-B3A5-1D7317AEF8E0}" srcOrd="0" destOrd="0" presId="urn:microsoft.com/office/officeart/2005/8/layout/hierarchy1"/>
    <dgm:cxn modelId="{7FE0E86D-00B4-4BC7-88B2-BB044883AFBB}" type="presOf" srcId="{BBA8120B-91BC-4D38-B4BB-A2E892094DA8}" destId="{E263071B-143D-4EF3-9484-96B5761D9F3D}" srcOrd="0" destOrd="0" presId="urn:microsoft.com/office/officeart/2005/8/layout/hierarchy1"/>
    <dgm:cxn modelId="{4BF597BE-666A-4B5B-A9A2-79727D897A21}" type="presOf" srcId="{861DC5F6-6766-42A3-ACF8-1362DB820C3C}" destId="{572F4A1F-744C-4318-855B-213F4D7E5636}" srcOrd="0" destOrd="0" presId="urn:microsoft.com/office/officeart/2005/8/layout/hierarchy1"/>
    <dgm:cxn modelId="{251080D5-7A18-4E15-9932-77765DBEBA7F}" srcId="{24FCA805-93D4-401A-8D00-4EC7B99FC431}" destId="{861DC5F6-6766-42A3-ACF8-1362DB820C3C}" srcOrd="1" destOrd="0" parTransId="{8BA7C18B-A691-47AC-B855-636261F97616}" sibTransId="{CABF864D-959B-4923-BA78-733E09E66E16}"/>
    <dgm:cxn modelId="{B93C8A3F-8693-431E-8C5B-1E1A321AE19D}" type="presParOf" srcId="{9A64FC36-A712-416F-B3A5-1D7317AEF8E0}" destId="{30E4B1CC-759A-4CB1-AA0B-002BA351D0C9}" srcOrd="0" destOrd="0" presId="urn:microsoft.com/office/officeart/2005/8/layout/hierarchy1"/>
    <dgm:cxn modelId="{BDAD2881-3818-4543-AA7E-14A5EA33F966}" type="presParOf" srcId="{30E4B1CC-759A-4CB1-AA0B-002BA351D0C9}" destId="{72075396-4269-4CF0-AD17-71BEE2C998B2}" srcOrd="0" destOrd="0" presId="urn:microsoft.com/office/officeart/2005/8/layout/hierarchy1"/>
    <dgm:cxn modelId="{82C9DB92-EEFA-4623-8CC8-B3AB47F94EDF}" type="presParOf" srcId="{72075396-4269-4CF0-AD17-71BEE2C998B2}" destId="{D2773BF0-7B6E-406B-B9A7-D1E3ECE0ACD2}" srcOrd="0" destOrd="0" presId="urn:microsoft.com/office/officeart/2005/8/layout/hierarchy1"/>
    <dgm:cxn modelId="{07E7E3DF-D55E-48F9-9377-93563BA3F1E4}" type="presParOf" srcId="{72075396-4269-4CF0-AD17-71BEE2C998B2}" destId="{E263071B-143D-4EF3-9484-96B5761D9F3D}" srcOrd="1" destOrd="0" presId="urn:microsoft.com/office/officeart/2005/8/layout/hierarchy1"/>
    <dgm:cxn modelId="{1024C0C0-575F-4769-89C9-9D9E198EFBD3}" type="presParOf" srcId="{30E4B1CC-759A-4CB1-AA0B-002BA351D0C9}" destId="{D5577B15-A8E6-4295-BC52-5D7C7361A9BB}" srcOrd="1" destOrd="0" presId="urn:microsoft.com/office/officeart/2005/8/layout/hierarchy1"/>
    <dgm:cxn modelId="{F136D93F-0952-438B-878F-EC4D2763FFDE}" type="presParOf" srcId="{9A64FC36-A712-416F-B3A5-1D7317AEF8E0}" destId="{6E06DD8E-2752-4AA2-AEAD-4978FDE06196}" srcOrd="1" destOrd="0" presId="urn:microsoft.com/office/officeart/2005/8/layout/hierarchy1"/>
    <dgm:cxn modelId="{066AC5A8-98FB-47FA-93E7-B959F0EE24BC}" type="presParOf" srcId="{6E06DD8E-2752-4AA2-AEAD-4978FDE06196}" destId="{5623050D-FB0C-46FD-9126-545FAFBB19E9}" srcOrd="0" destOrd="0" presId="urn:microsoft.com/office/officeart/2005/8/layout/hierarchy1"/>
    <dgm:cxn modelId="{AB1E5EAE-85F3-4937-B83F-1021E80257CD}" type="presParOf" srcId="{5623050D-FB0C-46FD-9126-545FAFBB19E9}" destId="{7EA1F248-6F0D-42C5-A2BA-BB9F658E4C56}" srcOrd="0" destOrd="0" presId="urn:microsoft.com/office/officeart/2005/8/layout/hierarchy1"/>
    <dgm:cxn modelId="{67FD1E0E-5507-4E79-B166-616028D3E649}" type="presParOf" srcId="{5623050D-FB0C-46FD-9126-545FAFBB19E9}" destId="{572F4A1F-744C-4318-855B-213F4D7E5636}" srcOrd="1" destOrd="0" presId="urn:microsoft.com/office/officeart/2005/8/layout/hierarchy1"/>
    <dgm:cxn modelId="{07EF626A-61CA-4BCD-9093-33C0EE9A0F2D}" type="presParOf" srcId="{6E06DD8E-2752-4AA2-AEAD-4978FDE06196}" destId="{C490F03A-F0C5-4C63-9E9D-AC517B4ED2E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EA83D-3E20-4539-9122-04F31234C892}">
      <dsp:nvSpPr>
        <dsp:cNvPr id="0" name=""/>
        <dsp:cNvSpPr/>
      </dsp:nvSpPr>
      <dsp:spPr>
        <a:xfrm>
          <a:off x="0" y="78863"/>
          <a:ext cx="6391275" cy="575639"/>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Head of College (HoC)</a:t>
          </a:r>
          <a:endParaRPr lang="en-US" sz="2400" kern="1200"/>
        </a:p>
      </dsp:txBody>
      <dsp:txXfrm>
        <a:off x="28100" y="106963"/>
        <a:ext cx="6335075" cy="519439"/>
      </dsp:txXfrm>
    </dsp:sp>
    <dsp:sp modelId="{C8E99DE7-C86F-4056-ACDA-A3B606A5FAD7}">
      <dsp:nvSpPr>
        <dsp:cNvPr id="0" name=""/>
        <dsp:cNvSpPr/>
      </dsp:nvSpPr>
      <dsp:spPr>
        <a:xfrm>
          <a:off x="0" y="723623"/>
          <a:ext cx="6391275" cy="575639"/>
        </a:xfrm>
        <a:prstGeom prst="roundRect">
          <a:avLst/>
        </a:prstGeom>
        <a:solidFill>
          <a:schemeClr val="accent2">
            <a:hueOff val="-2823674"/>
            <a:satOff val="129"/>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Student Leadership Manager</a:t>
          </a:r>
          <a:endParaRPr lang="en-US" sz="2400" kern="1200" dirty="0"/>
        </a:p>
      </dsp:txBody>
      <dsp:txXfrm>
        <a:off x="28100" y="751723"/>
        <a:ext cx="6335075" cy="519439"/>
      </dsp:txXfrm>
    </dsp:sp>
    <dsp:sp modelId="{C5E2FA34-8CFB-4B96-A5D1-339309C2DCDD}">
      <dsp:nvSpPr>
        <dsp:cNvPr id="0" name=""/>
        <dsp:cNvSpPr/>
      </dsp:nvSpPr>
      <dsp:spPr>
        <a:xfrm>
          <a:off x="0" y="1368383"/>
          <a:ext cx="6391275" cy="575639"/>
        </a:xfrm>
        <a:prstGeom prst="roundRect">
          <a:avLst/>
        </a:prstGeom>
        <a:solidFill>
          <a:schemeClr val="accent2">
            <a:hueOff val="-5647349"/>
            <a:satOff val="257"/>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College Chaplain</a:t>
          </a:r>
          <a:endParaRPr lang="en-US" sz="2400" kern="1200"/>
        </a:p>
      </dsp:txBody>
      <dsp:txXfrm>
        <a:off x="28100" y="1396483"/>
        <a:ext cx="6335075" cy="519439"/>
      </dsp:txXfrm>
    </dsp:sp>
    <dsp:sp modelId="{755C07A5-8F45-45FF-9191-C6D1B00ACD90}">
      <dsp:nvSpPr>
        <dsp:cNvPr id="0" name=""/>
        <dsp:cNvSpPr/>
      </dsp:nvSpPr>
      <dsp:spPr>
        <a:xfrm>
          <a:off x="0" y="2013143"/>
          <a:ext cx="6391275" cy="575639"/>
        </a:xfrm>
        <a:prstGeom prst="roundRect">
          <a:avLst/>
        </a:prstGeom>
        <a:solidFill>
          <a:schemeClr val="accent2">
            <a:hueOff val="-8471023"/>
            <a:satOff val="386"/>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Student Wellbeing Officer (SWO)</a:t>
          </a:r>
          <a:endParaRPr lang="en-US" sz="2400" kern="1200"/>
        </a:p>
      </dsp:txBody>
      <dsp:txXfrm>
        <a:off x="28100" y="2041243"/>
        <a:ext cx="6335075" cy="519439"/>
      </dsp:txXfrm>
    </dsp:sp>
    <dsp:sp modelId="{2647D3BD-11F3-4C08-BAB2-4F1667ACA41B}">
      <dsp:nvSpPr>
        <dsp:cNvPr id="0" name=""/>
        <dsp:cNvSpPr/>
      </dsp:nvSpPr>
      <dsp:spPr>
        <a:xfrm>
          <a:off x="0" y="2657903"/>
          <a:ext cx="6391275" cy="575639"/>
        </a:xfrm>
        <a:prstGeom prst="roundRect">
          <a:avLst/>
        </a:prstGeom>
        <a:solidFill>
          <a:schemeClr val="accent2">
            <a:hueOff val="-11294698"/>
            <a:satOff val="515"/>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Senior College Warden</a:t>
          </a:r>
          <a:endParaRPr lang="en-US" sz="2400" kern="1200"/>
        </a:p>
      </dsp:txBody>
      <dsp:txXfrm>
        <a:off x="28100" y="2686003"/>
        <a:ext cx="6335075" cy="519439"/>
      </dsp:txXfrm>
    </dsp:sp>
    <dsp:sp modelId="{B6C9565C-A3D1-4F38-B774-FA0B043F2388}">
      <dsp:nvSpPr>
        <dsp:cNvPr id="0" name=""/>
        <dsp:cNvSpPr/>
      </dsp:nvSpPr>
      <dsp:spPr>
        <a:xfrm>
          <a:off x="0" y="3302663"/>
          <a:ext cx="6391275" cy="575639"/>
        </a:xfrm>
        <a:prstGeom prst="roundRect">
          <a:avLst/>
        </a:prstGeom>
        <a:solidFill>
          <a:schemeClr val="accent2">
            <a:hueOff val="-14118373"/>
            <a:satOff val="644"/>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Student Elected Officers </a:t>
          </a:r>
          <a:endParaRPr lang="en-US" sz="2400" kern="1200"/>
        </a:p>
      </dsp:txBody>
      <dsp:txXfrm>
        <a:off x="28100" y="3330763"/>
        <a:ext cx="6335075" cy="519439"/>
      </dsp:txXfrm>
    </dsp:sp>
    <dsp:sp modelId="{BB6E113A-2633-4C87-98FD-9C2760125D6D}">
      <dsp:nvSpPr>
        <dsp:cNvPr id="0" name=""/>
        <dsp:cNvSpPr/>
      </dsp:nvSpPr>
      <dsp:spPr>
        <a:xfrm>
          <a:off x="0" y="3947423"/>
          <a:ext cx="6391275" cy="575639"/>
        </a:xfrm>
        <a:prstGeom prst="roundRect">
          <a:avLst/>
        </a:prstGeom>
        <a:solidFill>
          <a:srgbClr val="7030A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Block Leader </a:t>
          </a:r>
          <a:endParaRPr lang="en-US" sz="2400" kern="1200" dirty="0"/>
        </a:p>
      </dsp:txBody>
      <dsp:txXfrm>
        <a:off x="28100" y="3975523"/>
        <a:ext cx="6335075" cy="519439"/>
      </dsp:txXfrm>
    </dsp:sp>
    <dsp:sp modelId="{1547B049-7790-42EC-80FA-7DE744B6F6A0}">
      <dsp:nvSpPr>
        <dsp:cNvPr id="0" name=""/>
        <dsp:cNvSpPr/>
      </dsp:nvSpPr>
      <dsp:spPr>
        <a:xfrm>
          <a:off x="0" y="4592183"/>
          <a:ext cx="6391275" cy="575639"/>
        </a:xfrm>
        <a:prstGeom prst="roundRect">
          <a:avLst/>
        </a:prstGeom>
        <a:solidFill>
          <a:schemeClr val="accent2">
            <a:hueOff val="-19765721"/>
            <a:satOff val="9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College Warden</a:t>
          </a:r>
          <a:endParaRPr lang="en-US" sz="2400" kern="1200" dirty="0"/>
        </a:p>
      </dsp:txBody>
      <dsp:txXfrm>
        <a:off x="28100" y="4620283"/>
        <a:ext cx="6335075" cy="5194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773BF0-7B6E-406B-B9A7-D1E3ECE0ACD2}">
      <dsp:nvSpPr>
        <dsp:cNvPr id="0" name=""/>
        <dsp:cNvSpPr/>
      </dsp:nvSpPr>
      <dsp:spPr>
        <a:xfrm>
          <a:off x="1174" y="16146"/>
          <a:ext cx="4124157" cy="2618839"/>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E263071B-143D-4EF3-9484-96B5761D9F3D}">
      <dsp:nvSpPr>
        <dsp:cNvPr id="0" name=""/>
        <dsp:cNvSpPr/>
      </dsp:nvSpPr>
      <dsp:spPr>
        <a:xfrm>
          <a:off x="459414" y="451474"/>
          <a:ext cx="4124157" cy="2618839"/>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a:t>It is not practise that makes you perfect, </a:t>
          </a:r>
          <a:endParaRPr lang="en-US" sz="3800" kern="1200"/>
        </a:p>
      </dsp:txBody>
      <dsp:txXfrm>
        <a:off x="536117" y="528177"/>
        <a:ext cx="3970751" cy="2465433"/>
      </dsp:txXfrm>
    </dsp:sp>
    <dsp:sp modelId="{7EA1F248-6F0D-42C5-A2BA-BB9F658E4C56}">
      <dsp:nvSpPr>
        <dsp:cNvPr id="0" name=""/>
        <dsp:cNvSpPr/>
      </dsp:nvSpPr>
      <dsp:spPr>
        <a:xfrm>
          <a:off x="5041811" y="16146"/>
          <a:ext cx="4124157" cy="2618839"/>
        </a:xfrm>
        <a:prstGeom prst="roundRect">
          <a:avLst>
            <a:gd name="adj" fmla="val 1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572F4A1F-744C-4318-855B-213F4D7E5636}">
      <dsp:nvSpPr>
        <dsp:cNvPr id="0" name=""/>
        <dsp:cNvSpPr/>
      </dsp:nvSpPr>
      <dsp:spPr>
        <a:xfrm>
          <a:off x="5500051" y="451474"/>
          <a:ext cx="4124157" cy="2618839"/>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GB" sz="3800" kern="1200"/>
            <a:t>It is mistakes we learn from that make perfect</a:t>
          </a:r>
          <a:endParaRPr lang="en-US" sz="3800" kern="1200" dirty="0"/>
        </a:p>
      </dsp:txBody>
      <dsp:txXfrm>
        <a:off x="5576754" y="528177"/>
        <a:ext cx="3970751" cy="246543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3D5330-3590-486E-B683-2B9355366231}"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3C7026-C6EC-41A5-B8DF-B0D56D49B94B}" type="slidenum">
              <a:rPr lang="en-GB" smtClean="0"/>
              <a:t>‹#›</a:t>
            </a:fld>
            <a:endParaRPr lang="en-GB"/>
          </a:p>
        </p:txBody>
      </p:sp>
    </p:spTree>
    <p:extLst>
      <p:ext uri="{BB962C8B-B14F-4D97-AF65-F5344CB8AC3E}">
        <p14:creationId xmlns:p14="http://schemas.microsoft.com/office/powerpoint/2010/main" val="689867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3C297130-CC5E-493C-9F10-03583D8619C0}" type="datetimeFigureOut">
              <a:rPr lang="en-GB" smtClean="0"/>
              <a:t>17/09/2026</a:t>
            </a:fld>
            <a:endParaRPr lang="en-GB"/>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GB"/>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Slide Number Placeholder 5"/>
          <p:cNvSpPr>
            <a:spLocks noGrp="1"/>
          </p:cNvSpPr>
          <p:nvPr>
            <p:ph type="sldNum" sz="quarter" idx="12"/>
          </p:nvPr>
        </p:nvSpPr>
        <p:spPr>
          <a:xfrm>
            <a:off x="10352540" y="295729"/>
            <a:ext cx="838199" cy="767687"/>
          </a:xfrm>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2455937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297130-CC5E-493C-9F10-03583D8619C0}"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1917849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C297130-CC5E-493C-9F10-03583D8619C0}"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1698833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297130-CC5E-493C-9F10-03583D8619C0}"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391885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297130-CC5E-493C-9F10-03583D8619C0}"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84398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297130-CC5E-493C-9F10-03583D8619C0}"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3787111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297130-CC5E-493C-9F10-03583D8619C0}"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3627687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C297130-CC5E-493C-9F10-03583D8619C0}"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3610612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C297130-CC5E-493C-9F10-03583D8619C0}"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4184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C297130-CC5E-493C-9F10-03583D8619C0}"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4198834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C297130-CC5E-493C-9F10-03583D8619C0}"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2435378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C297130-CC5E-493C-9F10-03583D8619C0}"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2532440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C297130-CC5E-493C-9F10-03583D8619C0}"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4098671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297130-CC5E-493C-9F10-03583D8619C0}"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21198447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297130-CC5E-493C-9F10-03583D8619C0}" type="datetimeFigureOut">
              <a:rPr lang="en-GB" smtClean="0"/>
              <a:t>17/09/2026</a:t>
            </a:fld>
            <a:endParaRPr lang="en-GB"/>
          </a:p>
        </p:txBody>
      </p:sp>
      <p:sp>
        <p:nvSpPr>
          <p:cNvPr id="8" name="Footer Placeholder 7"/>
          <p:cNvSpPr>
            <a:spLocks noGrp="1"/>
          </p:cNvSpPr>
          <p:nvPr>
            <p:ph type="ftr" sz="quarter" idx="11"/>
          </p:nvPr>
        </p:nvSpPr>
        <p:spPr>
          <a:xfrm>
            <a:off x="561111" y="6391838"/>
            <a:ext cx="3644282" cy="304801"/>
          </a:xfrm>
        </p:spPr>
        <p:txBody>
          <a:bodyPr/>
          <a:lstStyle/>
          <a:p>
            <a:endParaRPr lang="en-GB"/>
          </a:p>
        </p:txBody>
      </p:sp>
      <p:sp>
        <p:nvSpPr>
          <p:cNvPr id="9" name="Slide Number Placeholder 8"/>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4245859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3C297130-CC5E-493C-9F10-03583D8619C0}"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982347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C297130-CC5E-493C-9F10-03583D8619C0}"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82EDBAE-A585-4F4E-B5CE-CF96D005A2DA}" type="slidenum">
              <a:rPr lang="en-GB" smtClean="0"/>
              <a:t>‹#›</a:t>
            </a:fld>
            <a:endParaRPr lang="en-GB"/>
          </a:p>
        </p:txBody>
      </p:sp>
    </p:spTree>
    <p:extLst>
      <p:ext uri="{BB962C8B-B14F-4D97-AF65-F5344CB8AC3E}">
        <p14:creationId xmlns:p14="http://schemas.microsoft.com/office/powerpoint/2010/main" val="42507610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65806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97375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52547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40474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68152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133069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423259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169176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30956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807434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132807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94386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GB"/>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3C297130-CC5E-493C-9F10-03583D8619C0}" type="datetimeFigureOut">
              <a:rPr lang="en-GB" smtClean="0"/>
              <a:t>17/09/2026</a:t>
            </a:fld>
            <a:endParaRPr lang="en-GB"/>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GB"/>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982EDBAE-A585-4F4E-B5CE-CF96D005A2DA}" type="slidenum">
              <a:rPr lang="en-GB" smtClean="0"/>
              <a:t>‹#›</a:t>
            </a:fld>
            <a:endParaRPr lang="en-GB"/>
          </a:p>
        </p:txBody>
      </p:sp>
    </p:spTree>
    <p:extLst>
      <p:ext uri="{BB962C8B-B14F-4D97-AF65-F5344CB8AC3E}">
        <p14:creationId xmlns:p14="http://schemas.microsoft.com/office/powerpoint/2010/main" val="401267084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75872437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hyperlink" Target="mailto:Steven.Taggart@roehampton.ac.uk" TargetMode="External"/><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tackoverflow.com/questions/39381015/how-would-you-do-whos-that-pokemon-with-ai"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jfif"/><Relationship Id="rId7" Type="http://schemas.openxmlformats.org/officeDocument/2006/relationships/image" Target="../media/image29.jpe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png"/><Relationship Id="rId10" Type="http://schemas.openxmlformats.org/officeDocument/2006/relationships/image" Target="../media/image32.jpeg"/><Relationship Id="rId4" Type="http://schemas.openxmlformats.org/officeDocument/2006/relationships/image" Target="../media/image3.png"/><Relationship Id="rId9"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9.xml"/><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image" Target="../media/image52.jpe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jpeg"/></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sv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33.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66.gif"/><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3" Type="http://schemas.openxmlformats.org/officeDocument/2006/relationships/image" Target="../media/image68.svg"/><Relationship Id="rId7" Type="http://schemas.openxmlformats.org/officeDocument/2006/relationships/image" Target="../media/image72.jpeg"/><Relationship Id="rId2" Type="http://schemas.openxmlformats.org/officeDocument/2006/relationships/image" Target="../media/image67.svg"/><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svg"/></Relationships>
</file>

<file path=ppt/slides/_rels/slide35.xml.rels><?xml version="1.0" encoding="UTF-8" standalone="yes"?>
<Relationships xmlns="http://schemas.openxmlformats.org/package/2006/relationships"><Relationship Id="rId3" Type="http://schemas.openxmlformats.org/officeDocument/2006/relationships/hyperlink" Target="https://outlook.office365.com/book/SVLOSupport@roehamptonprod.onmicrosoft.com/" TargetMode="External"/><Relationship Id="rId2" Type="http://schemas.openxmlformats.org/officeDocument/2006/relationships/image" Target="../media/image60.sv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hyperlink" Target="https://reportandsupport.roehampton.ac.uk/support/category/sexual-misconduct" TargetMode="External"/><Relationship Id="rId4" Type="http://schemas.openxmlformats.org/officeDocument/2006/relationships/hyperlink" Target="mailto:SVLO@roehampton.ac.uk"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hyperlink" Target="tel:111" TargetMode="External"/><Relationship Id="rId3" Type="http://schemas.openxmlformats.org/officeDocument/2006/relationships/image" Target="../media/image76.png"/><Relationship Id="rId7" Type="http://schemas.openxmlformats.org/officeDocument/2006/relationships/hyperlink" Target="tel:02087880686" TargetMode="External"/><Relationship Id="rId2"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svg"/><Relationship Id="rId4" Type="http://schemas.openxmlformats.org/officeDocument/2006/relationships/image" Target="../media/image77.svg"/></Relationships>
</file>

<file path=ppt/slides/_rels/slide38.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81.svg"/><Relationship Id="rId7" Type="http://schemas.openxmlformats.org/officeDocument/2006/relationships/image" Target="../media/image85.svg"/><Relationship Id="rId2" Type="http://schemas.openxmlformats.org/officeDocument/2006/relationships/image" Target="../media/image80.svg"/><Relationship Id="rId1" Type="http://schemas.openxmlformats.org/officeDocument/2006/relationships/slideLayout" Target="../slideLayouts/slideLayout7.xml"/><Relationship Id="rId6" Type="http://schemas.openxmlformats.org/officeDocument/2006/relationships/image" Target="../media/image84.svg"/><Relationship Id="rId5" Type="http://schemas.openxmlformats.org/officeDocument/2006/relationships/image" Target="../media/image83.png"/><Relationship Id="rId4" Type="http://schemas.openxmlformats.org/officeDocument/2006/relationships/image" Target="../media/image82.svg"/></Relationships>
</file>

<file path=ppt/slides/_rels/slide3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mailto:SWOWhitelands@roehampton.ac.uk" TargetMode="External"/><Relationship Id="rId2" Type="http://schemas.openxmlformats.org/officeDocument/2006/relationships/hyperlink" Target="mailto:Sophie.Cutforth@Roehampton.ac.uk" TargetMode="Externa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9.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roehampton.awaken-be.com/" TargetMode="External"/><Relationship Id="rId2" Type="http://schemas.openxmlformats.org/officeDocument/2006/relationships/hyperlink" Target="mailto:Mail@awaken-be.com"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96.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1.jpeg"/></Relationships>
</file>

<file path=ppt/slides/_rels/slide5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06.png"/><Relationship Id="rId4" Type="http://schemas.openxmlformats.org/officeDocument/2006/relationships/image" Target="../media/image105.png"/></Relationships>
</file>

<file path=ppt/slides/_rels/slide5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08.sv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B9CC3E5-EA42-4393-A2C0-5192B91BD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6496" t="34562" r="6581" b="30351"/>
          <a:stretch/>
        </p:blipFill>
        <p:spPr>
          <a:xfrm>
            <a:off x="561110" y="931997"/>
            <a:ext cx="5448111" cy="2523887"/>
          </a:xfrm>
          <a:prstGeom prst="roundRect">
            <a:avLst>
              <a:gd name="adj" fmla="val 0"/>
            </a:avLst>
          </a:prstGeom>
          <a:effectLst/>
        </p:spPr>
      </p:pic>
      <p:sp>
        <p:nvSpPr>
          <p:cNvPr id="12" name="Rectangle 11">
            <a:extLst>
              <a:ext uri="{FF2B5EF4-FFF2-40B4-BE49-F238E27FC236}">
                <a16:creationId xmlns:a16="http://schemas.microsoft.com/office/drawing/2014/main" id="{FB8DBC8E-FBA7-466C-8D97-75B15FBE9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8199" y="473338"/>
            <a:ext cx="3439617" cy="3439617"/>
          </a:xfrm>
          <a:prstGeom prst="roundRect">
            <a:avLst>
              <a:gd name="adj" fmla="val 0"/>
            </a:avLst>
          </a:prstGeom>
          <a:effectLst/>
        </p:spPr>
      </p:pic>
      <p:sp>
        <p:nvSpPr>
          <p:cNvPr id="14" name="Freeform: Shape 13">
            <a:extLst>
              <a:ext uri="{FF2B5EF4-FFF2-40B4-BE49-F238E27FC236}">
                <a16:creationId xmlns:a16="http://schemas.microsoft.com/office/drawing/2014/main" id="{E6FFF64E-1FE4-4AE0-9D62-567AA183C1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133850"/>
            <a:ext cx="11277600" cy="2250018"/>
          </a:xfrm>
          <a:custGeom>
            <a:avLst/>
            <a:gdLst>
              <a:gd name="connsiteX0" fmla="*/ 5264150 w 11277600"/>
              <a:gd name="connsiteY0" fmla="*/ 0 h 2250018"/>
              <a:gd name="connsiteX1" fmla="*/ 5499100 w 11277600"/>
              <a:gd name="connsiteY1" fmla="*/ 1588 h 2250018"/>
              <a:gd name="connsiteX2" fmla="*/ 5730875 w 11277600"/>
              <a:gd name="connsiteY2" fmla="*/ 1588 h 2250018"/>
              <a:gd name="connsiteX3" fmla="*/ 5961063 w 11277600"/>
              <a:gd name="connsiteY3" fmla="*/ 4763 h 2250018"/>
              <a:gd name="connsiteX4" fmla="*/ 6186488 w 11277600"/>
              <a:gd name="connsiteY4" fmla="*/ 9525 h 2250018"/>
              <a:gd name="connsiteX5" fmla="*/ 6410325 w 11277600"/>
              <a:gd name="connsiteY5" fmla="*/ 14288 h 2250018"/>
              <a:gd name="connsiteX6" fmla="*/ 6629400 w 11277600"/>
              <a:gd name="connsiteY6" fmla="*/ 19050 h 2250018"/>
              <a:gd name="connsiteX7" fmla="*/ 6846888 w 11277600"/>
              <a:gd name="connsiteY7" fmla="*/ 26988 h 2250018"/>
              <a:gd name="connsiteX8" fmla="*/ 7061200 w 11277600"/>
              <a:gd name="connsiteY8" fmla="*/ 34925 h 2250018"/>
              <a:gd name="connsiteX9" fmla="*/ 7270750 w 11277600"/>
              <a:gd name="connsiteY9" fmla="*/ 42863 h 2250018"/>
              <a:gd name="connsiteX10" fmla="*/ 7680325 w 11277600"/>
              <a:gd name="connsiteY10" fmla="*/ 63500 h 2250018"/>
              <a:gd name="connsiteX11" fmla="*/ 8072438 w 11277600"/>
              <a:gd name="connsiteY11" fmla="*/ 85725 h 2250018"/>
              <a:gd name="connsiteX12" fmla="*/ 8448675 w 11277600"/>
              <a:gd name="connsiteY12" fmla="*/ 109538 h 2250018"/>
              <a:gd name="connsiteX13" fmla="*/ 8805862 w 11277600"/>
              <a:gd name="connsiteY13" fmla="*/ 134938 h 2250018"/>
              <a:gd name="connsiteX14" fmla="*/ 9145588 w 11277600"/>
              <a:gd name="connsiteY14" fmla="*/ 161925 h 2250018"/>
              <a:gd name="connsiteX15" fmla="*/ 9461500 w 11277600"/>
              <a:gd name="connsiteY15" fmla="*/ 190500 h 2250018"/>
              <a:gd name="connsiteX16" fmla="*/ 9758362 w 11277600"/>
              <a:gd name="connsiteY16" fmla="*/ 219075 h 2250018"/>
              <a:gd name="connsiteX17" fmla="*/ 10031412 w 11277600"/>
              <a:gd name="connsiteY17" fmla="*/ 247650 h 2250018"/>
              <a:gd name="connsiteX18" fmla="*/ 10282238 w 11277600"/>
              <a:gd name="connsiteY18" fmla="*/ 274638 h 2250018"/>
              <a:gd name="connsiteX19" fmla="*/ 10504488 w 11277600"/>
              <a:gd name="connsiteY19" fmla="*/ 300038 h 2250018"/>
              <a:gd name="connsiteX20" fmla="*/ 10704512 w 11277600"/>
              <a:gd name="connsiteY20" fmla="*/ 323850 h 2250018"/>
              <a:gd name="connsiteX21" fmla="*/ 10874375 w 11277600"/>
              <a:gd name="connsiteY21" fmla="*/ 344488 h 2250018"/>
              <a:gd name="connsiteX22" fmla="*/ 11015662 w 11277600"/>
              <a:gd name="connsiteY22" fmla="*/ 363538 h 2250018"/>
              <a:gd name="connsiteX23" fmla="*/ 11210925 w 11277600"/>
              <a:gd name="connsiteY23" fmla="*/ 390525 h 2250018"/>
              <a:gd name="connsiteX24" fmla="*/ 11277600 w 11277600"/>
              <a:gd name="connsiteY24" fmla="*/ 400050 h 2250018"/>
              <a:gd name="connsiteX25" fmla="*/ 11277600 w 11277600"/>
              <a:gd name="connsiteY25" fmla="*/ 2250018 h 2250018"/>
              <a:gd name="connsiteX26" fmla="*/ 0 w 11277600"/>
              <a:gd name="connsiteY26" fmla="*/ 2250018 h 2250018"/>
              <a:gd name="connsiteX27" fmla="*/ 0 w 11277600"/>
              <a:gd name="connsiteY27" fmla="*/ 398463 h 2250018"/>
              <a:gd name="connsiteX28" fmla="*/ 255588 w 11277600"/>
              <a:gd name="connsiteY28" fmla="*/ 358775 h 2250018"/>
              <a:gd name="connsiteX29" fmla="*/ 511175 w 11277600"/>
              <a:gd name="connsiteY29" fmla="*/ 320675 h 2250018"/>
              <a:gd name="connsiteX30" fmla="*/ 766762 w 11277600"/>
              <a:gd name="connsiteY30" fmla="*/ 284163 h 2250018"/>
              <a:gd name="connsiteX31" fmla="*/ 1023938 w 11277600"/>
              <a:gd name="connsiteY31" fmla="*/ 252413 h 2250018"/>
              <a:gd name="connsiteX32" fmla="*/ 1279525 w 11277600"/>
              <a:gd name="connsiteY32" fmla="*/ 220663 h 2250018"/>
              <a:gd name="connsiteX33" fmla="*/ 1536700 w 11277600"/>
              <a:gd name="connsiteY33" fmla="*/ 190500 h 2250018"/>
              <a:gd name="connsiteX34" fmla="*/ 1790700 w 11277600"/>
              <a:gd name="connsiteY34" fmla="*/ 165100 h 2250018"/>
              <a:gd name="connsiteX35" fmla="*/ 2047875 w 11277600"/>
              <a:gd name="connsiteY35" fmla="*/ 141288 h 2250018"/>
              <a:gd name="connsiteX36" fmla="*/ 2303462 w 11277600"/>
              <a:gd name="connsiteY36" fmla="*/ 119063 h 2250018"/>
              <a:gd name="connsiteX37" fmla="*/ 2555875 w 11277600"/>
              <a:gd name="connsiteY37" fmla="*/ 100013 h 2250018"/>
              <a:gd name="connsiteX38" fmla="*/ 2809875 w 11277600"/>
              <a:gd name="connsiteY38" fmla="*/ 80963 h 2250018"/>
              <a:gd name="connsiteX39" fmla="*/ 3062288 w 11277600"/>
              <a:gd name="connsiteY39" fmla="*/ 65088 h 2250018"/>
              <a:gd name="connsiteX40" fmla="*/ 3313113 w 11277600"/>
              <a:gd name="connsiteY40" fmla="*/ 52388 h 2250018"/>
              <a:gd name="connsiteX41" fmla="*/ 3563938 w 11277600"/>
              <a:gd name="connsiteY41" fmla="*/ 39688 h 2250018"/>
              <a:gd name="connsiteX42" fmla="*/ 3811588 w 11277600"/>
              <a:gd name="connsiteY42" fmla="*/ 28575 h 2250018"/>
              <a:gd name="connsiteX43" fmla="*/ 4057650 w 11277600"/>
              <a:gd name="connsiteY43" fmla="*/ 20638 h 2250018"/>
              <a:gd name="connsiteX44" fmla="*/ 4303713 w 11277600"/>
              <a:gd name="connsiteY44" fmla="*/ 14288 h 2250018"/>
              <a:gd name="connsiteX45" fmla="*/ 4546600 w 11277600"/>
              <a:gd name="connsiteY45" fmla="*/ 7938 h 2250018"/>
              <a:gd name="connsiteX46" fmla="*/ 4787900 w 11277600"/>
              <a:gd name="connsiteY46" fmla="*/ 4763 h 2250018"/>
              <a:gd name="connsiteX47" fmla="*/ 5027613 w 11277600"/>
              <a:gd name="connsiteY47" fmla="*/ 1588 h 22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277600" h="2250018">
                <a:moveTo>
                  <a:pt x="5264150" y="0"/>
                </a:moveTo>
                <a:lnTo>
                  <a:pt x="5499100" y="1588"/>
                </a:lnTo>
                <a:lnTo>
                  <a:pt x="5730875" y="1588"/>
                </a:lnTo>
                <a:lnTo>
                  <a:pt x="5961063" y="4763"/>
                </a:lnTo>
                <a:lnTo>
                  <a:pt x="6186488" y="9525"/>
                </a:lnTo>
                <a:lnTo>
                  <a:pt x="6410325" y="14288"/>
                </a:lnTo>
                <a:lnTo>
                  <a:pt x="6629400" y="19050"/>
                </a:lnTo>
                <a:lnTo>
                  <a:pt x="6846888" y="26988"/>
                </a:lnTo>
                <a:lnTo>
                  <a:pt x="7061200" y="34925"/>
                </a:lnTo>
                <a:lnTo>
                  <a:pt x="7270750" y="42863"/>
                </a:lnTo>
                <a:lnTo>
                  <a:pt x="7680325" y="63500"/>
                </a:lnTo>
                <a:lnTo>
                  <a:pt x="8072438" y="85725"/>
                </a:lnTo>
                <a:lnTo>
                  <a:pt x="8448675" y="109538"/>
                </a:lnTo>
                <a:lnTo>
                  <a:pt x="8805862" y="134938"/>
                </a:lnTo>
                <a:lnTo>
                  <a:pt x="9145588" y="161925"/>
                </a:lnTo>
                <a:lnTo>
                  <a:pt x="9461500" y="190500"/>
                </a:lnTo>
                <a:lnTo>
                  <a:pt x="9758362" y="219075"/>
                </a:lnTo>
                <a:lnTo>
                  <a:pt x="10031412" y="247650"/>
                </a:lnTo>
                <a:lnTo>
                  <a:pt x="10282238" y="274638"/>
                </a:lnTo>
                <a:lnTo>
                  <a:pt x="10504488" y="300038"/>
                </a:lnTo>
                <a:lnTo>
                  <a:pt x="10704512" y="323850"/>
                </a:lnTo>
                <a:lnTo>
                  <a:pt x="10874375" y="344488"/>
                </a:lnTo>
                <a:lnTo>
                  <a:pt x="11015662" y="363538"/>
                </a:lnTo>
                <a:lnTo>
                  <a:pt x="11210925" y="390525"/>
                </a:lnTo>
                <a:lnTo>
                  <a:pt x="11277600" y="400050"/>
                </a:lnTo>
                <a:lnTo>
                  <a:pt x="11277600" y="2250018"/>
                </a:lnTo>
                <a:lnTo>
                  <a:pt x="0" y="2250018"/>
                </a:lnTo>
                <a:lnTo>
                  <a:pt x="0" y="398463"/>
                </a:lnTo>
                <a:lnTo>
                  <a:pt x="255588" y="358775"/>
                </a:lnTo>
                <a:lnTo>
                  <a:pt x="511175" y="320675"/>
                </a:lnTo>
                <a:lnTo>
                  <a:pt x="766762" y="284163"/>
                </a:lnTo>
                <a:lnTo>
                  <a:pt x="1023938" y="252413"/>
                </a:lnTo>
                <a:lnTo>
                  <a:pt x="1279525" y="220663"/>
                </a:lnTo>
                <a:lnTo>
                  <a:pt x="1536700" y="190500"/>
                </a:lnTo>
                <a:lnTo>
                  <a:pt x="1790700" y="165100"/>
                </a:lnTo>
                <a:lnTo>
                  <a:pt x="2047875" y="141288"/>
                </a:lnTo>
                <a:lnTo>
                  <a:pt x="2303462" y="119063"/>
                </a:lnTo>
                <a:lnTo>
                  <a:pt x="2555875" y="100013"/>
                </a:lnTo>
                <a:lnTo>
                  <a:pt x="2809875" y="80963"/>
                </a:lnTo>
                <a:lnTo>
                  <a:pt x="3062288" y="65088"/>
                </a:lnTo>
                <a:lnTo>
                  <a:pt x="3313113" y="52388"/>
                </a:lnTo>
                <a:lnTo>
                  <a:pt x="3563938" y="39688"/>
                </a:lnTo>
                <a:lnTo>
                  <a:pt x="3811588" y="28575"/>
                </a:lnTo>
                <a:lnTo>
                  <a:pt x="4057650" y="20638"/>
                </a:lnTo>
                <a:lnTo>
                  <a:pt x="4303713" y="14288"/>
                </a:lnTo>
                <a:lnTo>
                  <a:pt x="4546600" y="7938"/>
                </a:lnTo>
                <a:lnTo>
                  <a:pt x="4787900" y="4763"/>
                </a:lnTo>
                <a:lnTo>
                  <a:pt x="5027613" y="1588"/>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16" name="Freeform 5">
            <a:extLst>
              <a:ext uri="{FF2B5EF4-FFF2-40B4-BE49-F238E27FC236}">
                <a16:creationId xmlns:a16="http://schemas.microsoft.com/office/drawing/2014/main" id="{9C80E52D-DE5C-4267-9C99-8741F2E42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3" name="Subtitle 2"/>
          <p:cNvSpPr>
            <a:spLocks noGrp="1"/>
          </p:cNvSpPr>
          <p:nvPr>
            <p:ph type="subTitle" idx="1"/>
          </p:nvPr>
        </p:nvSpPr>
        <p:spPr>
          <a:xfrm>
            <a:off x="649976" y="5692877"/>
            <a:ext cx="10893095" cy="535304"/>
          </a:xfrm>
        </p:spPr>
        <p:txBody>
          <a:bodyPr>
            <a:normAutofit/>
          </a:bodyPr>
          <a:lstStyle/>
          <a:p>
            <a:r>
              <a:rPr lang="en-GB" b="1" dirty="0"/>
              <a:t>orientation </a:t>
            </a:r>
          </a:p>
        </p:txBody>
      </p:sp>
      <p:sp>
        <p:nvSpPr>
          <p:cNvPr id="2" name="Title 1"/>
          <p:cNvSpPr>
            <a:spLocks noGrp="1"/>
          </p:cNvSpPr>
          <p:nvPr>
            <p:ph type="ctrTitle"/>
          </p:nvPr>
        </p:nvSpPr>
        <p:spPr>
          <a:xfrm>
            <a:off x="649975" y="4517136"/>
            <a:ext cx="10893095" cy="1174947"/>
          </a:xfrm>
        </p:spPr>
        <p:txBody>
          <a:bodyPr>
            <a:normAutofit/>
          </a:bodyPr>
          <a:lstStyle/>
          <a:p>
            <a:pPr>
              <a:lnSpc>
                <a:spcPct val="90000"/>
              </a:lnSpc>
            </a:pPr>
            <a:r>
              <a:rPr lang="en-GB" sz="3800" dirty="0"/>
              <a:t>Whitelands College</a:t>
            </a:r>
            <a:br>
              <a:rPr lang="en-GB" sz="3800" dirty="0"/>
            </a:br>
            <a:r>
              <a:rPr lang="en-GB" sz="3800" dirty="0"/>
              <a:t>Est: 1841 </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751265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71EC1228-8B00-4D31-8616-AAB846D68C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FB0AC-CC81-4261-9FA7-A5BD3CC0B9C6}"/>
              </a:ext>
            </a:extLst>
          </p:cNvPr>
          <p:cNvSpPr>
            <a:spLocks noGrp="1"/>
          </p:cNvSpPr>
          <p:nvPr>
            <p:ph type="title"/>
          </p:nvPr>
        </p:nvSpPr>
        <p:spPr>
          <a:xfrm>
            <a:off x="9267909" y="2023110"/>
            <a:ext cx="2469624" cy="2846070"/>
          </a:xfrm>
        </p:spPr>
        <p:txBody>
          <a:bodyPr vert="horz" lIns="91440" tIns="45720" rIns="91440" bIns="45720" rtlCol="0" anchor="ctr">
            <a:normAutofit/>
          </a:bodyPr>
          <a:lstStyle/>
          <a:p>
            <a:pPr>
              <a:spcBef>
                <a:spcPct val="0"/>
              </a:spcBef>
            </a:pPr>
            <a:r>
              <a:rPr lang="en-US" sz="3100" b="1" kern="1200">
                <a:solidFill>
                  <a:schemeClr val="tx1"/>
                </a:solidFill>
                <a:latin typeface="+mj-lt"/>
                <a:ea typeface="+mj-ea"/>
                <a:cs typeface="+mj-cs"/>
              </a:rPr>
              <a:t>Introduction from Dr Nick Mayhew-Smith, Head of Whitelands College </a:t>
            </a:r>
            <a:endParaRPr lang="en-US" sz="3100" kern="1200">
              <a:solidFill>
                <a:schemeClr val="tx1"/>
              </a:solidFill>
              <a:latin typeface="+mj-lt"/>
              <a:ea typeface="+mj-ea"/>
              <a:cs typeface="+mj-cs"/>
            </a:endParaRPr>
          </a:p>
        </p:txBody>
      </p:sp>
      <p:sp>
        <p:nvSpPr>
          <p:cNvPr id="62" name="Rectangle 6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66A70CE-87B7-4B80-8760-D0AFEA0E043A}"/>
              </a:ext>
            </a:extLst>
          </p:cNvPr>
          <p:cNvPicPr>
            <a:picLocks noChangeAspect="1"/>
          </p:cNvPicPr>
          <p:nvPr/>
        </p:nvPicPr>
        <p:blipFill>
          <a:blip r:embed="rId2">
            <a:extLst>
              <a:ext uri="{28A0092B-C50C-407E-A947-70E740481C1C}">
                <a14:useLocalDpi xmlns:a14="http://schemas.microsoft.com/office/drawing/2010/main" val="0"/>
              </a:ext>
            </a:extLst>
          </a:blip>
          <a:srcRect l="10537" r="9119" b="2"/>
          <a:stretch/>
        </p:blipFill>
        <p:spPr>
          <a:xfrm>
            <a:off x="545237" y="858525"/>
            <a:ext cx="3685032" cy="5211906"/>
          </a:xfrm>
          <a:prstGeom prst="rect">
            <a:avLst/>
          </a:prstGeom>
          <a:ln>
            <a:noFill/>
          </a:ln>
          <a:effectLst>
            <a:softEdge rad="112500"/>
          </a:effectLst>
        </p:spPr>
      </p:pic>
      <p:pic>
        <p:nvPicPr>
          <p:cNvPr id="5" name="Picture 4">
            <a:extLst>
              <a:ext uri="{FF2B5EF4-FFF2-40B4-BE49-F238E27FC236}">
                <a16:creationId xmlns:a16="http://schemas.microsoft.com/office/drawing/2014/main" id="{995B6F20-70CE-4772-B0AC-BDD3CDC6517C}"/>
              </a:ext>
            </a:extLst>
          </p:cNvPr>
          <p:cNvPicPr>
            <a:picLocks noChangeAspect="1"/>
          </p:cNvPicPr>
          <p:nvPr/>
        </p:nvPicPr>
        <p:blipFill rotWithShape="1">
          <a:blip r:embed="rId3"/>
          <a:srcRect l="4813" r="5020"/>
          <a:stretch/>
        </p:blipFill>
        <p:spPr>
          <a:xfrm>
            <a:off x="4457706" y="858524"/>
            <a:ext cx="3685032" cy="5211906"/>
          </a:xfrm>
          <a:prstGeom prst="rect">
            <a:avLst/>
          </a:prstGeom>
        </p:spPr>
      </p:pic>
      <p:sp>
        <p:nvSpPr>
          <p:cNvPr id="66" name="Rectangle 65">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1F35D85-63CD-4F87-9D5C-3182DE607FCD}"/>
              </a:ext>
            </a:extLst>
          </p:cNvPr>
          <p:cNvPicPr>
            <a:picLocks noChangeAspect="1"/>
          </p:cNvPicPr>
          <p:nvPr/>
        </p:nvPicPr>
        <p:blipFill>
          <a:blip r:embed="rId4"/>
          <a:stretch>
            <a:fillRect/>
          </a:stretch>
        </p:blipFill>
        <p:spPr>
          <a:xfrm>
            <a:off x="0" y="5955078"/>
            <a:ext cx="2015919" cy="902287"/>
          </a:xfrm>
          <a:prstGeom prst="rect">
            <a:avLst/>
          </a:prstGeom>
        </p:spPr>
      </p:pic>
    </p:spTree>
    <p:extLst>
      <p:ext uri="{BB962C8B-B14F-4D97-AF65-F5344CB8AC3E}">
        <p14:creationId xmlns:p14="http://schemas.microsoft.com/office/powerpoint/2010/main" val="503234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D7D85-52E7-4A15-B25D-79E5101EA8DA}"/>
              </a:ext>
            </a:extLst>
          </p:cNvPr>
          <p:cNvSpPr>
            <a:spLocks noGrp="1"/>
          </p:cNvSpPr>
          <p:nvPr>
            <p:ph type="title"/>
          </p:nvPr>
        </p:nvSpPr>
        <p:spPr>
          <a:xfrm>
            <a:off x="592582" y="802910"/>
            <a:ext cx="4886073" cy="763600"/>
          </a:xfrm>
        </p:spPr>
        <p:txBody>
          <a:bodyPr/>
          <a:lstStyle/>
          <a:p>
            <a:r>
              <a:rPr lang="en-GB" b="1" dirty="0">
                <a:solidFill>
                  <a:schemeClr val="bg1"/>
                </a:solidFill>
              </a:rPr>
              <a:t>Whitelands College </a:t>
            </a:r>
          </a:p>
        </p:txBody>
      </p:sp>
      <p:sp>
        <p:nvSpPr>
          <p:cNvPr id="3" name="Content Placeholder 2">
            <a:extLst>
              <a:ext uri="{FF2B5EF4-FFF2-40B4-BE49-F238E27FC236}">
                <a16:creationId xmlns:a16="http://schemas.microsoft.com/office/drawing/2014/main" id="{0A2A2CA1-6509-4F4B-82CF-72CEE25D7BE1}"/>
              </a:ext>
            </a:extLst>
          </p:cNvPr>
          <p:cNvSpPr>
            <a:spLocks noGrp="1"/>
          </p:cNvSpPr>
          <p:nvPr>
            <p:ph idx="1"/>
          </p:nvPr>
        </p:nvSpPr>
        <p:spPr>
          <a:xfrm>
            <a:off x="468694" y="2832531"/>
            <a:ext cx="5310499" cy="3052076"/>
          </a:xfrm>
        </p:spPr>
        <p:txBody>
          <a:bodyPr>
            <a:normAutofit fontScale="85000" lnSpcReduction="10000"/>
          </a:bodyPr>
          <a:lstStyle/>
          <a:p>
            <a:r>
              <a:rPr lang="en-GB" sz="1600" dirty="0"/>
              <a:t>Whitelands College is one of the oldest higher education institutions in England, predating every university except Oxford, Cambridge, London and Durham. The Church of England’s National Society founded the College in 1841 as a teacher training college for women. It took its name from Whitelands House, a Georgian building in the King's Road, Chelsea, previously used as a school.</a:t>
            </a:r>
          </a:p>
          <a:p>
            <a:endParaRPr lang="en-GB" sz="1600" dirty="0"/>
          </a:p>
          <a:p>
            <a:r>
              <a:rPr lang="en-GB" sz="1600" dirty="0"/>
              <a:t>The stated aim of the new establishment was 'to produce a superior class of parochial schoolmistresses'. During the early years the conditions at Whitelands were cramped and unsanitary and students were forced to work long hours with little or no leisure time.</a:t>
            </a:r>
          </a:p>
        </p:txBody>
      </p:sp>
      <p:pic>
        <p:nvPicPr>
          <p:cNvPr id="5" name="Picture 4">
            <a:extLst>
              <a:ext uri="{FF2B5EF4-FFF2-40B4-BE49-F238E27FC236}">
                <a16:creationId xmlns:a16="http://schemas.microsoft.com/office/drawing/2014/main" id="{C0F1B4DB-F0BC-49CC-A348-97D495C21DCD}"/>
              </a:ext>
            </a:extLst>
          </p:cNvPr>
          <p:cNvPicPr>
            <a:picLocks noChangeAspect="1"/>
          </p:cNvPicPr>
          <p:nvPr/>
        </p:nvPicPr>
        <p:blipFill rotWithShape="1">
          <a:blip r:embed="rId2"/>
          <a:srcRect l="42727" t="39616" r="29849" b="21024"/>
          <a:stretch/>
        </p:blipFill>
        <p:spPr>
          <a:xfrm>
            <a:off x="6412809" y="2534646"/>
            <a:ext cx="5164051" cy="4014696"/>
          </a:xfrm>
          <a:prstGeom prst="rect">
            <a:avLst/>
          </a:prstGeom>
        </p:spPr>
      </p:pic>
      <p:pic>
        <p:nvPicPr>
          <p:cNvPr id="6" name="Picture 5">
            <a:extLst>
              <a:ext uri="{FF2B5EF4-FFF2-40B4-BE49-F238E27FC236}">
                <a16:creationId xmlns:a16="http://schemas.microsoft.com/office/drawing/2014/main" id="{442FA0FB-AD32-4E2B-8DFB-A33253EE300E}"/>
              </a:ext>
            </a:extLst>
          </p:cNvPr>
          <p:cNvPicPr>
            <a:picLocks noChangeAspect="1"/>
          </p:cNvPicPr>
          <p:nvPr/>
        </p:nvPicPr>
        <p:blipFill rotWithShape="1">
          <a:blip r:embed="rId3"/>
          <a:srcRect l="16372" t="2814" r="21385" b="35710"/>
          <a:stretch/>
        </p:blipFill>
        <p:spPr>
          <a:xfrm>
            <a:off x="5135151" y="785499"/>
            <a:ext cx="1578196" cy="942681"/>
          </a:xfrm>
          <a:prstGeom prst="rect">
            <a:avLst/>
          </a:prstGeom>
        </p:spPr>
      </p:pic>
    </p:spTree>
    <p:extLst>
      <p:ext uri="{BB962C8B-B14F-4D97-AF65-F5344CB8AC3E}">
        <p14:creationId xmlns:p14="http://schemas.microsoft.com/office/powerpoint/2010/main" val="1730080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D7D85-52E7-4A15-B25D-79E5101EA8DA}"/>
              </a:ext>
            </a:extLst>
          </p:cNvPr>
          <p:cNvSpPr>
            <a:spLocks noGrp="1"/>
          </p:cNvSpPr>
          <p:nvPr>
            <p:ph type="title"/>
          </p:nvPr>
        </p:nvSpPr>
        <p:spPr>
          <a:xfrm>
            <a:off x="1934820" y="878411"/>
            <a:ext cx="9339983" cy="763600"/>
          </a:xfrm>
        </p:spPr>
        <p:txBody>
          <a:bodyPr/>
          <a:lstStyle/>
          <a:p>
            <a:r>
              <a:rPr lang="en-GB" b="1" dirty="0">
                <a:solidFill>
                  <a:schemeClr val="bg1"/>
                </a:solidFill>
              </a:rPr>
              <a:t>A little bit of our College History </a:t>
            </a:r>
          </a:p>
        </p:txBody>
      </p:sp>
      <p:sp>
        <p:nvSpPr>
          <p:cNvPr id="3" name="Content Placeholder 2">
            <a:extLst>
              <a:ext uri="{FF2B5EF4-FFF2-40B4-BE49-F238E27FC236}">
                <a16:creationId xmlns:a16="http://schemas.microsoft.com/office/drawing/2014/main" id="{0A2A2CA1-6509-4F4B-82CF-72CEE25D7BE1}"/>
              </a:ext>
            </a:extLst>
          </p:cNvPr>
          <p:cNvSpPr>
            <a:spLocks noGrp="1"/>
          </p:cNvSpPr>
          <p:nvPr>
            <p:ph idx="1"/>
          </p:nvPr>
        </p:nvSpPr>
        <p:spPr>
          <a:xfrm>
            <a:off x="451916" y="2418404"/>
            <a:ext cx="11082946" cy="3350155"/>
          </a:xfrm>
        </p:spPr>
        <p:txBody>
          <a:bodyPr>
            <a:normAutofit fontScale="85000" lnSpcReduction="10000"/>
          </a:bodyPr>
          <a:lstStyle/>
          <a:p>
            <a:r>
              <a:rPr lang="en-GB" sz="1600" b="1" dirty="0"/>
              <a:t>First college building (1842 – 1930) </a:t>
            </a:r>
            <a:r>
              <a:rPr lang="en-GB" sz="1600" dirty="0"/>
              <a:t>- Chelsea – Kings Road, Walpole Street. (The college was originally based in, and named after, a Georgian building, Whitelands House, on King's Road, Chelsea. The original house was demolished and rebuilt in 1890 to meet the requirements of a growing number of students.</a:t>
            </a:r>
          </a:p>
          <a:p>
            <a:endParaRPr lang="en-GB" sz="1600" dirty="0"/>
          </a:p>
          <a:p>
            <a:r>
              <a:rPr lang="en-GB" sz="1600" b="1" dirty="0"/>
              <a:t>Second College building (1930 – 2005) </a:t>
            </a:r>
            <a:r>
              <a:rPr lang="en-GB" sz="1600" dirty="0"/>
              <a:t>– Putney - Melrose Road, Sutherland Grove. Beverley gate house, a hall of residency on the Puntney site. (The new Whitelands College was formally opened by Queen Mary in 1931. The extensive campus was expanded over the following years, with additional residential and academic buildings constructed on site.)</a:t>
            </a:r>
          </a:p>
          <a:p>
            <a:endParaRPr lang="en-GB" sz="1600" dirty="0"/>
          </a:p>
          <a:p>
            <a:r>
              <a:rPr lang="en-GB" sz="1600" b="1" dirty="0"/>
              <a:t>College evacuation during WWII </a:t>
            </a:r>
            <a:r>
              <a:rPr lang="en-GB" sz="1600" dirty="0"/>
              <a:t>– Students evacuated to Durham University, a </a:t>
            </a:r>
            <a:r>
              <a:rPr lang="en-GB" sz="1600" dirty="0" err="1"/>
              <a:t>Gilesgate</a:t>
            </a:r>
            <a:r>
              <a:rPr lang="en-GB" sz="1600" dirty="0"/>
              <a:t> Suburb in Durham.</a:t>
            </a:r>
          </a:p>
          <a:p>
            <a:endParaRPr lang="en-GB" sz="1600" dirty="0"/>
          </a:p>
          <a:p>
            <a:r>
              <a:rPr lang="en-GB" sz="1600" b="1" dirty="0"/>
              <a:t>Third College (2005 – Present) </a:t>
            </a:r>
            <a:r>
              <a:rPr lang="en-GB" sz="1600" dirty="0"/>
              <a:t>– Parkstead House – Roehampton (house was originally built in the early 1760s for the 2nd Earl of </a:t>
            </a:r>
            <a:r>
              <a:rPr lang="en-GB" sz="1600" dirty="0" err="1"/>
              <a:t>Bessborough</a:t>
            </a:r>
            <a:r>
              <a:rPr lang="en-GB" sz="1600" dirty="0"/>
              <a:t>, and was extended and renamed Manresa House after becoming a Jesuit novitiate in the mid-nineteenth century)</a:t>
            </a:r>
          </a:p>
        </p:txBody>
      </p:sp>
      <p:pic>
        <p:nvPicPr>
          <p:cNvPr id="6" name="Picture 5">
            <a:extLst>
              <a:ext uri="{FF2B5EF4-FFF2-40B4-BE49-F238E27FC236}">
                <a16:creationId xmlns:a16="http://schemas.microsoft.com/office/drawing/2014/main" id="{442FA0FB-AD32-4E2B-8DFB-A33253EE300E}"/>
              </a:ext>
            </a:extLst>
          </p:cNvPr>
          <p:cNvPicPr>
            <a:picLocks noChangeAspect="1"/>
          </p:cNvPicPr>
          <p:nvPr/>
        </p:nvPicPr>
        <p:blipFill rotWithShape="1">
          <a:blip r:embed="rId2"/>
          <a:srcRect l="16372" t="2814" r="21385" b="35710"/>
          <a:stretch/>
        </p:blipFill>
        <p:spPr>
          <a:xfrm>
            <a:off x="10386660" y="5783576"/>
            <a:ext cx="1578196" cy="942681"/>
          </a:xfrm>
          <a:prstGeom prst="rect">
            <a:avLst/>
          </a:prstGeom>
        </p:spPr>
      </p:pic>
    </p:spTree>
    <p:extLst>
      <p:ext uri="{BB962C8B-B14F-4D97-AF65-F5344CB8AC3E}">
        <p14:creationId xmlns:p14="http://schemas.microsoft.com/office/powerpoint/2010/main" val="1703775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0" name="Rectangle 3079">
            <a:extLst>
              <a:ext uri="{FF2B5EF4-FFF2-40B4-BE49-F238E27FC236}">
                <a16:creationId xmlns:a16="http://schemas.microsoft.com/office/drawing/2014/main" id="{56981798-4550-46DA-9172-4846E2FB6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p:cNvSpPr>
            <a:spLocks noGrp="1"/>
          </p:cNvSpPr>
          <p:nvPr>
            <p:ph type="title"/>
          </p:nvPr>
        </p:nvSpPr>
        <p:spPr>
          <a:xfrm>
            <a:off x="1058082" y="1669513"/>
            <a:ext cx="4177867" cy="1391692"/>
          </a:xfrm>
        </p:spPr>
        <p:txBody>
          <a:bodyPr vert="horz" lIns="91440" tIns="45720" rIns="91440" bIns="45720" rtlCol="0" anchor="ctr">
            <a:normAutofit/>
          </a:bodyPr>
          <a:lstStyle/>
          <a:p>
            <a:r>
              <a:rPr lang="en-US" sz="3300" dirty="0">
                <a:solidFill>
                  <a:schemeClr val="tx2"/>
                </a:solidFill>
              </a:rPr>
              <a:t>A unique area with beautiful views</a:t>
            </a:r>
          </a:p>
        </p:txBody>
      </p:sp>
      <p:sp>
        <p:nvSpPr>
          <p:cNvPr id="3" name="TextBox 2"/>
          <p:cNvSpPr txBox="1"/>
          <p:nvPr/>
        </p:nvSpPr>
        <p:spPr>
          <a:xfrm>
            <a:off x="960606" y="4492641"/>
            <a:ext cx="4072673" cy="3416300"/>
          </a:xfrm>
          <a:prstGeom prst="rect">
            <a:avLst/>
          </a:prstGeom>
        </p:spPr>
        <p:txBody>
          <a:bodyPr vert="horz" lIns="91440" tIns="45720" rIns="91440" bIns="45720" rtlCol="0">
            <a:normAutofit/>
          </a:bodyPr>
          <a:lstStyle/>
          <a:p>
            <a:pPr>
              <a:spcBef>
                <a:spcPts val="1000"/>
              </a:spcBef>
              <a:buClr>
                <a:schemeClr val="accent1"/>
              </a:buClr>
              <a:buSzPct val="80000"/>
              <a:buFont typeface="Wingdings 3" charset="2"/>
              <a:buChar char=""/>
            </a:pPr>
            <a:r>
              <a:rPr lang="en-US" cap="all" dirty="0">
                <a:solidFill>
                  <a:schemeClr val="tx1">
                    <a:lumMod val="75000"/>
                    <a:lumOff val="25000"/>
                  </a:schemeClr>
                </a:solidFill>
              </a:rPr>
              <a:t>Parkstead house was built in the 1760s</a:t>
            </a:r>
          </a:p>
        </p:txBody>
      </p:sp>
      <p:pic>
        <p:nvPicPr>
          <p:cNvPr id="3075" name="Picture 3" descr="A map of a park&#10;&#10;Description automatically generated">
            <a:extLst>
              <a:ext uri="{FF2B5EF4-FFF2-40B4-BE49-F238E27FC236}">
                <a16:creationId xmlns:a16="http://schemas.microsoft.com/office/drawing/2014/main" id="{BEE6D3EE-A442-59D7-56EB-37948FE51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48" r="1" b="1"/>
          <a:stretch/>
        </p:blipFill>
        <p:spPr bwMode="auto">
          <a:xfrm>
            <a:off x="5273503" y="3511163"/>
            <a:ext cx="6585549" cy="2967319"/>
          </a:xfrm>
          <a:custGeom>
            <a:avLst/>
            <a:gdLst/>
            <a:ahLst/>
            <a:cxnLst/>
            <a:rect l="l" t="t" r="r" b="b"/>
            <a:pathLst>
              <a:path w="6585549" h="2967319">
                <a:moveTo>
                  <a:pt x="225406" y="0"/>
                </a:moveTo>
                <a:lnTo>
                  <a:pt x="6585549" y="0"/>
                </a:lnTo>
                <a:lnTo>
                  <a:pt x="6585549" y="2967319"/>
                </a:lnTo>
                <a:lnTo>
                  <a:pt x="941" y="2967319"/>
                </a:lnTo>
                <a:lnTo>
                  <a:pt x="941" y="2894918"/>
                </a:lnTo>
                <a:lnTo>
                  <a:pt x="0" y="2769001"/>
                </a:lnTo>
                <a:lnTo>
                  <a:pt x="941" y="2641874"/>
                </a:lnTo>
                <a:lnTo>
                  <a:pt x="2822" y="2512931"/>
                </a:lnTo>
                <a:lnTo>
                  <a:pt x="4547" y="2383988"/>
                </a:lnTo>
                <a:lnTo>
                  <a:pt x="8311" y="2253229"/>
                </a:lnTo>
                <a:lnTo>
                  <a:pt x="12232" y="2121259"/>
                </a:lnTo>
                <a:lnTo>
                  <a:pt x="16779" y="1989289"/>
                </a:lnTo>
                <a:lnTo>
                  <a:pt x="23209" y="1856108"/>
                </a:lnTo>
                <a:lnTo>
                  <a:pt x="30893" y="1721716"/>
                </a:lnTo>
                <a:lnTo>
                  <a:pt x="38264" y="1586720"/>
                </a:lnTo>
                <a:lnTo>
                  <a:pt x="47673" y="1451723"/>
                </a:lnTo>
                <a:lnTo>
                  <a:pt x="58964" y="1314910"/>
                </a:lnTo>
                <a:lnTo>
                  <a:pt x="70255" y="1179913"/>
                </a:lnTo>
                <a:lnTo>
                  <a:pt x="83271" y="1042495"/>
                </a:lnTo>
                <a:lnTo>
                  <a:pt x="97542" y="904471"/>
                </a:lnTo>
                <a:lnTo>
                  <a:pt x="112596" y="768263"/>
                </a:lnTo>
                <a:lnTo>
                  <a:pt x="130160" y="630240"/>
                </a:lnTo>
                <a:lnTo>
                  <a:pt x="148978" y="492821"/>
                </a:lnTo>
                <a:lnTo>
                  <a:pt x="167640" y="354798"/>
                </a:lnTo>
                <a:lnTo>
                  <a:pt x="189438" y="217380"/>
                </a:lnTo>
                <a:lnTo>
                  <a:pt x="211706" y="80567"/>
                </a:lnTo>
                <a:close/>
              </a:path>
            </a:pathLst>
          </a:custGeom>
          <a:noFill/>
          <a:extLst>
            <a:ext uri="{909E8E84-426E-40DD-AFC4-6F175D3DCCD1}">
              <a14:hiddenFill xmlns:a14="http://schemas.microsoft.com/office/drawing/2010/main">
                <a:solidFill>
                  <a:srgbClr val="FFFFFF"/>
                </a:solidFill>
              </a14:hiddenFill>
            </a:ext>
          </a:extLst>
        </p:spPr>
      </p:pic>
      <p:pic>
        <p:nvPicPr>
          <p:cNvPr id="3074" name="Picture 2" descr="A building with a staircase&#10;&#10;Description automatically generated">
            <a:extLst>
              <a:ext uri="{FF2B5EF4-FFF2-40B4-BE49-F238E27FC236}">
                <a16:creationId xmlns:a16="http://schemas.microsoft.com/office/drawing/2014/main" id="{74D37997-D587-7AA6-E30D-D812221BC7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570"/>
          <a:stretch/>
        </p:blipFill>
        <p:spPr bwMode="auto">
          <a:xfrm>
            <a:off x="5274444" y="499412"/>
            <a:ext cx="6584608" cy="3011751"/>
          </a:xfrm>
          <a:custGeom>
            <a:avLst/>
            <a:gdLst/>
            <a:ahLst/>
            <a:cxnLst/>
            <a:rect l="l" t="t" r="r" b="b"/>
            <a:pathLst>
              <a:path w="6584608" h="3011751">
                <a:moveTo>
                  <a:pt x="0" y="0"/>
                </a:moveTo>
                <a:lnTo>
                  <a:pt x="6584608" y="0"/>
                </a:lnTo>
                <a:lnTo>
                  <a:pt x="6584608" y="3011751"/>
                </a:lnTo>
                <a:lnTo>
                  <a:pt x="225659" y="3011751"/>
                </a:lnTo>
                <a:lnTo>
                  <a:pt x="213588" y="2933486"/>
                </a:lnTo>
                <a:lnTo>
                  <a:pt x="202297" y="2857210"/>
                </a:lnTo>
                <a:lnTo>
                  <a:pt x="190379" y="2766405"/>
                </a:lnTo>
                <a:lnTo>
                  <a:pt x="176108" y="2658649"/>
                </a:lnTo>
                <a:lnTo>
                  <a:pt x="161054" y="2539392"/>
                </a:lnTo>
                <a:lnTo>
                  <a:pt x="145215" y="2405001"/>
                </a:lnTo>
                <a:lnTo>
                  <a:pt x="128435" y="2258502"/>
                </a:lnTo>
                <a:lnTo>
                  <a:pt x="111655" y="2099290"/>
                </a:lnTo>
                <a:lnTo>
                  <a:pt x="94562" y="1929788"/>
                </a:lnTo>
                <a:lnTo>
                  <a:pt x="78723" y="1746967"/>
                </a:lnTo>
                <a:lnTo>
                  <a:pt x="63512" y="1555671"/>
                </a:lnTo>
                <a:lnTo>
                  <a:pt x="49711" y="1353478"/>
                </a:lnTo>
                <a:lnTo>
                  <a:pt x="36539" y="1142810"/>
                </a:lnTo>
                <a:lnTo>
                  <a:pt x="24150" y="923062"/>
                </a:lnTo>
                <a:lnTo>
                  <a:pt x="19759" y="810464"/>
                </a:lnTo>
                <a:lnTo>
                  <a:pt x="14897" y="695444"/>
                </a:lnTo>
                <a:lnTo>
                  <a:pt x="10350" y="578608"/>
                </a:lnTo>
                <a:lnTo>
                  <a:pt x="7370" y="461167"/>
                </a:lnTo>
                <a:lnTo>
                  <a:pt x="4704" y="341304"/>
                </a:lnTo>
                <a:lnTo>
                  <a:pt x="1881" y="220231"/>
                </a:lnTo>
                <a:lnTo>
                  <a:pt x="0" y="96736"/>
                </a:lnTo>
                <a:close/>
              </a:path>
            </a:pathLst>
          </a:custGeom>
          <a:noFill/>
          <a:extLst>
            <a:ext uri="{909E8E84-426E-40DD-AFC4-6F175D3DCCD1}">
              <a14:hiddenFill xmlns:a14="http://schemas.microsoft.com/office/drawing/2010/main">
                <a:solidFill>
                  <a:srgbClr val="FFFFFF"/>
                </a:solidFill>
              </a14:hiddenFill>
            </a:ext>
          </a:extLst>
        </p:spPr>
      </p:pic>
      <p:sp>
        <p:nvSpPr>
          <p:cNvPr id="3082"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623800" y="190332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Tree>
    <p:extLst>
      <p:ext uri="{BB962C8B-B14F-4D97-AF65-F5344CB8AC3E}">
        <p14:creationId xmlns:p14="http://schemas.microsoft.com/office/powerpoint/2010/main" val="3154232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AB8E3704-0CB2-48C2-A46B-EDB6271857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6" name="Rectangle 15">
              <a:extLst>
                <a:ext uri="{FF2B5EF4-FFF2-40B4-BE49-F238E27FC236}">
                  <a16:creationId xmlns:a16="http://schemas.microsoft.com/office/drawing/2014/main" id="{36872906-1D7A-472A-B90B-D4B00113A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7" name="Freeform 5">
              <a:extLst>
                <a:ext uri="{FF2B5EF4-FFF2-40B4-BE49-F238E27FC236}">
                  <a16:creationId xmlns:a16="http://schemas.microsoft.com/office/drawing/2014/main" id="{C09D3A24-9F80-4EC9-9D80-28C5CBA8F8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19" name="Rectangle 18">
            <a:extLst>
              <a:ext uri="{FF2B5EF4-FFF2-40B4-BE49-F238E27FC236}">
                <a16:creationId xmlns:a16="http://schemas.microsoft.com/office/drawing/2014/main" id="{F4C2B571-8160-4749-AB99-260E8052A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useBgFill="1">
        <p:nvSpPr>
          <p:cNvPr id="21" name="Rectangle 20">
            <a:extLst>
              <a:ext uri="{FF2B5EF4-FFF2-40B4-BE49-F238E27FC236}">
                <a16:creationId xmlns:a16="http://schemas.microsoft.com/office/drawing/2014/main" id="{56981798-4550-46DA-9172-4846E2FB6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9" name="TextBox 8"/>
          <p:cNvSpPr txBox="1"/>
          <p:nvPr/>
        </p:nvSpPr>
        <p:spPr>
          <a:xfrm>
            <a:off x="561110" y="1241266"/>
            <a:ext cx="4089633" cy="3153753"/>
          </a:xfrm>
          <a:prstGeom prst="rect">
            <a:avLst/>
          </a:prstGeom>
        </p:spPr>
        <p:txBody>
          <a:bodyPr vert="horz" lIns="91440" tIns="45720" rIns="91440" bIns="45720" rtlCol="0" anchor="b">
            <a:normAutofit lnSpcReduction="10000"/>
          </a:bodyPr>
          <a:lstStyle/>
          <a:p>
            <a:pPr>
              <a:spcBef>
                <a:spcPct val="0"/>
              </a:spcBef>
              <a:spcAft>
                <a:spcPts val="600"/>
              </a:spcAft>
            </a:pPr>
            <a:r>
              <a:rPr lang="en-US" sz="5400" dirty="0">
                <a:solidFill>
                  <a:schemeClr val="tx2"/>
                </a:solidFill>
                <a:latin typeface="+mj-lt"/>
                <a:ea typeface="+mj-ea"/>
                <a:cs typeface="+mj-cs"/>
              </a:rPr>
              <a:t>Insta-perfect Views From The SETT</a:t>
            </a:r>
          </a:p>
        </p:txBody>
      </p:sp>
      <p:pic>
        <p:nvPicPr>
          <p:cNvPr id="6" name="Picture 5" descr="A sunset over a field with trees&#10;&#10;Description automatically generated"/>
          <p:cNvPicPr>
            <a:picLocks noChangeAspect="1"/>
          </p:cNvPicPr>
          <p:nvPr/>
        </p:nvPicPr>
        <p:blipFill rotWithShape="1">
          <a:blip r:embed="rId3">
            <a:extLst>
              <a:ext uri="{28A0092B-C50C-407E-A947-70E740481C1C}">
                <a14:useLocalDpi xmlns:a14="http://schemas.microsoft.com/office/drawing/2010/main" val="0"/>
              </a:ext>
            </a:extLst>
          </a:blip>
          <a:srcRect t="38463" r="1" b="1460"/>
          <a:stretch/>
        </p:blipFill>
        <p:spPr>
          <a:xfrm>
            <a:off x="5183116" y="461682"/>
            <a:ext cx="6585549" cy="2967319"/>
          </a:xfrm>
          <a:custGeom>
            <a:avLst/>
            <a:gdLst/>
            <a:ahLst/>
            <a:cxnLst/>
            <a:rect l="l" t="t" r="r" b="b"/>
            <a:pathLst>
              <a:path w="6585549" h="2967319">
                <a:moveTo>
                  <a:pt x="225406" y="0"/>
                </a:moveTo>
                <a:lnTo>
                  <a:pt x="6585549" y="0"/>
                </a:lnTo>
                <a:lnTo>
                  <a:pt x="6585549" y="2967319"/>
                </a:lnTo>
                <a:lnTo>
                  <a:pt x="941" y="2967319"/>
                </a:lnTo>
                <a:lnTo>
                  <a:pt x="941" y="2894918"/>
                </a:lnTo>
                <a:lnTo>
                  <a:pt x="0" y="2769001"/>
                </a:lnTo>
                <a:lnTo>
                  <a:pt x="941" y="2641874"/>
                </a:lnTo>
                <a:lnTo>
                  <a:pt x="2822" y="2512931"/>
                </a:lnTo>
                <a:lnTo>
                  <a:pt x="4547" y="2383988"/>
                </a:lnTo>
                <a:lnTo>
                  <a:pt x="8311" y="2253229"/>
                </a:lnTo>
                <a:lnTo>
                  <a:pt x="12232" y="2121259"/>
                </a:lnTo>
                <a:lnTo>
                  <a:pt x="16779" y="1989289"/>
                </a:lnTo>
                <a:lnTo>
                  <a:pt x="23209" y="1856108"/>
                </a:lnTo>
                <a:lnTo>
                  <a:pt x="30893" y="1721716"/>
                </a:lnTo>
                <a:lnTo>
                  <a:pt x="38264" y="1586720"/>
                </a:lnTo>
                <a:lnTo>
                  <a:pt x="47673" y="1451723"/>
                </a:lnTo>
                <a:lnTo>
                  <a:pt x="58964" y="1314910"/>
                </a:lnTo>
                <a:lnTo>
                  <a:pt x="70255" y="1179913"/>
                </a:lnTo>
                <a:lnTo>
                  <a:pt x="83271" y="1042495"/>
                </a:lnTo>
                <a:lnTo>
                  <a:pt x="97542" y="904471"/>
                </a:lnTo>
                <a:lnTo>
                  <a:pt x="112596" y="768263"/>
                </a:lnTo>
                <a:lnTo>
                  <a:pt x="130160" y="630240"/>
                </a:lnTo>
                <a:lnTo>
                  <a:pt x="148978" y="492821"/>
                </a:lnTo>
                <a:lnTo>
                  <a:pt x="167640" y="354798"/>
                </a:lnTo>
                <a:lnTo>
                  <a:pt x="189438" y="217380"/>
                </a:lnTo>
                <a:lnTo>
                  <a:pt x="211706" y="80567"/>
                </a:lnTo>
                <a:close/>
              </a:path>
            </a:pathLst>
          </a:custGeom>
        </p:spPr>
      </p:pic>
      <p:sp>
        <p:nvSpPr>
          <p:cNvPr id="23"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45327" y="1858896"/>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pic>
        <p:nvPicPr>
          <p:cNvPr id="5" name="Picture 4" descr="A field with grass and trees&#10;&#10;Description automatically generated"/>
          <p:cNvPicPr>
            <a:picLocks noChangeAspect="1"/>
          </p:cNvPicPr>
          <p:nvPr/>
        </p:nvPicPr>
        <p:blipFill rotWithShape="1">
          <a:blip r:embed="rId4">
            <a:extLst>
              <a:ext uri="{28A0092B-C50C-407E-A947-70E740481C1C}">
                <a14:useLocalDpi xmlns:a14="http://schemas.microsoft.com/office/drawing/2010/main" val="0"/>
              </a:ext>
            </a:extLst>
          </a:blip>
          <a:srcRect t="16396" r="3" b="22620"/>
          <a:stretch/>
        </p:blipFill>
        <p:spPr>
          <a:xfrm>
            <a:off x="5184056" y="3429000"/>
            <a:ext cx="6584608" cy="3011751"/>
          </a:xfrm>
          <a:custGeom>
            <a:avLst/>
            <a:gdLst/>
            <a:ahLst/>
            <a:cxnLst/>
            <a:rect l="l" t="t" r="r" b="b"/>
            <a:pathLst>
              <a:path w="6584608" h="3011751">
                <a:moveTo>
                  <a:pt x="0" y="0"/>
                </a:moveTo>
                <a:lnTo>
                  <a:pt x="6584608" y="0"/>
                </a:lnTo>
                <a:lnTo>
                  <a:pt x="6584608" y="3011751"/>
                </a:lnTo>
                <a:lnTo>
                  <a:pt x="225659" y="3011751"/>
                </a:lnTo>
                <a:lnTo>
                  <a:pt x="213588" y="2933486"/>
                </a:lnTo>
                <a:lnTo>
                  <a:pt x="202297" y="2857210"/>
                </a:lnTo>
                <a:lnTo>
                  <a:pt x="190379" y="2766405"/>
                </a:lnTo>
                <a:lnTo>
                  <a:pt x="176108" y="2658649"/>
                </a:lnTo>
                <a:lnTo>
                  <a:pt x="161054" y="2539392"/>
                </a:lnTo>
                <a:lnTo>
                  <a:pt x="145215" y="2405001"/>
                </a:lnTo>
                <a:lnTo>
                  <a:pt x="128435" y="2258502"/>
                </a:lnTo>
                <a:lnTo>
                  <a:pt x="111655" y="2099290"/>
                </a:lnTo>
                <a:lnTo>
                  <a:pt x="94562" y="1929788"/>
                </a:lnTo>
                <a:lnTo>
                  <a:pt x="78723" y="1746967"/>
                </a:lnTo>
                <a:lnTo>
                  <a:pt x="63512" y="1555671"/>
                </a:lnTo>
                <a:lnTo>
                  <a:pt x="49711" y="1353478"/>
                </a:lnTo>
                <a:lnTo>
                  <a:pt x="36539" y="1142810"/>
                </a:lnTo>
                <a:lnTo>
                  <a:pt x="24150" y="923062"/>
                </a:lnTo>
                <a:lnTo>
                  <a:pt x="19759" y="810464"/>
                </a:lnTo>
                <a:lnTo>
                  <a:pt x="14897" y="695444"/>
                </a:lnTo>
                <a:lnTo>
                  <a:pt x="10350" y="578608"/>
                </a:lnTo>
                <a:lnTo>
                  <a:pt x="7370" y="461167"/>
                </a:lnTo>
                <a:lnTo>
                  <a:pt x="4704" y="341304"/>
                </a:lnTo>
                <a:lnTo>
                  <a:pt x="1881" y="220231"/>
                </a:lnTo>
                <a:lnTo>
                  <a:pt x="0" y="96736"/>
                </a:lnTo>
                <a:close/>
              </a:path>
            </a:pathLst>
          </a:custGeom>
        </p:spPr>
      </p:pic>
      <p:pic>
        <p:nvPicPr>
          <p:cNvPr id="10" name="Picture 9" descr="A purple crown with arrows and arrows&#10;&#10;Description automatically generated"/>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3471434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B9629-357A-1493-2386-A7F167E2C569}"/>
              </a:ext>
            </a:extLst>
          </p:cNvPr>
          <p:cNvSpPr>
            <a:spLocks noGrp="1"/>
          </p:cNvSpPr>
          <p:nvPr>
            <p:ph type="title"/>
          </p:nvPr>
        </p:nvSpPr>
        <p:spPr/>
        <p:txBody>
          <a:bodyPr/>
          <a:lstStyle/>
          <a:p>
            <a:r>
              <a:rPr lang="en-GB" dirty="0"/>
              <a:t>Our Campus Grounds </a:t>
            </a:r>
          </a:p>
        </p:txBody>
      </p:sp>
      <p:pic>
        <p:nvPicPr>
          <p:cNvPr id="5" name="Picture 4">
            <a:extLst>
              <a:ext uri="{FF2B5EF4-FFF2-40B4-BE49-F238E27FC236}">
                <a16:creationId xmlns:a16="http://schemas.microsoft.com/office/drawing/2014/main" id="{7CB4C251-A963-C63A-68F3-48FB2BAB099A}"/>
              </a:ext>
            </a:extLst>
          </p:cNvPr>
          <p:cNvPicPr>
            <a:picLocks noChangeAspect="1"/>
          </p:cNvPicPr>
          <p:nvPr/>
        </p:nvPicPr>
        <p:blipFill rotWithShape="1">
          <a:blip r:embed="rId2"/>
          <a:srcRect l="29531" t="48558" r="44740" b="15192"/>
          <a:stretch/>
        </p:blipFill>
        <p:spPr>
          <a:xfrm>
            <a:off x="1676759" y="2267744"/>
            <a:ext cx="5525653" cy="4216946"/>
          </a:xfrm>
          <a:prstGeom prst="rect">
            <a:avLst/>
          </a:prstGeom>
        </p:spPr>
      </p:pic>
      <p:pic>
        <p:nvPicPr>
          <p:cNvPr id="7" name="Picture 6">
            <a:extLst>
              <a:ext uri="{FF2B5EF4-FFF2-40B4-BE49-F238E27FC236}">
                <a16:creationId xmlns:a16="http://schemas.microsoft.com/office/drawing/2014/main" id="{375DCF1E-1A42-2DBE-204A-1B51D1A4132A}"/>
              </a:ext>
            </a:extLst>
          </p:cNvPr>
          <p:cNvPicPr>
            <a:picLocks noChangeAspect="1"/>
          </p:cNvPicPr>
          <p:nvPr/>
        </p:nvPicPr>
        <p:blipFill rotWithShape="1">
          <a:blip r:embed="rId3"/>
          <a:srcRect l="56719" t="36827" r="35312" b="56731"/>
          <a:stretch/>
        </p:blipFill>
        <p:spPr>
          <a:xfrm>
            <a:off x="8162326" y="3524947"/>
            <a:ext cx="1754041" cy="768110"/>
          </a:xfrm>
          <a:prstGeom prst="rect">
            <a:avLst/>
          </a:prstGeom>
        </p:spPr>
      </p:pic>
      <p:pic>
        <p:nvPicPr>
          <p:cNvPr id="9" name="Picture 8">
            <a:extLst>
              <a:ext uri="{FF2B5EF4-FFF2-40B4-BE49-F238E27FC236}">
                <a16:creationId xmlns:a16="http://schemas.microsoft.com/office/drawing/2014/main" id="{F5B91D70-242A-126F-82ED-42BFC68FAEFC}"/>
              </a:ext>
            </a:extLst>
          </p:cNvPr>
          <p:cNvPicPr>
            <a:picLocks noChangeAspect="1"/>
          </p:cNvPicPr>
          <p:nvPr/>
        </p:nvPicPr>
        <p:blipFill rotWithShape="1">
          <a:blip r:embed="rId3"/>
          <a:srcRect l="56510" t="71635" r="34532" b="26923"/>
          <a:stretch/>
        </p:blipFill>
        <p:spPr>
          <a:xfrm>
            <a:off x="8111526" y="4278944"/>
            <a:ext cx="1924578" cy="167841"/>
          </a:xfrm>
          <a:prstGeom prst="rect">
            <a:avLst/>
          </a:prstGeom>
        </p:spPr>
      </p:pic>
      <p:pic>
        <p:nvPicPr>
          <p:cNvPr id="11" name="Picture 10">
            <a:extLst>
              <a:ext uri="{FF2B5EF4-FFF2-40B4-BE49-F238E27FC236}">
                <a16:creationId xmlns:a16="http://schemas.microsoft.com/office/drawing/2014/main" id="{5981973C-6744-E0F2-C36B-DC7F5ABAB1D7}"/>
              </a:ext>
            </a:extLst>
          </p:cNvPr>
          <p:cNvPicPr>
            <a:picLocks noChangeAspect="1"/>
          </p:cNvPicPr>
          <p:nvPr/>
        </p:nvPicPr>
        <p:blipFill rotWithShape="1">
          <a:blip r:embed="rId3"/>
          <a:srcRect l="71113" t="21731" r="20886" b="77308"/>
          <a:stretch/>
        </p:blipFill>
        <p:spPr>
          <a:xfrm>
            <a:off x="8291678" y="4445720"/>
            <a:ext cx="1661346" cy="108139"/>
          </a:xfrm>
          <a:prstGeom prst="rect">
            <a:avLst/>
          </a:prstGeom>
        </p:spPr>
      </p:pic>
      <p:pic>
        <p:nvPicPr>
          <p:cNvPr id="13" name="Picture 12">
            <a:extLst>
              <a:ext uri="{FF2B5EF4-FFF2-40B4-BE49-F238E27FC236}">
                <a16:creationId xmlns:a16="http://schemas.microsoft.com/office/drawing/2014/main" id="{C8F6EF15-DD97-630A-0149-C733ECD31E1B}"/>
              </a:ext>
            </a:extLst>
          </p:cNvPr>
          <p:cNvPicPr>
            <a:picLocks noChangeAspect="1"/>
          </p:cNvPicPr>
          <p:nvPr/>
        </p:nvPicPr>
        <p:blipFill rotWithShape="1">
          <a:blip r:embed="rId3"/>
          <a:srcRect l="70625" t="72115" r="16614" b="24423"/>
          <a:stretch/>
        </p:blipFill>
        <p:spPr>
          <a:xfrm>
            <a:off x="8219476" y="4597184"/>
            <a:ext cx="2325652" cy="341729"/>
          </a:xfrm>
          <a:prstGeom prst="rect">
            <a:avLst/>
          </a:prstGeom>
        </p:spPr>
      </p:pic>
    </p:spTree>
    <p:extLst>
      <p:ext uri="{BB962C8B-B14F-4D97-AF65-F5344CB8AC3E}">
        <p14:creationId xmlns:p14="http://schemas.microsoft.com/office/powerpoint/2010/main" val="4291564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1086-8EB2-4536-AC6F-8F9F19354C66}"/>
              </a:ext>
            </a:extLst>
          </p:cNvPr>
          <p:cNvSpPr>
            <a:spLocks noGrp="1"/>
          </p:cNvSpPr>
          <p:nvPr>
            <p:ph type="title"/>
          </p:nvPr>
        </p:nvSpPr>
        <p:spPr/>
        <p:txBody>
          <a:bodyPr/>
          <a:lstStyle/>
          <a:p>
            <a:r>
              <a:rPr lang="en-GB" dirty="0"/>
              <a:t>A large open space to relax</a:t>
            </a:r>
          </a:p>
        </p:txBody>
      </p:sp>
      <p:pic>
        <p:nvPicPr>
          <p:cNvPr id="3" name="Picture 2"/>
          <p:cNvPicPr>
            <a:picLocks noChangeAspect="1"/>
          </p:cNvPicPr>
          <p:nvPr/>
        </p:nvPicPr>
        <p:blipFill rotWithShape="1">
          <a:blip r:embed="rId2"/>
          <a:srcRect l="42044" t="25672" r="31000" b="22992"/>
          <a:stretch/>
        </p:blipFill>
        <p:spPr>
          <a:xfrm>
            <a:off x="6893251" y="1680632"/>
            <a:ext cx="4842935" cy="4995767"/>
          </a:xfrm>
          <a:prstGeom prst="rect">
            <a:avLst/>
          </a:prstGeom>
        </p:spPr>
      </p:pic>
      <p:pic>
        <p:nvPicPr>
          <p:cNvPr id="5" name="Picture 4"/>
          <p:cNvPicPr>
            <a:picLocks noChangeAspect="1"/>
          </p:cNvPicPr>
          <p:nvPr/>
        </p:nvPicPr>
        <p:blipFill rotWithShape="1">
          <a:blip r:embed="rId3"/>
          <a:srcRect l="21967" t="18656" r="22605" b="13440"/>
          <a:stretch/>
        </p:blipFill>
        <p:spPr>
          <a:xfrm>
            <a:off x="477553" y="2447120"/>
            <a:ext cx="6239934" cy="4140788"/>
          </a:xfrm>
          <a:prstGeom prst="rect">
            <a:avLst/>
          </a:prstGeom>
        </p:spPr>
      </p:pic>
      <p:sp>
        <p:nvSpPr>
          <p:cNvPr id="4" name="Oval 3"/>
          <p:cNvSpPr/>
          <p:nvPr/>
        </p:nvSpPr>
        <p:spPr>
          <a:xfrm>
            <a:off x="7074131" y="2809702"/>
            <a:ext cx="4505498" cy="30396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609599" y="3244735"/>
            <a:ext cx="4860175" cy="34316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2028305" y="5849374"/>
            <a:ext cx="3217025" cy="369332"/>
          </a:xfrm>
          <a:prstGeom prst="rect">
            <a:avLst/>
          </a:prstGeom>
          <a:noFill/>
        </p:spPr>
        <p:txBody>
          <a:bodyPr wrap="square" rtlCol="0">
            <a:spAutoFit/>
          </a:bodyPr>
          <a:lstStyle/>
          <a:p>
            <a:r>
              <a:rPr lang="en-GB" dirty="0"/>
              <a:t>Richmond Park</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
        <p:nvSpPr>
          <p:cNvPr id="9" name="Oval 8">
            <a:extLst>
              <a:ext uri="{FF2B5EF4-FFF2-40B4-BE49-F238E27FC236}">
                <a16:creationId xmlns:a16="http://schemas.microsoft.com/office/drawing/2014/main" id="{76B053CE-7E8A-2492-BF55-512DEE14CCA5}"/>
              </a:ext>
            </a:extLst>
          </p:cNvPr>
          <p:cNvSpPr/>
          <p:nvPr/>
        </p:nvSpPr>
        <p:spPr>
          <a:xfrm>
            <a:off x="5391125" y="4170254"/>
            <a:ext cx="337148" cy="24836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D13DEE60-6D40-DA23-4581-DF0E2D111AEC}"/>
              </a:ext>
            </a:extLst>
          </p:cNvPr>
          <p:cNvCxnSpPr>
            <a:stCxn id="9" idx="0"/>
            <a:endCxn id="4" idx="1"/>
          </p:cNvCxnSpPr>
          <p:nvPr/>
        </p:nvCxnSpPr>
        <p:spPr>
          <a:xfrm flipV="1">
            <a:off x="5559699" y="3254852"/>
            <a:ext cx="2174247" cy="915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85A1271-82A6-479C-688F-16A9D8B0AC72}"/>
              </a:ext>
            </a:extLst>
          </p:cNvPr>
          <p:cNvCxnSpPr>
            <a:cxnSpLocks/>
          </p:cNvCxnSpPr>
          <p:nvPr/>
        </p:nvCxnSpPr>
        <p:spPr>
          <a:xfrm>
            <a:off x="5582853" y="4418615"/>
            <a:ext cx="2434370" cy="11621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3626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69000"/>
                <a:hueMod val="91000"/>
                <a:satMod val="164000"/>
                <a:lumMod val="74000"/>
              </a:schemeClr>
              <a:schemeClr val="bg1">
                <a:hueMod val="124000"/>
                <a:satMod val="140000"/>
                <a:lumMod val="142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13" name="Rectangle 12">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14">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9" name="Group 18">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20" name="Rectangle 19">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21"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txBody>
            <a:bodyPr/>
            <a:lstStyle/>
            <a:p>
              <a:endParaRPr lang="en-GB"/>
            </a:p>
          </p:txBody>
        </p:sp>
      </p:grpSp>
      <p:sp>
        <p:nvSpPr>
          <p:cNvPr id="2" name="Title 1">
            <a:extLst>
              <a:ext uri="{FF2B5EF4-FFF2-40B4-BE49-F238E27FC236}">
                <a16:creationId xmlns:a16="http://schemas.microsoft.com/office/drawing/2014/main" id="{0960C421-D7B4-4A87-9487-73653E0015CD}"/>
              </a:ext>
            </a:extLst>
          </p:cNvPr>
          <p:cNvSpPr>
            <a:spLocks noGrp="1"/>
          </p:cNvSpPr>
          <p:nvPr>
            <p:ph type="title"/>
          </p:nvPr>
        </p:nvSpPr>
        <p:spPr>
          <a:xfrm>
            <a:off x="4678420" y="1221260"/>
            <a:ext cx="5454121" cy="4415481"/>
          </a:xfrm>
        </p:spPr>
        <p:txBody>
          <a:bodyPr vert="horz" lIns="91440" tIns="45720" rIns="91440" bIns="45720" rtlCol="0" anchor="ctr">
            <a:normAutofit/>
          </a:bodyPr>
          <a:lstStyle/>
          <a:p>
            <a:r>
              <a:rPr lang="en-US" sz="5400">
                <a:solidFill>
                  <a:schemeClr val="tx2"/>
                </a:solidFill>
              </a:rPr>
              <a:t>Our Facilities </a:t>
            </a:r>
          </a:p>
        </p:txBody>
      </p:sp>
      <p:sp>
        <p:nvSpPr>
          <p:cNvPr id="3" name="Content Placeholder 2">
            <a:extLst>
              <a:ext uri="{FF2B5EF4-FFF2-40B4-BE49-F238E27FC236}">
                <a16:creationId xmlns:a16="http://schemas.microsoft.com/office/drawing/2014/main" id="{50389804-E8E7-43A1-9525-C6994738315D}"/>
              </a:ext>
            </a:extLst>
          </p:cNvPr>
          <p:cNvSpPr>
            <a:spLocks noGrp="1"/>
          </p:cNvSpPr>
          <p:nvPr>
            <p:ph idx="1"/>
          </p:nvPr>
        </p:nvSpPr>
        <p:spPr>
          <a:xfrm>
            <a:off x="1154954" y="1377298"/>
            <a:ext cx="2869971" cy="4259443"/>
          </a:xfrm>
        </p:spPr>
        <p:txBody>
          <a:bodyPr vert="horz" lIns="91440" tIns="45720" rIns="91440" bIns="45720" rtlCol="0" anchor="ctr">
            <a:normAutofit/>
          </a:bodyPr>
          <a:lstStyle/>
          <a:p>
            <a:pPr marL="0" indent="0" algn="r">
              <a:buNone/>
            </a:pPr>
            <a:r>
              <a:rPr lang="en-US" sz="2000" cap="all">
                <a:solidFill>
                  <a:schemeClr val="tx2"/>
                </a:solidFill>
              </a:rPr>
              <a:t>What does Whitelands College have to offer you? </a:t>
            </a:r>
          </a:p>
        </p:txBody>
      </p:sp>
      <p:cxnSp>
        <p:nvCxnSpPr>
          <p:cNvPr id="23" name="Straight Connector 22">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accent1">
                <a:lumMod val="75000"/>
              </a:schemeClr>
            </a:solidFill>
            <a:miter lim="800000"/>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8836" y="450967"/>
            <a:ext cx="1074776" cy="1074776"/>
          </a:xfrm>
          <a:prstGeom prst="roundRect">
            <a:avLst>
              <a:gd name="adj" fmla="val 0"/>
            </a:avLst>
          </a:prstGeom>
          <a:effectLst/>
        </p:spPr>
      </p:pic>
    </p:spTree>
    <p:extLst>
      <p:ext uri="{BB962C8B-B14F-4D97-AF65-F5344CB8AC3E}">
        <p14:creationId xmlns:p14="http://schemas.microsoft.com/office/powerpoint/2010/main" val="3200773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40" name="Rectangle 26">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41" name="Freeform: Shape 28">
            <a:extLst>
              <a:ext uri="{FF2B5EF4-FFF2-40B4-BE49-F238E27FC236}">
                <a16:creationId xmlns:a16="http://schemas.microsoft.com/office/drawing/2014/main" id="{FD2669AB-35DB-41EC-BE9C-DA80B60A3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GB"/>
          </a:p>
        </p:txBody>
      </p:sp>
      <p:sp>
        <p:nvSpPr>
          <p:cNvPr id="4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1069"/>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GB"/>
          </a:p>
        </p:txBody>
      </p:sp>
      <p:sp>
        <p:nvSpPr>
          <p:cNvPr id="43"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49246"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dirty="0"/>
          </a:p>
        </p:txBody>
      </p:sp>
      <p:sp>
        <p:nvSpPr>
          <p:cNvPr id="2" name="Title 1">
            <a:extLst>
              <a:ext uri="{FF2B5EF4-FFF2-40B4-BE49-F238E27FC236}">
                <a16:creationId xmlns:a16="http://schemas.microsoft.com/office/drawing/2014/main" id="{BA952FB8-6412-55B3-F62F-4CA72C0785B7}"/>
              </a:ext>
            </a:extLst>
          </p:cNvPr>
          <p:cNvSpPr>
            <a:spLocks noGrp="1"/>
          </p:cNvSpPr>
          <p:nvPr>
            <p:ph type="title"/>
          </p:nvPr>
        </p:nvSpPr>
        <p:spPr>
          <a:xfrm>
            <a:off x="639098" y="629265"/>
            <a:ext cx="6072776" cy="1622322"/>
          </a:xfrm>
        </p:spPr>
        <p:txBody>
          <a:bodyPr>
            <a:normAutofit/>
          </a:bodyPr>
          <a:lstStyle/>
          <a:p>
            <a:r>
              <a:rPr lang="en-GB">
                <a:solidFill>
                  <a:schemeClr val="tx1"/>
                </a:solidFill>
              </a:rPr>
              <a:t>On-Site Accommodation </a:t>
            </a:r>
          </a:p>
        </p:txBody>
      </p:sp>
      <p:pic>
        <p:nvPicPr>
          <p:cNvPr id="5" name="Picture 4" descr="A building with a lawn and trees&#10;&#10;Description automatically generated">
            <a:extLst>
              <a:ext uri="{FF2B5EF4-FFF2-40B4-BE49-F238E27FC236}">
                <a16:creationId xmlns:a16="http://schemas.microsoft.com/office/drawing/2014/main" id="{61B8547D-4CB2-8451-64A2-F14E973A25E4}"/>
              </a:ext>
            </a:extLst>
          </p:cNvPr>
          <p:cNvPicPr>
            <a:picLocks noChangeAspect="1"/>
          </p:cNvPicPr>
          <p:nvPr/>
        </p:nvPicPr>
        <p:blipFill rotWithShape="1">
          <a:blip r:embed="rId3">
            <a:extLst>
              <a:ext uri="{28A0092B-C50C-407E-A947-70E740481C1C}">
                <a14:useLocalDpi xmlns:a14="http://schemas.microsoft.com/office/drawing/2010/main" val="0"/>
              </a:ext>
            </a:extLst>
          </a:blip>
          <a:srcRect l="14341" r="19186" b="1"/>
          <a:stretch/>
        </p:blipFill>
        <p:spPr>
          <a:xfrm>
            <a:off x="7418226" y="645106"/>
            <a:ext cx="4125317" cy="5585369"/>
          </a:xfrm>
          <a:prstGeom prst="rect">
            <a:avLst/>
          </a:prstGeom>
        </p:spPr>
      </p:pic>
      <p:sp>
        <p:nvSpPr>
          <p:cNvPr id="44" name="Rectangle 34">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5" name="Oval 36">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9" name="Oval 38">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Content Placeholder 2">
            <a:extLst>
              <a:ext uri="{FF2B5EF4-FFF2-40B4-BE49-F238E27FC236}">
                <a16:creationId xmlns:a16="http://schemas.microsoft.com/office/drawing/2014/main" id="{1C34EE1E-E561-EE04-C7DA-08C0168D0D98}"/>
              </a:ext>
            </a:extLst>
          </p:cNvPr>
          <p:cNvSpPr>
            <a:spLocks noGrp="1"/>
          </p:cNvSpPr>
          <p:nvPr>
            <p:ph idx="1"/>
          </p:nvPr>
        </p:nvSpPr>
        <p:spPr>
          <a:xfrm>
            <a:off x="639098" y="2418735"/>
            <a:ext cx="6072776" cy="3811740"/>
          </a:xfrm>
        </p:spPr>
        <p:txBody>
          <a:bodyPr anchor="ctr">
            <a:normAutofit/>
          </a:bodyPr>
          <a:lstStyle/>
          <a:p>
            <a:r>
              <a:rPr lang="en-GB" dirty="0">
                <a:solidFill>
                  <a:schemeClr val="tx1"/>
                </a:solidFill>
              </a:rPr>
              <a:t>Five to Twelve person flats with shared kitchen and living space</a:t>
            </a:r>
          </a:p>
          <a:p>
            <a:r>
              <a:rPr lang="en-GB" dirty="0">
                <a:solidFill>
                  <a:schemeClr val="tx1"/>
                </a:solidFill>
              </a:rPr>
              <a:t>Small double bed</a:t>
            </a:r>
          </a:p>
          <a:p>
            <a:r>
              <a:rPr lang="en-GB" dirty="0">
                <a:solidFill>
                  <a:schemeClr val="tx1"/>
                </a:solidFill>
              </a:rPr>
              <a:t>Private bathroom</a:t>
            </a:r>
          </a:p>
          <a:p>
            <a:r>
              <a:rPr lang="en-GB" dirty="0">
                <a:solidFill>
                  <a:schemeClr val="tx1"/>
                </a:solidFill>
              </a:rPr>
              <a:t>Wall access port for internet (LAN)</a:t>
            </a:r>
          </a:p>
          <a:p>
            <a:endParaRPr lang="en-GB" dirty="0">
              <a:solidFill>
                <a:schemeClr val="tx1"/>
              </a:solidFill>
            </a:endParaRPr>
          </a:p>
          <a:p>
            <a:r>
              <a:rPr lang="en-GB" dirty="0">
                <a:solidFill>
                  <a:schemeClr val="tx1"/>
                </a:solidFill>
              </a:rPr>
              <a:t>But why all the names?</a:t>
            </a:r>
          </a:p>
          <a:p>
            <a:endParaRPr lang="en-GB" dirty="0">
              <a:solidFill>
                <a:schemeClr val="tx1"/>
              </a:solidFill>
            </a:endParaRPr>
          </a:p>
        </p:txBody>
      </p:sp>
    </p:spTree>
    <p:extLst>
      <p:ext uri="{BB962C8B-B14F-4D97-AF65-F5344CB8AC3E}">
        <p14:creationId xmlns:p14="http://schemas.microsoft.com/office/powerpoint/2010/main" val="397620289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981798-4550-46DA-9172-4846E2FB6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82EB7D3-3AD8-4ED1-9E1A-2906E1463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H="1">
            <a:off x="423335" y="404829"/>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604B41D2-9D6F-1217-3D90-492EC401EAE1}"/>
              </a:ext>
            </a:extLst>
          </p:cNvPr>
          <p:cNvSpPr>
            <a:spLocks noGrp="1"/>
          </p:cNvSpPr>
          <p:nvPr>
            <p:ph type="title"/>
          </p:nvPr>
        </p:nvSpPr>
        <p:spPr>
          <a:xfrm>
            <a:off x="561110" y="973668"/>
            <a:ext cx="4177867" cy="1391692"/>
          </a:xfrm>
        </p:spPr>
        <p:txBody>
          <a:bodyPr>
            <a:normAutofit/>
          </a:bodyPr>
          <a:lstStyle/>
          <a:p>
            <a:pPr>
              <a:lnSpc>
                <a:spcPct val="90000"/>
              </a:lnSpc>
            </a:pPr>
            <a:r>
              <a:rPr lang="en-GB" sz="3100">
                <a:solidFill>
                  <a:schemeClr val="tx2"/>
                </a:solidFill>
              </a:rPr>
              <a:t>College Accommodation Names</a:t>
            </a:r>
          </a:p>
        </p:txBody>
      </p:sp>
      <p:sp>
        <p:nvSpPr>
          <p:cNvPr id="3" name="Content Placeholder 2">
            <a:extLst>
              <a:ext uri="{FF2B5EF4-FFF2-40B4-BE49-F238E27FC236}">
                <a16:creationId xmlns:a16="http://schemas.microsoft.com/office/drawing/2014/main" id="{0F769732-C3CF-2EF0-91C0-62086045EAFF}"/>
              </a:ext>
            </a:extLst>
          </p:cNvPr>
          <p:cNvSpPr>
            <a:spLocks noGrp="1"/>
          </p:cNvSpPr>
          <p:nvPr>
            <p:ph idx="1"/>
          </p:nvPr>
        </p:nvSpPr>
        <p:spPr>
          <a:xfrm>
            <a:off x="561110" y="2603500"/>
            <a:ext cx="4142001" cy="3633398"/>
          </a:xfrm>
        </p:spPr>
        <p:txBody>
          <a:bodyPr>
            <a:normAutofit/>
          </a:bodyPr>
          <a:lstStyle/>
          <a:p>
            <a:pPr>
              <a:lnSpc>
                <a:spcPct val="90000"/>
              </a:lnSpc>
            </a:pPr>
            <a:r>
              <a:rPr lang="en-GB" sz="1200" b="0" i="0" dirty="0">
                <a:effectLst/>
                <a:latin typeface="Times New Roman" panose="02020603050405020304" pitchFamily="18" charset="0"/>
              </a:rPr>
              <a:t>Cheltenham - named after Cheltenham Terrace, which bordered the north-east (</a:t>
            </a:r>
            <a:r>
              <a:rPr lang="en-GB" sz="1200" b="0" i="0" dirty="0" err="1">
                <a:effectLst/>
                <a:latin typeface="Times New Roman" panose="02020603050405020304" pitchFamily="18" charset="0"/>
              </a:rPr>
              <a:t>ish</a:t>
            </a:r>
            <a:r>
              <a:rPr lang="en-GB" sz="1200" b="0" i="0" dirty="0">
                <a:effectLst/>
                <a:latin typeface="Times New Roman" panose="02020603050405020304" pitchFamily="18" charset="0"/>
              </a:rPr>
              <a:t>) side of Whitelands in Chelsea</a:t>
            </a:r>
          </a:p>
          <a:p>
            <a:pPr>
              <a:lnSpc>
                <a:spcPct val="90000"/>
              </a:lnSpc>
            </a:pPr>
            <a:r>
              <a:rPr lang="en-GB" sz="1200" b="0" i="0" dirty="0">
                <a:effectLst/>
                <a:latin typeface="Times New Roman" panose="02020603050405020304" pitchFamily="18" charset="0"/>
              </a:rPr>
              <a:t>Beverley - Named after Beverley Gate House - a hall of residence on the Putney site</a:t>
            </a:r>
          </a:p>
          <a:p>
            <a:pPr>
              <a:lnSpc>
                <a:spcPct val="90000"/>
              </a:lnSpc>
            </a:pPr>
            <a:r>
              <a:rPr lang="en-GB" sz="1200" b="0" i="0" dirty="0">
                <a:effectLst/>
                <a:latin typeface="Times New Roman" panose="02020603050405020304" pitchFamily="18" charset="0"/>
              </a:rPr>
              <a:t>Durham - Where the College was evacuated to in WWII</a:t>
            </a:r>
          </a:p>
          <a:p>
            <a:pPr>
              <a:lnSpc>
                <a:spcPct val="90000"/>
              </a:lnSpc>
            </a:pPr>
            <a:r>
              <a:rPr lang="en-GB" sz="1200" b="0" i="0" dirty="0" err="1">
                <a:effectLst/>
                <a:latin typeface="Times New Roman" panose="02020603050405020304" pitchFamily="18" charset="0"/>
              </a:rPr>
              <a:t>Gilesgate</a:t>
            </a:r>
            <a:r>
              <a:rPr lang="en-GB" sz="1200" b="0" i="0" dirty="0">
                <a:effectLst/>
                <a:latin typeface="Times New Roman" panose="02020603050405020304" pitchFamily="18" charset="0"/>
              </a:rPr>
              <a:t> - Suburb in Durham, where the College was evacuated to in WWII</a:t>
            </a:r>
          </a:p>
          <a:p>
            <a:pPr>
              <a:lnSpc>
                <a:spcPct val="90000"/>
              </a:lnSpc>
            </a:pPr>
            <a:r>
              <a:rPr lang="en-GB" sz="1200" b="0" i="0" dirty="0">
                <a:effectLst/>
                <a:latin typeface="Times New Roman" panose="02020603050405020304" pitchFamily="18" charset="0"/>
              </a:rPr>
              <a:t>Kings - Named after Kings road, the main road of the Putney Site</a:t>
            </a:r>
          </a:p>
          <a:p>
            <a:pPr>
              <a:lnSpc>
                <a:spcPct val="90000"/>
              </a:lnSpc>
            </a:pPr>
            <a:r>
              <a:rPr lang="en-GB" sz="1200" b="0" i="0" dirty="0">
                <a:effectLst/>
                <a:latin typeface="Times New Roman" panose="02020603050405020304" pitchFamily="18" charset="0"/>
              </a:rPr>
              <a:t>Melrose - Named after Melrose Road, opposite the Putney site</a:t>
            </a:r>
          </a:p>
          <a:p>
            <a:pPr>
              <a:lnSpc>
                <a:spcPct val="90000"/>
              </a:lnSpc>
            </a:pPr>
            <a:r>
              <a:rPr lang="en-GB" sz="1200" b="0" i="0" dirty="0">
                <a:effectLst/>
                <a:latin typeface="Times New Roman" panose="02020603050405020304" pitchFamily="18" charset="0"/>
              </a:rPr>
              <a:t>Sutherland - Named after Sutherland Grove, the access road leading into the Putney site</a:t>
            </a:r>
          </a:p>
          <a:p>
            <a:pPr>
              <a:lnSpc>
                <a:spcPct val="90000"/>
              </a:lnSpc>
            </a:pPr>
            <a:r>
              <a:rPr lang="en-GB" sz="1200" b="0" i="0" dirty="0">
                <a:effectLst/>
                <a:latin typeface="Times New Roman" panose="02020603050405020304" pitchFamily="18" charset="0"/>
              </a:rPr>
              <a:t>Walpole - Named after Walpole Street, which bordered the south-west side of Whitelands in Putney</a:t>
            </a:r>
          </a:p>
          <a:p>
            <a:pPr>
              <a:lnSpc>
                <a:spcPct val="90000"/>
              </a:lnSpc>
            </a:pPr>
            <a:endParaRPr lang="en-GB" sz="1100" dirty="0"/>
          </a:p>
        </p:txBody>
      </p:sp>
      <p:pic>
        <p:nvPicPr>
          <p:cNvPr id="5" name="Picture 4">
            <a:extLst>
              <a:ext uri="{FF2B5EF4-FFF2-40B4-BE49-F238E27FC236}">
                <a16:creationId xmlns:a16="http://schemas.microsoft.com/office/drawing/2014/main" id="{9E583432-0565-7932-2386-CB30047F0545}"/>
              </a:ext>
            </a:extLst>
          </p:cNvPr>
          <p:cNvPicPr>
            <a:picLocks noChangeAspect="1"/>
          </p:cNvPicPr>
          <p:nvPr/>
        </p:nvPicPr>
        <p:blipFill>
          <a:blip r:embed="rId2"/>
          <a:srcRect t="4885" r="1" b="8604"/>
          <a:stretch>
            <a:fillRect/>
          </a:stretch>
        </p:blipFill>
        <p:spPr>
          <a:xfrm>
            <a:off x="5187528" y="404829"/>
            <a:ext cx="6585549" cy="5934638"/>
          </a:xfrm>
          <a:custGeom>
            <a:avLst/>
            <a:gdLst/>
            <a:ahLst/>
            <a:cxnLst/>
            <a:rect l="l" t="t" r="r" b="b"/>
            <a:pathLst>
              <a:path w="6585549" h="5934638">
                <a:moveTo>
                  <a:pt x="225406" y="0"/>
                </a:moveTo>
                <a:lnTo>
                  <a:pt x="6585549" y="0"/>
                </a:lnTo>
                <a:lnTo>
                  <a:pt x="6585549" y="5934638"/>
                </a:lnTo>
                <a:lnTo>
                  <a:pt x="226600" y="5934638"/>
                </a:lnTo>
                <a:lnTo>
                  <a:pt x="214529" y="5856373"/>
                </a:lnTo>
                <a:lnTo>
                  <a:pt x="203238" y="5780097"/>
                </a:lnTo>
                <a:lnTo>
                  <a:pt x="191320" y="5689292"/>
                </a:lnTo>
                <a:lnTo>
                  <a:pt x="177049" y="5581536"/>
                </a:lnTo>
                <a:lnTo>
                  <a:pt x="161995" y="5462279"/>
                </a:lnTo>
                <a:lnTo>
                  <a:pt x="146156" y="5327888"/>
                </a:lnTo>
                <a:lnTo>
                  <a:pt x="129376" y="5181389"/>
                </a:lnTo>
                <a:lnTo>
                  <a:pt x="112596" y="5022177"/>
                </a:lnTo>
                <a:lnTo>
                  <a:pt x="95503" y="4852675"/>
                </a:lnTo>
                <a:lnTo>
                  <a:pt x="79664" y="4669854"/>
                </a:lnTo>
                <a:lnTo>
                  <a:pt x="64453" y="4478558"/>
                </a:lnTo>
                <a:lnTo>
                  <a:pt x="50652" y="4276365"/>
                </a:lnTo>
                <a:lnTo>
                  <a:pt x="37480" y="4065697"/>
                </a:lnTo>
                <a:lnTo>
                  <a:pt x="25091" y="3845949"/>
                </a:lnTo>
                <a:lnTo>
                  <a:pt x="20700" y="3733351"/>
                </a:lnTo>
                <a:lnTo>
                  <a:pt x="15838" y="3618331"/>
                </a:lnTo>
                <a:lnTo>
                  <a:pt x="11291" y="3501495"/>
                </a:lnTo>
                <a:lnTo>
                  <a:pt x="8311" y="3384054"/>
                </a:lnTo>
                <a:lnTo>
                  <a:pt x="5645" y="3264191"/>
                </a:lnTo>
                <a:lnTo>
                  <a:pt x="2822" y="3143118"/>
                </a:lnTo>
                <a:lnTo>
                  <a:pt x="941" y="3019623"/>
                </a:lnTo>
                <a:lnTo>
                  <a:pt x="941" y="2894918"/>
                </a:lnTo>
                <a:lnTo>
                  <a:pt x="0" y="2769001"/>
                </a:lnTo>
                <a:lnTo>
                  <a:pt x="941" y="2641874"/>
                </a:lnTo>
                <a:lnTo>
                  <a:pt x="2822" y="2512931"/>
                </a:lnTo>
                <a:lnTo>
                  <a:pt x="4547" y="2383988"/>
                </a:lnTo>
                <a:lnTo>
                  <a:pt x="8311" y="2253229"/>
                </a:lnTo>
                <a:lnTo>
                  <a:pt x="12232" y="2121259"/>
                </a:lnTo>
                <a:lnTo>
                  <a:pt x="16779" y="1989289"/>
                </a:lnTo>
                <a:lnTo>
                  <a:pt x="23209" y="1856108"/>
                </a:lnTo>
                <a:lnTo>
                  <a:pt x="30893" y="1721716"/>
                </a:lnTo>
                <a:lnTo>
                  <a:pt x="38264" y="1586720"/>
                </a:lnTo>
                <a:lnTo>
                  <a:pt x="47673" y="1451723"/>
                </a:lnTo>
                <a:lnTo>
                  <a:pt x="58964" y="1314910"/>
                </a:lnTo>
                <a:lnTo>
                  <a:pt x="70255" y="1179913"/>
                </a:lnTo>
                <a:lnTo>
                  <a:pt x="83271" y="1042495"/>
                </a:lnTo>
                <a:lnTo>
                  <a:pt x="97542" y="904471"/>
                </a:lnTo>
                <a:lnTo>
                  <a:pt x="112596" y="768263"/>
                </a:lnTo>
                <a:lnTo>
                  <a:pt x="130160" y="630240"/>
                </a:lnTo>
                <a:lnTo>
                  <a:pt x="148978" y="492821"/>
                </a:lnTo>
                <a:lnTo>
                  <a:pt x="167640" y="354798"/>
                </a:lnTo>
                <a:lnTo>
                  <a:pt x="189438" y="217380"/>
                </a:lnTo>
                <a:lnTo>
                  <a:pt x="211706" y="80567"/>
                </a:lnTo>
                <a:close/>
              </a:path>
            </a:pathLst>
          </a:custGeom>
        </p:spPr>
      </p:pic>
      <p:sp>
        <p:nvSpPr>
          <p:cNvPr id="14"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45327" y="190332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6" name="TextBox 5">
            <a:extLst>
              <a:ext uri="{FF2B5EF4-FFF2-40B4-BE49-F238E27FC236}">
                <a16:creationId xmlns:a16="http://schemas.microsoft.com/office/drawing/2014/main" id="{4A92697E-675E-E6FD-294D-B8CD483E3E67}"/>
              </a:ext>
            </a:extLst>
          </p:cNvPr>
          <p:cNvSpPr txBox="1"/>
          <p:nvPr/>
        </p:nvSpPr>
        <p:spPr>
          <a:xfrm rot="849049">
            <a:off x="8240486" y="707428"/>
            <a:ext cx="885708" cy="369332"/>
          </a:xfrm>
          <a:prstGeom prst="rect">
            <a:avLst/>
          </a:prstGeom>
          <a:solidFill>
            <a:schemeClr val="accent5">
              <a:lumMod val="75000"/>
            </a:schemeClr>
          </a:solidFill>
        </p:spPr>
        <p:txBody>
          <a:bodyPr wrap="square" rtlCol="0">
            <a:spAutoFit/>
          </a:bodyPr>
          <a:lstStyle/>
          <a:p>
            <a:r>
              <a:rPr lang="en-GB" sz="900" b="1" dirty="0">
                <a:solidFill>
                  <a:schemeClr val="bg1"/>
                </a:solidFill>
              </a:rPr>
              <a:t>Cheltenham</a:t>
            </a:r>
            <a:r>
              <a:rPr lang="en-GB" dirty="0"/>
              <a:t> </a:t>
            </a:r>
          </a:p>
        </p:txBody>
      </p:sp>
      <p:sp>
        <p:nvSpPr>
          <p:cNvPr id="7" name="TextBox 6">
            <a:extLst>
              <a:ext uri="{FF2B5EF4-FFF2-40B4-BE49-F238E27FC236}">
                <a16:creationId xmlns:a16="http://schemas.microsoft.com/office/drawing/2014/main" id="{FE9BA25F-C8F6-5AB1-2660-7EC3D8BDD9A3}"/>
              </a:ext>
            </a:extLst>
          </p:cNvPr>
          <p:cNvSpPr txBox="1"/>
          <p:nvPr/>
        </p:nvSpPr>
        <p:spPr>
          <a:xfrm rot="849049">
            <a:off x="9299731" y="976252"/>
            <a:ext cx="734334" cy="369332"/>
          </a:xfrm>
          <a:prstGeom prst="rect">
            <a:avLst/>
          </a:prstGeom>
          <a:solidFill>
            <a:schemeClr val="accent5">
              <a:lumMod val="75000"/>
            </a:schemeClr>
          </a:solidFill>
        </p:spPr>
        <p:txBody>
          <a:bodyPr wrap="square" rtlCol="0">
            <a:spAutoFit/>
          </a:bodyPr>
          <a:lstStyle/>
          <a:p>
            <a:r>
              <a:rPr lang="en-GB" sz="900" b="1" dirty="0">
                <a:solidFill>
                  <a:schemeClr val="bg1"/>
                </a:solidFill>
              </a:rPr>
              <a:t>Beverley</a:t>
            </a:r>
            <a:r>
              <a:rPr lang="en-GB" dirty="0"/>
              <a:t> </a:t>
            </a:r>
          </a:p>
        </p:txBody>
      </p:sp>
      <p:sp>
        <p:nvSpPr>
          <p:cNvPr id="8" name="TextBox 7">
            <a:extLst>
              <a:ext uri="{FF2B5EF4-FFF2-40B4-BE49-F238E27FC236}">
                <a16:creationId xmlns:a16="http://schemas.microsoft.com/office/drawing/2014/main" id="{46C61BCA-BBD3-91E9-33BF-2F6D4B899828}"/>
              </a:ext>
            </a:extLst>
          </p:cNvPr>
          <p:cNvSpPr txBox="1"/>
          <p:nvPr/>
        </p:nvSpPr>
        <p:spPr>
          <a:xfrm rot="837817">
            <a:off x="10148230" y="1198948"/>
            <a:ext cx="737899" cy="369332"/>
          </a:xfrm>
          <a:prstGeom prst="rect">
            <a:avLst/>
          </a:prstGeom>
          <a:solidFill>
            <a:schemeClr val="accent5">
              <a:lumMod val="75000"/>
            </a:schemeClr>
          </a:solidFill>
        </p:spPr>
        <p:txBody>
          <a:bodyPr wrap="square" rtlCol="0">
            <a:spAutoFit/>
          </a:bodyPr>
          <a:lstStyle/>
          <a:p>
            <a:r>
              <a:rPr lang="en-GB" sz="900" b="1" dirty="0">
                <a:solidFill>
                  <a:schemeClr val="bg1"/>
                </a:solidFill>
              </a:rPr>
              <a:t>Durham</a:t>
            </a:r>
            <a:r>
              <a:rPr lang="en-GB" dirty="0"/>
              <a:t> </a:t>
            </a:r>
          </a:p>
        </p:txBody>
      </p:sp>
      <p:sp>
        <p:nvSpPr>
          <p:cNvPr id="9" name="TextBox 8">
            <a:extLst>
              <a:ext uri="{FF2B5EF4-FFF2-40B4-BE49-F238E27FC236}">
                <a16:creationId xmlns:a16="http://schemas.microsoft.com/office/drawing/2014/main" id="{D0278CD6-2281-B1DD-1B3E-53515F6E8EDA}"/>
              </a:ext>
            </a:extLst>
          </p:cNvPr>
          <p:cNvSpPr txBox="1"/>
          <p:nvPr/>
        </p:nvSpPr>
        <p:spPr>
          <a:xfrm rot="5898871">
            <a:off x="10625844" y="1889677"/>
            <a:ext cx="771749" cy="369332"/>
          </a:xfrm>
          <a:prstGeom prst="rect">
            <a:avLst/>
          </a:prstGeom>
          <a:solidFill>
            <a:schemeClr val="accent5">
              <a:lumMod val="75000"/>
            </a:schemeClr>
          </a:solidFill>
        </p:spPr>
        <p:txBody>
          <a:bodyPr wrap="square" rtlCol="0">
            <a:spAutoFit/>
          </a:bodyPr>
          <a:lstStyle/>
          <a:p>
            <a:r>
              <a:rPr lang="en-GB" sz="900" b="1" dirty="0" err="1">
                <a:solidFill>
                  <a:schemeClr val="bg1"/>
                </a:solidFill>
              </a:rPr>
              <a:t>Gilesgate</a:t>
            </a:r>
            <a:r>
              <a:rPr lang="en-GB" dirty="0"/>
              <a:t> </a:t>
            </a:r>
          </a:p>
        </p:txBody>
      </p:sp>
      <p:sp>
        <p:nvSpPr>
          <p:cNvPr id="11" name="TextBox 10">
            <a:extLst>
              <a:ext uri="{FF2B5EF4-FFF2-40B4-BE49-F238E27FC236}">
                <a16:creationId xmlns:a16="http://schemas.microsoft.com/office/drawing/2014/main" id="{93D9ABC8-B248-7066-A3FF-13843586F84B}"/>
              </a:ext>
            </a:extLst>
          </p:cNvPr>
          <p:cNvSpPr txBox="1"/>
          <p:nvPr/>
        </p:nvSpPr>
        <p:spPr>
          <a:xfrm rot="837817">
            <a:off x="10129516" y="1205932"/>
            <a:ext cx="737899" cy="369332"/>
          </a:xfrm>
          <a:prstGeom prst="rect">
            <a:avLst/>
          </a:prstGeom>
          <a:solidFill>
            <a:schemeClr val="accent5">
              <a:lumMod val="75000"/>
            </a:schemeClr>
          </a:solidFill>
        </p:spPr>
        <p:txBody>
          <a:bodyPr wrap="square" rtlCol="0">
            <a:spAutoFit/>
          </a:bodyPr>
          <a:lstStyle/>
          <a:p>
            <a:r>
              <a:rPr lang="en-GB" sz="900" b="1" dirty="0">
                <a:solidFill>
                  <a:schemeClr val="bg1"/>
                </a:solidFill>
              </a:rPr>
              <a:t>Durham</a:t>
            </a:r>
            <a:r>
              <a:rPr lang="en-GB" dirty="0"/>
              <a:t> </a:t>
            </a:r>
          </a:p>
        </p:txBody>
      </p:sp>
      <p:sp>
        <p:nvSpPr>
          <p:cNvPr id="13" name="TextBox 12">
            <a:extLst>
              <a:ext uri="{FF2B5EF4-FFF2-40B4-BE49-F238E27FC236}">
                <a16:creationId xmlns:a16="http://schemas.microsoft.com/office/drawing/2014/main" id="{5475C2F7-DF4F-617C-0113-3365A41E2C11}"/>
              </a:ext>
            </a:extLst>
          </p:cNvPr>
          <p:cNvSpPr txBox="1"/>
          <p:nvPr/>
        </p:nvSpPr>
        <p:spPr>
          <a:xfrm rot="5896031">
            <a:off x="10652225" y="2659475"/>
            <a:ext cx="497698" cy="369332"/>
          </a:xfrm>
          <a:prstGeom prst="rect">
            <a:avLst/>
          </a:prstGeom>
          <a:solidFill>
            <a:schemeClr val="accent5">
              <a:lumMod val="75000"/>
            </a:schemeClr>
          </a:solidFill>
        </p:spPr>
        <p:txBody>
          <a:bodyPr wrap="square" rtlCol="0">
            <a:spAutoFit/>
          </a:bodyPr>
          <a:lstStyle/>
          <a:p>
            <a:r>
              <a:rPr lang="en-GB" sz="900" b="1" dirty="0">
                <a:solidFill>
                  <a:schemeClr val="bg1"/>
                </a:solidFill>
              </a:rPr>
              <a:t>Kings</a:t>
            </a:r>
            <a:r>
              <a:rPr lang="en-GB" dirty="0"/>
              <a:t> </a:t>
            </a:r>
          </a:p>
        </p:txBody>
      </p:sp>
      <p:sp>
        <p:nvSpPr>
          <p:cNvPr id="15" name="TextBox 14">
            <a:extLst>
              <a:ext uri="{FF2B5EF4-FFF2-40B4-BE49-F238E27FC236}">
                <a16:creationId xmlns:a16="http://schemas.microsoft.com/office/drawing/2014/main" id="{BDE46D64-F348-0F7B-593C-4D7562CBB592}"/>
              </a:ext>
            </a:extLst>
          </p:cNvPr>
          <p:cNvSpPr txBox="1"/>
          <p:nvPr/>
        </p:nvSpPr>
        <p:spPr>
          <a:xfrm rot="5913074">
            <a:off x="10445657" y="3525336"/>
            <a:ext cx="627769" cy="369332"/>
          </a:xfrm>
          <a:prstGeom prst="rect">
            <a:avLst/>
          </a:prstGeom>
          <a:solidFill>
            <a:schemeClr val="accent5">
              <a:lumMod val="75000"/>
            </a:schemeClr>
          </a:solidFill>
        </p:spPr>
        <p:txBody>
          <a:bodyPr wrap="square" rtlCol="0">
            <a:spAutoFit/>
          </a:bodyPr>
          <a:lstStyle/>
          <a:p>
            <a:r>
              <a:rPr lang="en-GB" sz="900" b="1" dirty="0">
                <a:solidFill>
                  <a:schemeClr val="bg1"/>
                </a:solidFill>
              </a:rPr>
              <a:t>Melrose</a:t>
            </a:r>
            <a:r>
              <a:rPr lang="en-GB" dirty="0"/>
              <a:t> </a:t>
            </a:r>
          </a:p>
        </p:txBody>
      </p:sp>
      <p:sp>
        <p:nvSpPr>
          <p:cNvPr id="16" name="TextBox 15">
            <a:extLst>
              <a:ext uri="{FF2B5EF4-FFF2-40B4-BE49-F238E27FC236}">
                <a16:creationId xmlns:a16="http://schemas.microsoft.com/office/drawing/2014/main" id="{D1EAC8CE-4825-751F-EDBD-93E2C712A44B}"/>
              </a:ext>
            </a:extLst>
          </p:cNvPr>
          <p:cNvSpPr txBox="1"/>
          <p:nvPr/>
        </p:nvSpPr>
        <p:spPr>
          <a:xfrm rot="5913074">
            <a:off x="10160878" y="4864121"/>
            <a:ext cx="752983" cy="369332"/>
          </a:xfrm>
          <a:prstGeom prst="rect">
            <a:avLst/>
          </a:prstGeom>
          <a:solidFill>
            <a:schemeClr val="accent5">
              <a:lumMod val="75000"/>
            </a:schemeClr>
          </a:solidFill>
        </p:spPr>
        <p:txBody>
          <a:bodyPr wrap="square" rtlCol="0">
            <a:spAutoFit/>
          </a:bodyPr>
          <a:lstStyle/>
          <a:p>
            <a:r>
              <a:rPr lang="en-GB" sz="900" b="1" dirty="0">
                <a:solidFill>
                  <a:schemeClr val="bg1"/>
                </a:solidFill>
              </a:rPr>
              <a:t>Sutherand</a:t>
            </a:r>
            <a:r>
              <a:rPr lang="en-GB" dirty="0"/>
              <a:t> </a:t>
            </a:r>
          </a:p>
        </p:txBody>
      </p:sp>
      <p:sp>
        <p:nvSpPr>
          <p:cNvPr id="17" name="TextBox 16">
            <a:extLst>
              <a:ext uri="{FF2B5EF4-FFF2-40B4-BE49-F238E27FC236}">
                <a16:creationId xmlns:a16="http://schemas.microsoft.com/office/drawing/2014/main" id="{4664DAFE-7036-D122-CA60-2D68F9B5D41F}"/>
              </a:ext>
            </a:extLst>
          </p:cNvPr>
          <p:cNvSpPr txBox="1"/>
          <p:nvPr/>
        </p:nvSpPr>
        <p:spPr>
          <a:xfrm rot="5913074">
            <a:off x="10082170" y="5611619"/>
            <a:ext cx="647750" cy="369332"/>
          </a:xfrm>
          <a:prstGeom prst="rect">
            <a:avLst/>
          </a:prstGeom>
          <a:solidFill>
            <a:schemeClr val="accent5">
              <a:lumMod val="75000"/>
            </a:schemeClr>
          </a:solidFill>
        </p:spPr>
        <p:txBody>
          <a:bodyPr wrap="square" rtlCol="0">
            <a:spAutoFit/>
          </a:bodyPr>
          <a:lstStyle/>
          <a:p>
            <a:r>
              <a:rPr lang="en-GB" sz="900" b="1" dirty="0">
                <a:solidFill>
                  <a:schemeClr val="bg1"/>
                </a:solidFill>
              </a:rPr>
              <a:t>Walpole</a:t>
            </a:r>
            <a:r>
              <a:rPr lang="en-GB" dirty="0"/>
              <a:t> </a:t>
            </a:r>
          </a:p>
        </p:txBody>
      </p:sp>
    </p:spTree>
    <p:extLst>
      <p:ext uri="{BB962C8B-B14F-4D97-AF65-F5344CB8AC3E}">
        <p14:creationId xmlns:p14="http://schemas.microsoft.com/office/powerpoint/2010/main" val="2314647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503EB0F-2257-4A3E-A73B-E1DE769B4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6" name="Rectangle 25">
              <a:extLst>
                <a:ext uri="{FF2B5EF4-FFF2-40B4-BE49-F238E27FC236}">
                  <a16:creationId xmlns:a16="http://schemas.microsoft.com/office/drawing/2014/main" id="{77012B2A-0D78-433A-8C68-8889D3DCD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7"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9" name="Rectangle 28">
            <a:extLst>
              <a:ext uri="{FF2B5EF4-FFF2-40B4-BE49-F238E27FC236}">
                <a16:creationId xmlns:a16="http://schemas.microsoft.com/office/drawing/2014/main" id="{670D6F2B-93AF-47D6-9378-5E54BE0A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9747" r="-1" b="8563"/>
          <a:stretch/>
        </p:blipFill>
        <p:spPr>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31" name="Freeform: Shape 30">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3" name="Freeform 5">
            <a:extLst>
              <a:ext uri="{FF2B5EF4-FFF2-40B4-BE49-F238E27FC236}">
                <a16:creationId xmlns:a16="http://schemas.microsoft.com/office/drawing/2014/main" id="{C91E93A7-6C7F-4F77-9CB0-280D958EF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sp>
        <p:nvSpPr>
          <p:cNvPr id="2" name="Title 1"/>
          <p:cNvSpPr>
            <a:spLocks noGrp="1"/>
          </p:cNvSpPr>
          <p:nvPr>
            <p:ph type="title"/>
          </p:nvPr>
        </p:nvSpPr>
        <p:spPr>
          <a:xfrm>
            <a:off x="892199" y="4854346"/>
            <a:ext cx="10407602" cy="868026"/>
          </a:xfrm>
        </p:spPr>
        <p:txBody>
          <a:bodyPr vert="horz" lIns="91440" tIns="45720" rIns="91440" bIns="45720" rtlCol="0" anchor="b">
            <a:normAutofit/>
          </a:bodyPr>
          <a:lstStyle/>
          <a:p>
            <a:pPr algn="ctr"/>
            <a:r>
              <a:rPr lang="en-US" sz="4400" dirty="0">
                <a:solidFill>
                  <a:srgbClr val="EBEBEB"/>
                </a:solidFill>
              </a:rPr>
              <a:t>On Site computer suite </a:t>
            </a:r>
          </a:p>
        </p:txBody>
      </p:sp>
      <p:sp>
        <p:nvSpPr>
          <p:cNvPr id="35"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2856" y="3785499"/>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3779340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503EB0F-2257-4A3E-A73B-E1DE769B4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77012B2A-0D78-433A-8C68-8889D3DCD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14" name="Rectangle 13">
            <a:extLst>
              <a:ext uri="{FF2B5EF4-FFF2-40B4-BE49-F238E27FC236}">
                <a16:creationId xmlns:a16="http://schemas.microsoft.com/office/drawing/2014/main" id="{670D6F2B-93AF-47D6-9378-5E54BE0A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27283" y="185788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27155" r="27155"/>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18" name="Freeform 5">
            <a:extLst>
              <a:ext uri="{FF2B5EF4-FFF2-40B4-BE49-F238E27FC236}">
                <a16:creationId xmlns:a16="http://schemas.microsoft.com/office/drawing/2014/main" id="{1AD5EB79-7F9A-4BBC-92A5-188382CBA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sp>
        <p:nvSpPr>
          <p:cNvPr id="2" name="Title 1"/>
          <p:cNvSpPr>
            <a:spLocks noGrp="1"/>
          </p:cNvSpPr>
          <p:nvPr>
            <p:ph type="title"/>
          </p:nvPr>
        </p:nvSpPr>
        <p:spPr>
          <a:xfrm>
            <a:off x="5779625" y="2344445"/>
            <a:ext cx="5428551" cy="3153753"/>
          </a:xfrm>
        </p:spPr>
        <p:txBody>
          <a:bodyPr vert="horz" lIns="91440" tIns="45720" rIns="91440" bIns="45720" rtlCol="0" anchor="b">
            <a:normAutofit fontScale="90000"/>
          </a:bodyPr>
          <a:lstStyle/>
          <a:p>
            <a:pPr>
              <a:lnSpc>
                <a:spcPct val="90000"/>
              </a:lnSpc>
            </a:pPr>
            <a:r>
              <a:rPr lang="en-US" sz="5400" dirty="0"/>
              <a:t>Newly remodeled On-site student bar/Common Room               (SETT)</a:t>
            </a:r>
          </a:p>
        </p:txBody>
      </p:sp>
      <p:sp>
        <p:nvSpPr>
          <p:cNvPr id="20" name="Rectangle 19">
            <a:extLst>
              <a:ext uri="{FF2B5EF4-FFF2-40B4-BE49-F238E27FC236}">
                <a16:creationId xmlns:a16="http://schemas.microsoft.com/office/drawing/2014/main" id="{B9B8A17F-DC3A-4D9A-AA53-9BFB894CD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319415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503EB0F-2257-4A3E-A73B-E1DE769B4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6" name="Rectangle 25">
              <a:extLst>
                <a:ext uri="{FF2B5EF4-FFF2-40B4-BE49-F238E27FC236}">
                  <a16:creationId xmlns:a16="http://schemas.microsoft.com/office/drawing/2014/main" id="{77012B2A-0D78-433A-8C68-8889D3DCD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7"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9" name="Rectangle 28">
            <a:extLst>
              <a:ext uri="{FF2B5EF4-FFF2-40B4-BE49-F238E27FC236}">
                <a16:creationId xmlns:a16="http://schemas.microsoft.com/office/drawing/2014/main" id="{670D6F2B-93AF-47D6-9378-5E54BE0A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27283" y="185788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pic>
        <p:nvPicPr>
          <p:cNvPr id="4" name="Picture 3" descr="A picture containing grass, outdoor, sky, tree&#10;&#10;Description automatically generated">
            <a:extLst>
              <a:ext uri="{FF2B5EF4-FFF2-40B4-BE49-F238E27FC236}">
                <a16:creationId xmlns:a16="http://schemas.microsoft.com/office/drawing/2014/main" id="{7F1D7795-D512-4042-A01B-E1149C5F9B9A}"/>
              </a:ext>
            </a:extLst>
          </p:cNvPr>
          <p:cNvPicPr>
            <a:picLocks noChangeAspect="1"/>
          </p:cNvPicPr>
          <p:nvPr/>
        </p:nvPicPr>
        <p:blipFill rotWithShape="1">
          <a:blip r:embed="rId3">
            <a:extLst>
              <a:ext uri="{28A0092B-C50C-407E-A947-70E740481C1C}">
                <a14:useLocalDpi xmlns:a14="http://schemas.microsoft.com/office/drawing/2010/main" val="0"/>
              </a:ext>
            </a:extLst>
          </a:blip>
          <a:srcRect l="22161" r="32002" b="-1"/>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33" name="Freeform 5">
            <a:extLst>
              <a:ext uri="{FF2B5EF4-FFF2-40B4-BE49-F238E27FC236}">
                <a16:creationId xmlns:a16="http://schemas.microsoft.com/office/drawing/2014/main" id="{1AD5EB79-7F9A-4BBC-92A5-188382CBA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sp>
        <p:nvSpPr>
          <p:cNvPr id="2" name="Title 1">
            <a:extLst>
              <a:ext uri="{FF2B5EF4-FFF2-40B4-BE49-F238E27FC236}">
                <a16:creationId xmlns:a16="http://schemas.microsoft.com/office/drawing/2014/main" id="{E2045945-2D66-4A6F-A9FC-B814AA3629CD}"/>
              </a:ext>
            </a:extLst>
          </p:cNvPr>
          <p:cNvSpPr>
            <a:spLocks noGrp="1"/>
          </p:cNvSpPr>
          <p:nvPr>
            <p:ph type="title"/>
          </p:nvPr>
        </p:nvSpPr>
        <p:spPr>
          <a:xfrm>
            <a:off x="5695061" y="1241266"/>
            <a:ext cx="5428551" cy="3153753"/>
          </a:xfrm>
        </p:spPr>
        <p:txBody>
          <a:bodyPr vert="horz" lIns="91440" tIns="45720" rIns="91440" bIns="45720" rtlCol="0" anchor="b">
            <a:normAutofit/>
          </a:bodyPr>
          <a:lstStyle/>
          <a:p>
            <a:r>
              <a:rPr lang="en-US" sz="5400" dirty="0"/>
              <a:t>24-hour security and on-site Warden</a:t>
            </a:r>
          </a:p>
        </p:txBody>
      </p:sp>
      <p:sp>
        <p:nvSpPr>
          <p:cNvPr id="35" name="Rectangle 34">
            <a:extLst>
              <a:ext uri="{FF2B5EF4-FFF2-40B4-BE49-F238E27FC236}">
                <a16:creationId xmlns:a16="http://schemas.microsoft.com/office/drawing/2014/main" id="{B9B8A17F-DC3A-4D9A-AA53-9BFB894CD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118886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25248" r="1" b="28036"/>
          <a:stretch/>
        </p:blipFill>
        <p:spPr>
          <a:xfrm>
            <a:off x="477085" y="466162"/>
            <a:ext cx="11237832" cy="3937502"/>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12"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2856" y="3128074"/>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dirty="0">
              <a:solidFill>
                <a:schemeClr val="tx1"/>
              </a:solidFill>
            </a:endParaRPr>
          </a:p>
        </p:txBody>
      </p:sp>
      <p:sp>
        <p:nvSpPr>
          <p:cNvPr id="14" name="Freeform: Shape 13">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58392"/>
            <a:ext cx="12192000" cy="3033446"/>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6" name="Freeform 5">
            <a:extLst>
              <a:ext uri="{FF2B5EF4-FFF2-40B4-BE49-F238E27FC236}">
                <a16:creationId xmlns:a16="http://schemas.microsoft.com/office/drawing/2014/main" id="{C91E93A7-6C7F-4F77-9CB0-280D958EF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GB"/>
          </a:p>
        </p:txBody>
      </p:sp>
      <p:sp>
        <p:nvSpPr>
          <p:cNvPr id="2" name="Title 1"/>
          <p:cNvSpPr>
            <a:spLocks noGrp="1"/>
          </p:cNvSpPr>
          <p:nvPr>
            <p:ph type="title"/>
          </p:nvPr>
        </p:nvSpPr>
        <p:spPr>
          <a:xfrm>
            <a:off x="1154955" y="4110824"/>
            <a:ext cx="5015258" cy="1908975"/>
          </a:xfrm>
        </p:spPr>
        <p:txBody>
          <a:bodyPr>
            <a:normAutofit/>
          </a:bodyPr>
          <a:lstStyle/>
          <a:p>
            <a:r>
              <a:rPr lang="en-GB" dirty="0">
                <a:solidFill>
                  <a:schemeClr val="tx1"/>
                </a:solidFill>
              </a:rPr>
              <a:t>Residential Block Leaders</a:t>
            </a:r>
          </a:p>
        </p:txBody>
      </p:sp>
      <p:sp>
        <p:nvSpPr>
          <p:cNvPr id="3" name="Content Placeholder 2"/>
          <p:cNvSpPr>
            <a:spLocks noGrp="1"/>
          </p:cNvSpPr>
          <p:nvPr>
            <p:ph idx="1"/>
          </p:nvPr>
        </p:nvSpPr>
        <p:spPr>
          <a:xfrm>
            <a:off x="6375894" y="4110824"/>
            <a:ext cx="4772509" cy="1908976"/>
          </a:xfrm>
        </p:spPr>
        <p:txBody>
          <a:bodyPr anchor="ctr">
            <a:normAutofit fontScale="92500" lnSpcReduction="10000"/>
          </a:bodyPr>
          <a:lstStyle/>
          <a:p>
            <a:pPr>
              <a:lnSpc>
                <a:spcPct val="90000"/>
              </a:lnSpc>
            </a:pPr>
            <a:r>
              <a:rPr lang="en-GB" sz="1400" dirty="0">
                <a:solidFill>
                  <a:schemeClr val="tx1"/>
                </a:solidFill>
              </a:rPr>
              <a:t>Residential Block Leaders are here to support the residential community at Whitelands College</a:t>
            </a:r>
          </a:p>
          <a:p>
            <a:pPr>
              <a:lnSpc>
                <a:spcPct val="90000"/>
              </a:lnSpc>
            </a:pPr>
            <a:r>
              <a:rPr lang="en-GB" sz="1400" dirty="0">
                <a:solidFill>
                  <a:schemeClr val="tx1"/>
                </a:solidFill>
              </a:rPr>
              <a:t>There is normally at least one Residential block Leader per dorm building– there are posters for you to check who your Residential Block Leader is</a:t>
            </a:r>
          </a:p>
          <a:p>
            <a:pPr>
              <a:lnSpc>
                <a:spcPct val="90000"/>
              </a:lnSpc>
            </a:pPr>
            <a:r>
              <a:rPr lang="en-GB" sz="1400" dirty="0">
                <a:solidFill>
                  <a:schemeClr val="tx1"/>
                </a:solidFill>
              </a:rPr>
              <a:t>If you are interested in becoming a Residential Block Leader, please email </a:t>
            </a:r>
            <a:r>
              <a:rPr lang="en-GB" sz="1400" dirty="0">
                <a:solidFill>
                  <a:schemeClr val="tx1"/>
                </a:solidFill>
                <a:hlinkClick r:id="rId3"/>
              </a:rPr>
              <a:t>Steven.Taggart@roehampton.ac.uk</a:t>
            </a:r>
            <a:r>
              <a:rPr lang="en-GB" sz="1400" dirty="0">
                <a:solidFill>
                  <a:schemeClr val="tx1"/>
                </a:solidFill>
              </a:rPr>
              <a:t> for more information.</a:t>
            </a:r>
          </a:p>
          <a:p>
            <a:pPr>
              <a:lnSpc>
                <a:spcPct val="90000"/>
              </a:lnSpc>
            </a:pPr>
            <a:endParaRPr lang="en-GB" sz="1400" dirty="0">
              <a:solidFill>
                <a:schemeClr val="tx1"/>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1906247551"/>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1"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title"/>
          </p:nvPr>
        </p:nvSpPr>
        <p:spPr>
          <a:xfrm>
            <a:off x="8382055" y="1241266"/>
            <a:ext cx="3161016" cy="3153753"/>
          </a:xfrm>
        </p:spPr>
        <p:txBody>
          <a:bodyPr vert="horz" lIns="91440" tIns="45720" rIns="91440" bIns="45720" rtlCol="0" anchor="b">
            <a:normAutofit/>
          </a:bodyPr>
          <a:lstStyle/>
          <a:p>
            <a:r>
              <a:rPr lang="en-US" sz="4200" b="0" i="0" kern="1200">
                <a:solidFill>
                  <a:srgbClr val="EBEBEB"/>
                </a:solidFill>
                <a:latin typeface="+mj-lt"/>
                <a:ea typeface="+mj-ea"/>
                <a:cs typeface="+mj-cs"/>
              </a:rPr>
              <a:t>Whitelands Guild </a:t>
            </a:r>
          </a:p>
        </p:txBody>
      </p:sp>
      <p:grpSp>
        <p:nvGrpSpPr>
          <p:cNvPr id="22"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grpSp>
      <p:pic>
        <p:nvPicPr>
          <p:cNvPr id="3" name="Picture 2">
            <a:extLst>
              <a:ext uri="{FF2B5EF4-FFF2-40B4-BE49-F238E27FC236}">
                <a16:creationId xmlns:a16="http://schemas.microsoft.com/office/drawing/2014/main" id="{8D3F1123-6471-1122-BFC4-6282CB122AC4}"/>
              </a:ext>
            </a:extLst>
          </p:cNvPr>
          <p:cNvPicPr>
            <a:picLocks noChangeAspect="1"/>
          </p:cNvPicPr>
          <p:nvPr/>
        </p:nvPicPr>
        <p:blipFill>
          <a:blip r:embed="rId3"/>
          <a:stretch>
            <a:fillRect/>
          </a:stretch>
        </p:blipFill>
        <p:spPr>
          <a:xfrm>
            <a:off x="0" y="1055332"/>
            <a:ext cx="7869167" cy="491822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1637428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3" name="Rectangle 42">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44"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46" name="Rectangle 45">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8"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GB"/>
          </a:p>
        </p:txBody>
      </p:sp>
      <p:sp>
        <p:nvSpPr>
          <p:cNvPr id="50" name="Rectangle 49">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37CCC94E-5AA3-58A0-8F4D-88F553035366}"/>
              </a:ext>
            </a:extLst>
          </p:cNvPr>
          <p:cNvSpPr>
            <a:spLocks noGrp="1"/>
          </p:cNvSpPr>
          <p:nvPr>
            <p:ph type="title"/>
          </p:nvPr>
        </p:nvSpPr>
        <p:spPr>
          <a:xfrm>
            <a:off x="8160773" y="1113062"/>
            <a:ext cx="3382297" cy="3281957"/>
          </a:xfrm>
        </p:spPr>
        <p:txBody>
          <a:bodyPr vert="horz" lIns="91440" tIns="45720" rIns="91440" bIns="45720" rtlCol="0" anchor="b">
            <a:normAutofit/>
          </a:bodyPr>
          <a:lstStyle/>
          <a:p>
            <a:pPr>
              <a:lnSpc>
                <a:spcPct val="90000"/>
              </a:lnSpc>
            </a:pPr>
            <a:r>
              <a:rPr lang="en-US" sz="4600" b="0" i="0" kern="1200">
                <a:solidFill>
                  <a:srgbClr val="EBEBEB"/>
                </a:solidFill>
                <a:latin typeface="+mj-lt"/>
                <a:ea typeface="+mj-ea"/>
                <a:cs typeface="+mj-cs"/>
              </a:rPr>
              <a:t>Who's who of Whitelands </a:t>
            </a:r>
          </a:p>
        </p:txBody>
      </p:sp>
      <p:pic>
        <p:nvPicPr>
          <p:cNvPr id="12" name="Picture 11" descr="A black silhouette of a cartoon character&#10;&#10;AI-generated content may be incorrect.">
            <a:extLst>
              <a:ext uri="{FF2B5EF4-FFF2-40B4-BE49-F238E27FC236}">
                <a16:creationId xmlns:a16="http://schemas.microsoft.com/office/drawing/2014/main" id="{973BF2D0-1A69-BBE1-0DD9-AAF942C7FE0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5496"/>
          <a:stretch>
            <a:fillRect/>
          </a:stretch>
        </p:blipFill>
        <p:spPr>
          <a:xfrm>
            <a:off x="1109763" y="1607500"/>
            <a:ext cx="6470907" cy="3439830"/>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906536074"/>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96334-ECE4-4632-8114-35F133CB51CB}"/>
              </a:ext>
            </a:extLst>
          </p:cNvPr>
          <p:cNvSpPr>
            <a:spLocks noGrp="1"/>
          </p:cNvSpPr>
          <p:nvPr>
            <p:ph type="title"/>
          </p:nvPr>
        </p:nvSpPr>
        <p:spPr>
          <a:xfrm>
            <a:off x="3358940" y="402406"/>
            <a:ext cx="5212290" cy="1074776"/>
          </a:xfrm>
        </p:spPr>
        <p:txBody>
          <a:bodyPr/>
          <a:lstStyle/>
          <a:p>
            <a:pPr algn="ctr"/>
            <a:r>
              <a:rPr lang="en-GB" sz="2800" dirty="0"/>
              <a:t>Your Whitelands College Team </a:t>
            </a:r>
          </a:p>
        </p:txBody>
      </p:sp>
      <p:grpSp>
        <p:nvGrpSpPr>
          <p:cNvPr id="20" name="Group 19">
            <a:extLst>
              <a:ext uri="{FF2B5EF4-FFF2-40B4-BE49-F238E27FC236}">
                <a16:creationId xmlns:a16="http://schemas.microsoft.com/office/drawing/2014/main" id="{6CB19C63-FC3A-84D3-7253-5082437D523F}"/>
              </a:ext>
            </a:extLst>
          </p:cNvPr>
          <p:cNvGrpSpPr/>
          <p:nvPr/>
        </p:nvGrpSpPr>
        <p:grpSpPr>
          <a:xfrm>
            <a:off x="2858571" y="1416842"/>
            <a:ext cx="1774973" cy="3277417"/>
            <a:chOff x="918647" y="951289"/>
            <a:chExt cx="1774973" cy="3277417"/>
          </a:xfrm>
        </p:grpSpPr>
        <p:pic>
          <p:nvPicPr>
            <p:cNvPr id="5" name="Picture 4">
              <a:extLst>
                <a:ext uri="{FF2B5EF4-FFF2-40B4-BE49-F238E27FC236}">
                  <a16:creationId xmlns:a16="http://schemas.microsoft.com/office/drawing/2014/main" id="{E5558022-E365-4334-A43F-AAB2931D58FE}"/>
                </a:ext>
              </a:extLst>
            </p:cNvPr>
            <p:cNvPicPr>
              <a:picLocks noChangeAspect="1"/>
            </p:cNvPicPr>
            <p:nvPr/>
          </p:nvPicPr>
          <p:blipFill>
            <a:blip r:embed="rId2"/>
            <a:stretch>
              <a:fillRect/>
            </a:stretch>
          </p:blipFill>
          <p:spPr>
            <a:xfrm>
              <a:off x="1087378" y="951289"/>
              <a:ext cx="1501056" cy="2046311"/>
            </a:xfrm>
            <a:prstGeom prst="rect">
              <a:avLst/>
            </a:prstGeom>
            <a:effectLst>
              <a:outerShdw blurRad="50800" dist="50800" dir="5400000" algn="ctr" rotWithShape="0">
                <a:srgbClr val="7030A0"/>
              </a:outerShdw>
            </a:effectLst>
          </p:spPr>
        </p:pic>
        <p:sp>
          <p:nvSpPr>
            <p:cNvPr id="14" name="TextBox 13">
              <a:extLst>
                <a:ext uri="{FF2B5EF4-FFF2-40B4-BE49-F238E27FC236}">
                  <a16:creationId xmlns:a16="http://schemas.microsoft.com/office/drawing/2014/main" id="{D20D273B-5222-4350-A1C0-41DCD97A5CBF}"/>
                </a:ext>
              </a:extLst>
            </p:cNvPr>
            <p:cNvSpPr txBox="1"/>
            <p:nvPr/>
          </p:nvSpPr>
          <p:spPr>
            <a:xfrm>
              <a:off x="918647" y="2997600"/>
              <a:ext cx="1774973" cy="1231106"/>
            </a:xfrm>
            <a:prstGeom prst="rect">
              <a:avLst/>
            </a:prstGeom>
            <a:noFill/>
          </p:spPr>
          <p:txBody>
            <a:bodyPr wrap="square" rtlCol="0">
              <a:spAutoFit/>
            </a:bodyPr>
            <a:lstStyle/>
            <a:p>
              <a:pPr algn="ctr"/>
              <a:r>
                <a:rPr lang="en-GB" sz="1400" b="1" dirty="0"/>
                <a:t>Student Leadership Manager</a:t>
              </a:r>
              <a:endParaRPr lang="en-GB" sz="1400" dirty="0"/>
            </a:p>
            <a:p>
              <a:pPr algn="ctr"/>
              <a:r>
                <a:rPr lang="en-GB" sz="1400" dirty="0"/>
                <a:t>Steven Taggart</a:t>
              </a:r>
            </a:p>
            <a:p>
              <a:pPr algn="ctr"/>
              <a:endParaRPr lang="en-GB" dirty="0"/>
            </a:p>
          </p:txBody>
        </p:sp>
      </p:grpSp>
      <p:grpSp>
        <p:nvGrpSpPr>
          <p:cNvPr id="22" name="Group 21">
            <a:extLst>
              <a:ext uri="{FF2B5EF4-FFF2-40B4-BE49-F238E27FC236}">
                <a16:creationId xmlns:a16="http://schemas.microsoft.com/office/drawing/2014/main" id="{F542EA44-805D-8B92-5B07-3DDCFEBA8D10}"/>
              </a:ext>
            </a:extLst>
          </p:cNvPr>
          <p:cNvGrpSpPr/>
          <p:nvPr/>
        </p:nvGrpSpPr>
        <p:grpSpPr>
          <a:xfrm>
            <a:off x="7079936" y="1438736"/>
            <a:ext cx="2185247" cy="2682714"/>
            <a:chOff x="7079936" y="1438736"/>
            <a:chExt cx="2185247" cy="2682714"/>
          </a:xfrm>
        </p:grpSpPr>
        <p:sp>
          <p:nvSpPr>
            <p:cNvPr id="17" name="TextBox 16">
              <a:extLst>
                <a:ext uri="{FF2B5EF4-FFF2-40B4-BE49-F238E27FC236}">
                  <a16:creationId xmlns:a16="http://schemas.microsoft.com/office/drawing/2014/main" id="{77B908F6-65A8-4BB8-8050-2B56299448F7}"/>
                </a:ext>
              </a:extLst>
            </p:cNvPr>
            <p:cNvSpPr txBox="1"/>
            <p:nvPr/>
          </p:nvSpPr>
          <p:spPr>
            <a:xfrm>
              <a:off x="7079936" y="3598230"/>
              <a:ext cx="2185247" cy="523220"/>
            </a:xfrm>
            <a:prstGeom prst="rect">
              <a:avLst/>
            </a:prstGeom>
            <a:noFill/>
          </p:spPr>
          <p:txBody>
            <a:bodyPr wrap="square" rtlCol="0">
              <a:spAutoFit/>
            </a:bodyPr>
            <a:lstStyle/>
            <a:p>
              <a:pPr algn="ctr"/>
              <a:r>
                <a:rPr lang="en-GB" sz="1400" b="1" dirty="0"/>
                <a:t>Dean of Chapel</a:t>
              </a:r>
            </a:p>
            <a:p>
              <a:pPr algn="ctr"/>
              <a:r>
                <a:rPr lang="en-GB" sz="1400" dirty="0"/>
                <a:t> Dr Daniel Eshun</a:t>
              </a:r>
            </a:p>
          </p:txBody>
        </p:sp>
        <p:pic>
          <p:nvPicPr>
            <p:cNvPr id="10" name="Picture 9">
              <a:extLst>
                <a:ext uri="{FF2B5EF4-FFF2-40B4-BE49-F238E27FC236}">
                  <a16:creationId xmlns:a16="http://schemas.microsoft.com/office/drawing/2014/main" id="{4D76DF29-DDB5-489E-929D-E1B2BC5133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889" t="28823" r="13937" b="4637"/>
            <a:stretch/>
          </p:blipFill>
          <p:spPr>
            <a:xfrm>
              <a:off x="7460998" y="1438736"/>
              <a:ext cx="1423125" cy="2084757"/>
            </a:xfrm>
            <a:prstGeom prst="rect">
              <a:avLst/>
            </a:prstGeom>
            <a:effectLst>
              <a:outerShdw blurRad="50800" dist="50800" dir="5400000" algn="ctr" rotWithShape="0">
                <a:srgbClr val="7030A0"/>
              </a:outerShdw>
            </a:effectLst>
          </p:spPr>
        </p:pic>
      </p:gr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6503" y="0"/>
            <a:ext cx="936021" cy="936021"/>
          </a:xfrm>
          <a:prstGeom prst="roundRect">
            <a:avLst>
              <a:gd name="adj" fmla="val 0"/>
            </a:avLst>
          </a:prstGeom>
          <a:effectLst/>
        </p:spPr>
      </p:pic>
      <p:grpSp>
        <p:nvGrpSpPr>
          <p:cNvPr id="19" name="Group 18">
            <a:extLst>
              <a:ext uri="{FF2B5EF4-FFF2-40B4-BE49-F238E27FC236}">
                <a16:creationId xmlns:a16="http://schemas.microsoft.com/office/drawing/2014/main" id="{B777251A-F592-005D-0B1F-C5F706F4029D}"/>
              </a:ext>
            </a:extLst>
          </p:cNvPr>
          <p:cNvGrpSpPr/>
          <p:nvPr/>
        </p:nvGrpSpPr>
        <p:grpSpPr>
          <a:xfrm>
            <a:off x="567246" y="1416842"/>
            <a:ext cx="2334127" cy="2637025"/>
            <a:chOff x="638159" y="3918426"/>
            <a:chExt cx="2334127" cy="2637025"/>
          </a:xfrm>
        </p:grpSpPr>
        <p:sp>
          <p:nvSpPr>
            <p:cNvPr id="4" name="TextBox 3">
              <a:extLst>
                <a:ext uri="{FF2B5EF4-FFF2-40B4-BE49-F238E27FC236}">
                  <a16:creationId xmlns:a16="http://schemas.microsoft.com/office/drawing/2014/main" id="{46D05D6E-9BAC-33C6-E9E2-9653F98BC39C}"/>
                </a:ext>
              </a:extLst>
            </p:cNvPr>
            <p:cNvSpPr txBox="1"/>
            <p:nvPr/>
          </p:nvSpPr>
          <p:spPr>
            <a:xfrm>
              <a:off x="638159" y="6032231"/>
              <a:ext cx="2334127" cy="523220"/>
            </a:xfrm>
            <a:prstGeom prst="rect">
              <a:avLst/>
            </a:prstGeom>
            <a:noFill/>
          </p:spPr>
          <p:txBody>
            <a:bodyPr wrap="square" rtlCol="0">
              <a:spAutoFit/>
            </a:bodyPr>
            <a:lstStyle/>
            <a:p>
              <a:pPr algn="ctr"/>
              <a:r>
                <a:rPr lang="en-GB" sz="1400" b="1" dirty="0"/>
                <a:t>Senior College Warden </a:t>
              </a:r>
            </a:p>
            <a:p>
              <a:pPr algn="ctr"/>
              <a:r>
                <a:rPr lang="en-GB" sz="1400" dirty="0"/>
                <a:t>Olivia </a:t>
              </a:r>
              <a:r>
                <a:rPr lang="en-GB" sz="1400" dirty="0" err="1"/>
                <a:t>Ogunbunmi</a:t>
              </a:r>
              <a:endParaRPr lang="en-GB" sz="1400" dirty="0"/>
            </a:p>
          </p:txBody>
        </p:sp>
        <p:pic>
          <p:nvPicPr>
            <p:cNvPr id="3" name="Picture 2">
              <a:extLst>
                <a:ext uri="{FF2B5EF4-FFF2-40B4-BE49-F238E27FC236}">
                  <a16:creationId xmlns:a16="http://schemas.microsoft.com/office/drawing/2014/main" id="{1D1A77DB-E4B3-6778-2A14-391C61931985}"/>
                </a:ext>
              </a:extLst>
            </p:cNvPr>
            <p:cNvPicPr>
              <a:picLocks noChangeAspect="1"/>
            </p:cNvPicPr>
            <p:nvPr/>
          </p:nvPicPr>
          <p:blipFill>
            <a:blip r:embed="rId5">
              <a:extLst>
                <a:ext uri="{28A0092B-C50C-407E-A947-70E740481C1C}">
                  <a14:useLocalDpi xmlns:a14="http://schemas.microsoft.com/office/drawing/2010/main" val="0"/>
                </a:ext>
              </a:extLst>
            </a:blip>
            <a:srcRect t="3492" b="3492"/>
            <a:stretch/>
          </p:blipFill>
          <p:spPr>
            <a:xfrm>
              <a:off x="988594" y="3918426"/>
              <a:ext cx="1520485" cy="2027558"/>
            </a:xfrm>
            <a:prstGeom prst="rect">
              <a:avLst/>
            </a:prstGeom>
            <a:effectLst>
              <a:outerShdw blurRad="50800" dist="50800" dir="5400000" algn="ctr" rotWithShape="0">
                <a:srgbClr val="7030A0"/>
              </a:outerShdw>
            </a:effectLst>
          </p:spPr>
        </p:pic>
      </p:grpSp>
      <p:pic>
        <p:nvPicPr>
          <p:cNvPr id="8" name="Picture 7" descr="A person smiling at camera&#10;&#10;Description automatically generated">
            <a:extLst>
              <a:ext uri="{FF2B5EF4-FFF2-40B4-BE49-F238E27FC236}">
                <a16:creationId xmlns:a16="http://schemas.microsoft.com/office/drawing/2014/main" id="{2ED00653-31C5-6633-0664-070DDB32F66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412" y="4241091"/>
            <a:ext cx="1501056" cy="2001407"/>
          </a:xfrm>
          <a:prstGeom prst="rect">
            <a:avLst/>
          </a:prstGeom>
          <a:effectLst>
            <a:outerShdw blurRad="50800" dist="50800" dir="5400000" algn="ctr" rotWithShape="0">
              <a:schemeClr val="accent5">
                <a:lumMod val="75000"/>
              </a:schemeClr>
            </a:outerShdw>
          </a:effectLst>
        </p:spPr>
      </p:pic>
      <p:grpSp>
        <p:nvGrpSpPr>
          <p:cNvPr id="21" name="Group 20">
            <a:extLst>
              <a:ext uri="{FF2B5EF4-FFF2-40B4-BE49-F238E27FC236}">
                <a16:creationId xmlns:a16="http://schemas.microsoft.com/office/drawing/2014/main" id="{63E0E0B5-B763-412D-00F9-3BA3CF76B50F}"/>
              </a:ext>
            </a:extLst>
          </p:cNvPr>
          <p:cNvGrpSpPr/>
          <p:nvPr/>
        </p:nvGrpSpPr>
        <p:grpSpPr>
          <a:xfrm>
            <a:off x="4955471" y="1416842"/>
            <a:ext cx="2185247" cy="2569531"/>
            <a:chOff x="5057821" y="1531917"/>
            <a:chExt cx="2185247" cy="2569531"/>
          </a:xfrm>
        </p:grpSpPr>
        <p:pic>
          <p:nvPicPr>
            <p:cNvPr id="6" name="Picture 5">
              <a:extLst>
                <a:ext uri="{FF2B5EF4-FFF2-40B4-BE49-F238E27FC236}">
                  <a16:creationId xmlns:a16="http://schemas.microsoft.com/office/drawing/2014/main" id="{7C6A09EE-56CD-BA70-6C7E-01D58D7C13C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5205450" y="1531917"/>
              <a:ext cx="1753031" cy="1991576"/>
            </a:xfrm>
            <a:prstGeom prst="rect">
              <a:avLst/>
            </a:prstGeom>
            <a:effectLst>
              <a:outerShdw blurRad="50800" dist="50800" dir="5400000" algn="ctr" rotWithShape="0">
                <a:schemeClr val="accent5">
                  <a:lumMod val="75000"/>
                </a:schemeClr>
              </a:outerShdw>
            </a:effectLst>
          </p:spPr>
        </p:pic>
        <p:sp>
          <p:nvSpPr>
            <p:cNvPr id="11" name="TextBox 10">
              <a:extLst>
                <a:ext uri="{FF2B5EF4-FFF2-40B4-BE49-F238E27FC236}">
                  <a16:creationId xmlns:a16="http://schemas.microsoft.com/office/drawing/2014/main" id="{D8266747-1280-5285-8321-6828D7EFA6AB}"/>
                </a:ext>
              </a:extLst>
            </p:cNvPr>
            <p:cNvSpPr txBox="1"/>
            <p:nvPr/>
          </p:nvSpPr>
          <p:spPr>
            <a:xfrm>
              <a:off x="5057821" y="3578228"/>
              <a:ext cx="2185247" cy="523220"/>
            </a:xfrm>
            <a:prstGeom prst="rect">
              <a:avLst/>
            </a:prstGeom>
            <a:noFill/>
          </p:spPr>
          <p:txBody>
            <a:bodyPr wrap="square" rtlCol="0">
              <a:spAutoFit/>
            </a:bodyPr>
            <a:lstStyle/>
            <a:p>
              <a:pPr algn="ctr"/>
              <a:r>
                <a:rPr lang="en-GB" sz="1400" b="1" dirty="0"/>
                <a:t>Head of College</a:t>
              </a:r>
            </a:p>
            <a:p>
              <a:pPr algn="ctr"/>
              <a:r>
                <a:rPr lang="en-GB" sz="1400" dirty="0"/>
                <a:t>Dr Nick Mayhew-Smith</a:t>
              </a:r>
            </a:p>
          </p:txBody>
        </p:sp>
      </p:grpSp>
      <p:sp>
        <p:nvSpPr>
          <p:cNvPr id="24" name="TextBox 23">
            <a:extLst>
              <a:ext uri="{FF2B5EF4-FFF2-40B4-BE49-F238E27FC236}">
                <a16:creationId xmlns:a16="http://schemas.microsoft.com/office/drawing/2014/main" id="{53CF9098-870A-BE36-D2B0-FA6ECF30F2F2}"/>
              </a:ext>
            </a:extLst>
          </p:cNvPr>
          <p:cNvSpPr txBox="1"/>
          <p:nvPr/>
        </p:nvSpPr>
        <p:spPr>
          <a:xfrm>
            <a:off x="899948" y="6242498"/>
            <a:ext cx="1703983" cy="523220"/>
          </a:xfrm>
          <a:prstGeom prst="rect">
            <a:avLst/>
          </a:prstGeom>
          <a:noFill/>
        </p:spPr>
        <p:txBody>
          <a:bodyPr wrap="square" rtlCol="0">
            <a:spAutoFit/>
          </a:bodyPr>
          <a:lstStyle/>
          <a:p>
            <a:pPr algn="ctr"/>
            <a:r>
              <a:rPr lang="en-GB" sz="1400" b="1" dirty="0"/>
              <a:t>Archivist </a:t>
            </a:r>
          </a:p>
          <a:p>
            <a:pPr algn="ctr"/>
            <a:r>
              <a:rPr lang="en-GB" sz="1400" dirty="0"/>
              <a:t>Gemma Bentley</a:t>
            </a:r>
          </a:p>
        </p:txBody>
      </p:sp>
      <p:pic>
        <p:nvPicPr>
          <p:cNvPr id="28" name="Picture 27" descr="A group of people shaking hands&#10;&#10;Description automatically generated">
            <a:extLst>
              <a:ext uri="{FF2B5EF4-FFF2-40B4-BE49-F238E27FC236}">
                <a16:creationId xmlns:a16="http://schemas.microsoft.com/office/drawing/2014/main" id="{50454C2E-3426-B46C-91BF-3646878E337B}"/>
              </a:ext>
            </a:extLst>
          </p:cNvPr>
          <p:cNvPicPr>
            <a:picLocks noChangeAspect="1"/>
          </p:cNvPicPr>
          <p:nvPr/>
        </p:nvPicPr>
        <p:blipFill rotWithShape="1">
          <a:blip r:embed="rId8">
            <a:extLst>
              <a:ext uri="{28A0092B-C50C-407E-A947-70E740481C1C}">
                <a14:useLocalDpi xmlns:a14="http://schemas.microsoft.com/office/drawing/2010/main" val="0"/>
              </a:ext>
            </a:extLst>
          </a:blip>
          <a:srcRect l="44430" t="23858" r="39870" b="44053"/>
          <a:stretch/>
        </p:blipFill>
        <p:spPr>
          <a:xfrm>
            <a:off x="8582877" y="4157718"/>
            <a:ext cx="1486813" cy="2026830"/>
          </a:xfrm>
          <a:prstGeom prst="rect">
            <a:avLst/>
          </a:prstGeom>
          <a:effectLst>
            <a:outerShdw blurRad="50800" dist="50800" dir="5400000" algn="ctr" rotWithShape="0">
              <a:schemeClr val="accent5">
                <a:lumMod val="75000"/>
              </a:schemeClr>
            </a:outerShdw>
          </a:effectLst>
        </p:spPr>
      </p:pic>
      <p:sp>
        <p:nvSpPr>
          <p:cNvPr id="29" name="TextBox 28">
            <a:extLst>
              <a:ext uri="{FF2B5EF4-FFF2-40B4-BE49-F238E27FC236}">
                <a16:creationId xmlns:a16="http://schemas.microsoft.com/office/drawing/2014/main" id="{61ACCCB3-9CF3-175C-FEFA-78DEE9712C35}"/>
              </a:ext>
            </a:extLst>
          </p:cNvPr>
          <p:cNvSpPr txBox="1"/>
          <p:nvPr/>
        </p:nvSpPr>
        <p:spPr>
          <a:xfrm>
            <a:off x="8474291" y="6242498"/>
            <a:ext cx="1703983" cy="523220"/>
          </a:xfrm>
          <a:prstGeom prst="rect">
            <a:avLst/>
          </a:prstGeom>
          <a:noFill/>
        </p:spPr>
        <p:txBody>
          <a:bodyPr wrap="square" rtlCol="0">
            <a:spAutoFit/>
          </a:bodyPr>
          <a:lstStyle/>
          <a:p>
            <a:pPr algn="ctr"/>
            <a:r>
              <a:rPr lang="en-GB" sz="1400" b="1" dirty="0"/>
              <a:t>SWO </a:t>
            </a:r>
          </a:p>
          <a:p>
            <a:pPr algn="ctr"/>
            <a:r>
              <a:rPr lang="en-GB" sz="1400" dirty="0"/>
              <a:t>Olwen Ottaway</a:t>
            </a:r>
          </a:p>
        </p:txBody>
      </p:sp>
      <p:pic>
        <p:nvPicPr>
          <p:cNvPr id="32" name="Picture 31" descr="Two men standing next to a table of food&#10;&#10;Description automatically generated">
            <a:extLst>
              <a:ext uri="{FF2B5EF4-FFF2-40B4-BE49-F238E27FC236}">
                <a16:creationId xmlns:a16="http://schemas.microsoft.com/office/drawing/2014/main" id="{E8744D72-A939-383E-AA78-01E73D7D4BA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6294" t="15817" r="50935" b="48116"/>
          <a:stretch/>
        </p:blipFill>
        <p:spPr>
          <a:xfrm>
            <a:off x="9424867" y="1438736"/>
            <a:ext cx="1289646" cy="2042744"/>
          </a:xfrm>
          <a:prstGeom prst="rect">
            <a:avLst/>
          </a:prstGeom>
          <a:effectLst>
            <a:outerShdw blurRad="50800" dist="50800" dir="5400000" algn="ctr" rotWithShape="0">
              <a:schemeClr val="accent5">
                <a:lumMod val="75000"/>
              </a:schemeClr>
            </a:outerShdw>
          </a:effectLst>
        </p:spPr>
      </p:pic>
      <p:sp>
        <p:nvSpPr>
          <p:cNvPr id="33" name="TextBox 32">
            <a:extLst>
              <a:ext uri="{FF2B5EF4-FFF2-40B4-BE49-F238E27FC236}">
                <a16:creationId xmlns:a16="http://schemas.microsoft.com/office/drawing/2014/main" id="{553B1392-8A3E-752C-910E-B75C654C7581}"/>
              </a:ext>
            </a:extLst>
          </p:cNvPr>
          <p:cNvSpPr txBox="1"/>
          <p:nvPr/>
        </p:nvSpPr>
        <p:spPr>
          <a:xfrm>
            <a:off x="9184215" y="3616557"/>
            <a:ext cx="1703983" cy="523220"/>
          </a:xfrm>
          <a:prstGeom prst="rect">
            <a:avLst/>
          </a:prstGeom>
          <a:noFill/>
        </p:spPr>
        <p:txBody>
          <a:bodyPr wrap="square" rtlCol="0">
            <a:spAutoFit/>
          </a:bodyPr>
          <a:lstStyle/>
          <a:p>
            <a:pPr algn="ctr"/>
            <a:r>
              <a:rPr lang="en-GB" sz="1400" b="1" dirty="0"/>
              <a:t>Head of Catering </a:t>
            </a:r>
          </a:p>
          <a:p>
            <a:pPr algn="ctr"/>
            <a:r>
              <a:rPr lang="en-GB" sz="1400" dirty="0"/>
              <a:t>Wale</a:t>
            </a:r>
          </a:p>
        </p:txBody>
      </p:sp>
      <p:pic>
        <p:nvPicPr>
          <p:cNvPr id="26" name="Picture 25">
            <a:extLst>
              <a:ext uri="{FF2B5EF4-FFF2-40B4-BE49-F238E27FC236}">
                <a16:creationId xmlns:a16="http://schemas.microsoft.com/office/drawing/2014/main" id="{B8526C9C-5398-489B-C4A6-937819FD76D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454538" y="4054532"/>
            <a:ext cx="1402201" cy="2103302"/>
          </a:xfrm>
          <a:prstGeom prst="rect">
            <a:avLst/>
          </a:prstGeom>
        </p:spPr>
      </p:pic>
      <p:sp>
        <p:nvSpPr>
          <p:cNvPr id="34" name="TextBox 33">
            <a:extLst>
              <a:ext uri="{FF2B5EF4-FFF2-40B4-BE49-F238E27FC236}">
                <a16:creationId xmlns:a16="http://schemas.microsoft.com/office/drawing/2014/main" id="{6B000AAD-7504-0A55-046A-37DD6354CCE6}"/>
              </a:ext>
            </a:extLst>
          </p:cNvPr>
          <p:cNvSpPr txBox="1"/>
          <p:nvPr/>
        </p:nvSpPr>
        <p:spPr>
          <a:xfrm>
            <a:off x="4303646" y="6217350"/>
            <a:ext cx="1703983" cy="523220"/>
          </a:xfrm>
          <a:prstGeom prst="rect">
            <a:avLst/>
          </a:prstGeom>
          <a:noFill/>
        </p:spPr>
        <p:txBody>
          <a:bodyPr wrap="square" rtlCol="0">
            <a:spAutoFit/>
          </a:bodyPr>
          <a:lstStyle/>
          <a:p>
            <a:pPr algn="ctr"/>
            <a:r>
              <a:rPr lang="en-GB" sz="1400" b="1" dirty="0"/>
              <a:t>SWO</a:t>
            </a:r>
          </a:p>
          <a:p>
            <a:pPr algn="ctr"/>
            <a:r>
              <a:rPr lang="en-GB" sz="1400" dirty="0"/>
              <a:t>Amy Watts</a:t>
            </a:r>
          </a:p>
        </p:txBody>
      </p:sp>
    </p:spTree>
    <p:extLst>
      <p:ext uri="{BB962C8B-B14F-4D97-AF65-F5344CB8AC3E}">
        <p14:creationId xmlns:p14="http://schemas.microsoft.com/office/powerpoint/2010/main" val="6322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1"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33" name="Rectangle 32">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5" name="Rectangle 34">
            <a:extLst>
              <a:ext uri="{FF2B5EF4-FFF2-40B4-BE49-F238E27FC236}">
                <a16:creationId xmlns:a16="http://schemas.microsoft.com/office/drawing/2014/main" id="{2B109C5B-3B98-48EB-A942-8D11CEA374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93"/>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GB"/>
          </a:p>
        </p:txBody>
      </p:sp>
      <p:sp>
        <p:nvSpPr>
          <p:cNvPr id="37" name="Freeform 5">
            <a:extLst>
              <a:ext uri="{FF2B5EF4-FFF2-40B4-BE49-F238E27FC236}">
                <a16:creationId xmlns:a16="http://schemas.microsoft.com/office/drawing/2014/main" id="{A9C389E4-003E-40C9-AC9E-ED821C16F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GB"/>
          </a:p>
        </p:txBody>
      </p:sp>
      <p:sp>
        <p:nvSpPr>
          <p:cNvPr id="39" name="Rectangle 38">
            <a:extLst>
              <a:ext uri="{FF2B5EF4-FFF2-40B4-BE49-F238E27FC236}">
                <a16:creationId xmlns:a16="http://schemas.microsoft.com/office/drawing/2014/main" id="{6C042684-2705-40BD-9104-A6B24CE1CA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6473A93B-9780-890B-3CA9-DD59B122B538}"/>
              </a:ext>
            </a:extLst>
          </p:cNvPr>
          <p:cNvSpPr>
            <a:spLocks noGrp="1"/>
          </p:cNvSpPr>
          <p:nvPr>
            <p:ph type="title"/>
          </p:nvPr>
        </p:nvSpPr>
        <p:spPr>
          <a:xfrm>
            <a:off x="5274825" y="1143000"/>
            <a:ext cx="6268246" cy="3134032"/>
          </a:xfrm>
        </p:spPr>
        <p:txBody>
          <a:bodyPr vert="horz" lIns="91440" tIns="45720" rIns="91440" bIns="45720" rtlCol="0" anchor="b">
            <a:normAutofit/>
          </a:bodyPr>
          <a:lstStyle/>
          <a:p>
            <a:r>
              <a:rPr lang="en-US" sz="6600" b="0" i="0" kern="1200">
                <a:solidFill>
                  <a:srgbClr val="EBEBEB"/>
                </a:solidFill>
                <a:latin typeface="+mj-lt"/>
                <a:ea typeface="+mj-ea"/>
                <a:cs typeface="+mj-cs"/>
              </a:rPr>
              <a:t>Residential Community Leaders (RCLs)</a:t>
            </a:r>
          </a:p>
        </p:txBody>
      </p:sp>
      <p:sp>
        <p:nvSpPr>
          <p:cNvPr id="6" name="TextBox 5">
            <a:extLst>
              <a:ext uri="{FF2B5EF4-FFF2-40B4-BE49-F238E27FC236}">
                <a16:creationId xmlns:a16="http://schemas.microsoft.com/office/drawing/2014/main" id="{15EB66DB-BB9B-DA3B-6704-F9489321C201}"/>
              </a:ext>
            </a:extLst>
          </p:cNvPr>
          <p:cNvSpPr txBox="1"/>
          <p:nvPr/>
        </p:nvSpPr>
        <p:spPr>
          <a:xfrm>
            <a:off x="5447353" y="4758348"/>
            <a:ext cx="4352254" cy="503765"/>
          </a:xfrm>
          <a:prstGeom prst="rect">
            <a:avLst/>
          </a:prstGeom>
        </p:spPr>
        <p:txBody>
          <a:bodyPr vert="horz" lIns="91440" tIns="45720" rIns="91440" bIns="45720" rtlCol="0" anchor="t">
            <a:normAutofit/>
          </a:bodyPr>
          <a:lstStyle/>
          <a:p>
            <a:pPr>
              <a:spcBef>
                <a:spcPts val="1000"/>
              </a:spcBef>
              <a:buClr>
                <a:schemeClr val="accent1"/>
              </a:buClr>
              <a:buSzPct val="80000"/>
            </a:pPr>
            <a:r>
              <a:rPr lang="en-US" sz="2000" cap="all" dirty="0">
                <a:solidFill>
                  <a:schemeClr val="accent1">
                    <a:lumMod val="60000"/>
                    <a:lumOff val="40000"/>
                  </a:schemeClr>
                </a:solidFill>
              </a:rPr>
              <a:t>Zara, </a:t>
            </a:r>
            <a:r>
              <a:rPr lang="en-US" sz="2000" b="0" i="0" kern="1200" cap="all" dirty="0">
                <a:solidFill>
                  <a:schemeClr val="accent1">
                    <a:lumMod val="60000"/>
                    <a:lumOff val="40000"/>
                  </a:schemeClr>
                </a:solidFill>
                <a:latin typeface="+mn-lt"/>
                <a:ea typeface="+mn-ea"/>
                <a:cs typeface="+mn-cs"/>
              </a:rPr>
              <a:t>Courtney</a:t>
            </a:r>
            <a:r>
              <a:rPr lang="en-US" sz="2000" cap="all" dirty="0">
                <a:solidFill>
                  <a:schemeClr val="accent1">
                    <a:lumMod val="60000"/>
                    <a:lumOff val="40000"/>
                  </a:schemeClr>
                </a:solidFill>
              </a:rPr>
              <a:t> </a:t>
            </a:r>
            <a:r>
              <a:rPr lang="en-US" sz="2000" b="0" i="0" kern="1200" cap="all" dirty="0">
                <a:solidFill>
                  <a:schemeClr val="accent1">
                    <a:lumMod val="60000"/>
                    <a:lumOff val="40000"/>
                  </a:schemeClr>
                </a:solidFill>
                <a:latin typeface="+mn-lt"/>
                <a:ea typeface="+mn-ea"/>
                <a:cs typeface="+mn-cs"/>
              </a:rPr>
              <a:t>&amp; Jenna</a:t>
            </a:r>
          </a:p>
        </p:txBody>
      </p:sp>
      <p:pic>
        <p:nvPicPr>
          <p:cNvPr id="5" name="Picture 4" descr="A group of women standing in front of a stained glass window&#10;&#10;AI-generated content may be incorrect.">
            <a:extLst>
              <a:ext uri="{FF2B5EF4-FFF2-40B4-BE49-F238E27FC236}">
                <a16:creationId xmlns:a16="http://schemas.microsoft.com/office/drawing/2014/main" id="{8853AA4C-0D55-3DE2-080C-721803551F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75542" y="1433218"/>
            <a:ext cx="5173813" cy="3880359"/>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851848963"/>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96FEE-3E0A-48ED-B931-6B1FF3BF0B4B}"/>
              </a:ext>
            </a:extLst>
          </p:cNvPr>
          <p:cNvSpPr>
            <a:spLocks noGrp="1"/>
          </p:cNvSpPr>
          <p:nvPr>
            <p:ph type="title"/>
          </p:nvPr>
        </p:nvSpPr>
        <p:spPr/>
        <p:txBody>
          <a:bodyPr/>
          <a:lstStyle/>
          <a:p>
            <a:r>
              <a:rPr lang="en-GB" dirty="0"/>
              <a:t>Your Student Elected Officers</a:t>
            </a:r>
          </a:p>
        </p:txBody>
      </p:sp>
      <p:pic>
        <p:nvPicPr>
          <p:cNvPr id="8" name="Picture 7">
            <a:extLst>
              <a:ext uri="{FF2B5EF4-FFF2-40B4-BE49-F238E27FC236}">
                <a16:creationId xmlns:a16="http://schemas.microsoft.com/office/drawing/2014/main" id="{20C3C270-C3BA-4BC3-8BD5-1A5E55706FC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07794" y="2744213"/>
            <a:ext cx="2054072" cy="2542367"/>
          </a:xfrm>
          <a:prstGeom prst="rect">
            <a:avLst/>
          </a:prstGeom>
          <a:effectLst>
            <a:outerShdw blurRad="50800" dist="50800" dir="5400000" algn="ctr" rotWithShape="0">
              <a:srgbClr val="7030A0"/>
            </a:outerShdw>
          </a:effectLst>
        </p:spPr>
      </p:pic>
      <p:sp>
        <p:nvSpPr>
          <p:cNvPr id="9" name="TextBox 8">
            <a:extLst>
              <a:ext uri="{FF2B5EF4-FFF2-40B4-BE49-F238E27FC236}">
                <a16:creationId xmlns:a16="http://schemas.microsoft.com/office/drawing/2014/main" id="{3D81C650-0B65-400E-BF82-68B42A3FFCC4}"/>
              </a:ext>
            </a:extLst>
          </p:cNvPr>
          <p:cNvSpPr txBox="1"/>
          <p:nvPr/>
        </p:nvSpPr>
        <p:spPr>
          <a:xfrm>
            <a:off x="1007794" y="5548471"/>
            <a:ext cx="1935345" cy="569130"/>
          </a:xfrm>
          <a:prstGeom prst="rect">
            <a:avLst/>
          </a:prstGeom>
          <a:noFill/>
        </p:spPr>
        <p:txBody>
          <a:bodyPr wrap="square" rtlCol="0">
            <a:spAutoFit/>
          </a:bodyPr>
          <a:lstStyle/>
          <a:p>
            <a:pPr algn="ctr" fontAlgn="base">
              <a:lnSpc>
                <a:spcPts val="1175"/>
              </a:lnSpc>
              <a:spcAft>
                <a:spcPts val="800"/>
              </a:spcAft>
              <a:buNone/>
            </a:pPr>
            <a:r>
              <a:rPr lang="en-GB" sz="1400" b="1" kern="0" dirty="0">
                <a:solidFill>
                  <a:srgbClr val="000000"/>
                </a:solidFill>
                <a:latin typeface="Calibri" panose="020F0502020204030204" pitchFamily="34" charset="0"/>
                <a:ea typeface="Aptos" panose="020B0004020202020204" pitchFamily="34" charset="0"/>
                <a:cs typeface="Times New Roman" panose="02020603050405020304" pitchFamily="18" charset="0"/>
              </a:rPr>
              <a:t>Mariyam Mehmood</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Student President </a:t>
            </a:r>
          </a:p>
        </p:txBody>
      </p:sp>
      <p:sp>
        <p:nvSpPr>
          <p:cNvPr id="10" name="TextBox 9">
            <a:extLst>
              <a:ext uri="{FF2B5EF4-FFF2-40B4-BE49-F238E27FC236}">
                <a16:creationId xmlns:a16="http://schemas.microsoft.com/office/drawing/2014/main" id="{BFD8B200-8485-409F-8F79-3EC807926700}"/>
              </a:ext>
            </a:extLst>
          </p:cNvPr>
          <p:cNvSpPr txBox="1"/>
          <p:nvPr/>
        </p:nvSpPr>
        <p:spPr>
          <a:xfrm>
            <a:off x="8289814" y="5343607"/>
            <a:ext cx="3423840" cy="978858"/>
          </a:xfrm>
          <a:prstGeom prst="rect">
            <a:avLst/>
          </a:prstGeom>
          <a:noFill/>
        </p:spPr>
        <p:txBody>
          <a:bodyPr wrap="square" rtlCol="0">
            <a:spAutoFit/>
          </a:bodyPr>
          <a:lstStyle/>
          <a:p>
            <a:pPr algn="ct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Keira Williams</a:t>
            </a:r>
          </a:p>
          <a:p>
            <a:pPr algn="ct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Queen Keira</a:t>
            </a:r>
          </a:p>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146</a:t>
            </a:r>
            <a:r>
              <a:rPr lang="en-GB" sz="14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GB" sz="1400" dirty="0">
                <a:effectLst/>
                <a:latin typeface="Calibri" panose="020F0502020204030204" pitchFamily="34" charset="0"/>
                <a:ea typeface="Calibri" panose="020F0502020204030204" pitchFamily="34" charset="0"/>
                <a:cs typeface="Times New Roman" panose="02020603050405020304" pitchFamily="18" charset="0"/>
              </a:rPr>
              <a:t> May Monarch </a:t>
            </a:r>
          </a:p>
        </p:txBody>
      </p:sp>
      <p:pic>
        <p:nvPicPr>
          <p:cNvPr id="11" name="Picture 10">
            <a:extLst>
              <a:ext uri="{FF2B5EF4-FFF2-40B4-BE49-F238E27FC236}">
                <a16:creationId xmlns:a16="http://schemas.microsoft.com/office/drawing/2014/main" id="{07D469F0-BFA4-408F-991C-E476186E00F6}"/>
              </a:ext>
            </a:extLst>
          </p:cNvPr>
          <p:cNvPicPr>
            <a:picLocks noChangeAspect="1"/>
          </p:cNvPicPr>
          <p:nvPr/>
        </p:nvPicPr>
        <p:blipFill>
          <a:blip r:embed="rId3">
            <a:extLst>
              <a:ext uri="{28A0092B-C50C-407E-A947-70E740481C1C}">
                <a14:useLocalDpi xmlns:a14="http://schemas.microsoft.com/office/drawing/2010/main" val="0"/>
              </a:ext>
            </a:extLst>
          </a:blip>
          <a:srcRect t="2774" b="10416"/>
          <a:stretch>
            <a:fillRect/>
          </a:stretch>
        </p:blipFill>
        <p:spPr>
          <a:xfrm>
            <a:off x="8866768" y="2634484"/>
            <a:ext cx="2269933" cy="2580460"/>
          </a:xfrm>
          <a:prstGeom prst="rect">
            <a:avLst/>
          </a:prstGeom>
          <a:effectLst>
            <a:outerShdw blurRad="50800" dist="50800" dir="5400000" algn="ctr" rotWithShape="0">
              <a:srgbClr val="7030A0"/>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pic>
        <p:nvPicPr>
          <p:cNvPr id="3" name="Picture 2">
            <a:extLst>
              <a:ext uri="{FF2B5EF4-FFF2-40B4-BE49-F238E27FC236}">
                <a16:creationId xmlns:a16="http://schemas.microsoft.com/office/drawing/2014/main" id="{47C3A792-07B4-9EC5-E8B4-38841C66A26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128327" y="2706120"/>
            <a:ext cx="1935345" cy="2580460"/>
          </a:xfrm>
          <a:prstGeom prst="rect">
            <a:avLst/>
          </a:prstGeom>
          <a:effectLst>
            <a:outerShdw blurRad="50800" dist="50800" dir="5400000" algn="ctr" rotWithShape="0">
              <a:srgbClr val="7030A0"/>
            </a:outerShdw>
          </a:effectLst>
        </p:spPr>
      </p:pic>
      <p:sp>
        <p:nvSpPr>
          <p:cNvPr id="4" name="TextBox 3">
            <a:extLst>
              <a:ext uri="{FF2B5EF4-FFF2-40B4-BE49-F238E27FC236}">
                <a16:creationId xmlns:a16="http://schemas.microsoft.com/office/drawing/2014/main" id="{21B1B9EB-4920-2C0C-A9E5-FEF740C9E096}"/>
              </a:ext>
            </a:extLst>
          </p:cNvPr>
          <p:cNvSpPr txBox="1"/>
          <p:nvPr/>
        </p:nvSpPr>
        <p:spPr>
          <a:xfrm>
            <a:off x="5128327" y="5394903"/>
            <a:ext cx="1935345" cy="876266"/>
          </a:xfrm>
          <a:prstGeom prst="rect">
            <a:avLst/>
          </a:prstGeom>
          <a:noFill/>
        </p:spPr>
        <p:txBody>
          <a:bodyPr wrap="square" rtlCol="0">
            <a:spAutoFit/>
          </a:bodyPr>
          <a:lstStyle/>
          <a:p>
            <a:pPr algn="ctr" fontAlgn="base">
              <a:lnSpc>
                <a:spcPct val="107000"/>
              </a:lnSpc>
              <a:spcAft>
                <a:spcPts val="800"/>
              </a:spcAft>
              <a:buNone/>
            </a:pPr>
            <a:r>
              <a:rPr lang="en-GB" sz="14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Carlo Ruiz Gago</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Student Deputy President </a:t>
            </a:r>
          </a:p>
        </p:txBody>
      </p:sp>
    </p:spTree>
    <p:extLst>
      <p:ext uri="{BB962C8B-B14F-4D97-AF65-F5344CB8AC3E}">
        <p14:creationId xmlns:p14="http://schemas.microsoft.com/office/powerpoint/2010/main" val="450170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6503EB0F-2257-4A3E-A73B-E1DE769B4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1" name="Rectangle 40">
              <a:extLst>
                <a:ext uri="{FF2B5EF4-FFF2-40B4-BE49-F238E27FC236}">
                  <a16:creationId xmlns:a16="http://schemas.microsoft.com/office/drawing/2014/main" id="{77012B2A-0D78-433A-8C68-8889D3DCD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42"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44" name="Rectangle 43">
            <a:extLst>
              <a:ext uri="{FF2B5EF4-FFF2-40B4-BE49-F238E27FC236}">
                <a16:creationId xmlns:a16="http://schemas.microsoft.com/office/drawing/2014/main" id="{670D6F2B-93AF-47D6-9378-5E54BE0A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6"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27283" y="185788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pic>
        <p:nvPicPr>
          <p:cNvPr id="5" name="Picture 4" descr="A screen shot of a qr code&#10;&#10;AI-generated content may be incorrect.">
            <a:extLst>
              <a:ext uri="{FF2B5EF4-FFF2-40B4-BE49-F238E27FC236}">
                <a16:creationId xmlns:a16="http://schemas.microsoft.com/office/drawing/2014/main" id="{6FB5EE44-A462-65D0-EC4A-396AB72F11AD}"/>
              </a:ext>
            </a:extLst>
          </p:cNvPr>
          <p:cNvPicPr>
            <a:picLocks noChangeAspect="1"/>
          </p:cNvPicPr>
          <p:nvPr/>
        </p:nvPicPr>
        <p:blipFill>
          <a:blip r:embed="rId3">
            <a:extLst>
              <a:ext uri="{28A0092B-C50C-407E-A947-70E740481C1C}">
                <a14:useLocalDpi xmlns:a14="http://schemas.microsoft.com/office/drawing/2010/main" val="0"/>
              </a:ext>
            </a:extLst>
          </a:blip>
          <a:srcRect t="19233" r="2" b="24010"/>
          <a:stretch>
            <a:fillRect/>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48" name="Freeform 5">
            <a:extLst>
              <a:ext uri="{FF2B5EF4-FFF2-40B4-BE49-F238E27FC236}">
                <a16:creationId xmlns:a16="http://schemas.microsoft.com/office/drawing/2014/main" id="{1AD5EB79-7F9A-4BBC-92A5-188382CBA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sp>
        <p:nvSpPr>
          <p:cNvPr id="2" name="Title 1">
            <a:extLst>
              <a:ext uri="{FF2B5EF4-FFF2-40B4-BE49-F238E27FC236}">
                <a16:creationId xmlns:a16="http://schemas.microsoft.com/office/drawing/2014/main" id="{C0BC2285-11C5-F5CC-3484-2D4D94AC3FE2}"/>
              </a:ext>
            </a:extLst>
          </p:cNvPr>
          <p:cNvSpPr>
            <a:spLocks noGrp="1"/>
          </p:cNvSpPr>
          <p:nvPr>
            <p:ph type="title"/>
          </p:nvPr>
        </p:nvSpPr>
        <p:spPr>
          <a:xfrm>
            <a:off x="5695061" y="1241266"/>
            <a:ext cx="5428551" cy="3153753"/>
          </a:xfrm>
        </p:spPr>
        <p:txBody>
          <a:bodyPr vert="horz" lIns="91440" tIns="45720" rIns="91440" bIns="45720" rtlCol="0" anchor="b">
            <a:normAutofit/>
          </a:bodyPr>
          <a:lstStyle/>
          <a:p>
            <a:pPr>
              <a:lnSpc>
                <a:spcPct val="90000"/>
              </a:lnSpc>
            </a:pPr>
            <a:r>
              <a:rPr lang="en-US" sz="5400" dirty="0"/>
              <a:t>Whitelands</a:t>
            </a:r>
            <a:br>
              <a:rPr lang="en-US" sz="5400" dirty="0"/>
            </a:br>
            <a:r>
              <a:rPr lang="en-US" sz="5400" dirty="0"/>
              <a:t>Student Led Community Chat </a:t>
            </a:r>
            <a:endParaRPr lang="en-US" sz="5400"/>
          </a:p>
        </p:txBody>
      </p:sp>
      <p:sp>
        <p:nvSpPr>
          <p:cNvPr id="50" name="Rectangle 49">
            <a:extLst>
              <a:ext uri="{FF2B5EF4-FFF2-40B4-BE49-F238E27FC236}">
                <a16:creationId xmlns:a16="http://schemas.microsoft.com/office/drawing/2014/main" id="{B9B8A17F-DC3A-4D9A-AA53-9BFB894CD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27806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AB8E3704-0CB2-48C2-A46B-EDB6271857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36872906-1D7A-472A-B90B-D4B00113A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1" name="Freeform 5">
              <a:extLst>
                <a:ext uri="{FF2B5EF4-FFF2-40B4-BE49-F238E27FC236}">
                  <a16:creationId xmlns:a16="http://schemas.microsoft.com/office/drawing/2014/main" id="{C09D3A24-9F80-4EC9-9D80-28C5CBA8F8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33" name="Rectangle 32">
            <a:extLst>
              <a:ext uri="{FF2B5EF4-FFF2-40B4-BE49-F238E27FC236}">
                <a16:creationId xmlns:a16="http://schemas.microsoft.com/office/drawing/2014/main" id="{F4C2B571-8160-4749-AB99-260E8052A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5"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27283" y="185788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pic>
        <p:nvPicPr>
          <p:cNvPr id="7" name="Picture 6" descr="A dog with large ears and a collar&#10;&#10;Description automatically generated">
            <a:extLst>
              <a:ext uri="{FF2B5EF4-FFF2-40B4-BE49-F238E27FC236}">
                <a16:creationId xmlns:a16="http://schemas.microsoft.com/office/drawing/2014/main" id="{78DE0D70-A51F-270E-71E3-64FC658D6DF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888" r="3" b="4170"/>
          <a:stretch/>
        </p:blipFill>
        <p:spPr>
          <a:xfrm>
            <a:off x="424435" y="402166"/>
            <a:ext cx="4931853" cy="3026834"/>
          </a:xfrm>
          <a:custGeom>
            <a:avLst/>
            <a:gdLst/>
            <a:ahLst/>
            <a:cxnLst/>
            <a:rect l="l" t="t" r="r" b="b"/>
            <a:pathLst>
              <a:path w="4931853" h="3026834">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26834"/>
                </a:lnTo>
                <a:lnTo>
                  <a:pt x="0" y="3026834"/>
                </a:lnTo>
                <a:close/>
              </a:path>
            </a:pathLst>
          </a:custGeom>
        </p:spPr>
      </p:pic>
      <p:pic>
        <p:nvPicPr>
          <p:cNvPr id="5" name="Picture 4" descr="A dog with a collar&#10;&#10;Description automatically generated">
            <a:extLst>
              <a:ext uri="{FF2B5EF4-FFF2-40B4-BE49-F238E27FC236}">
                <a16:creationId xmlns:a16="http://schemas.microsoft.com/office/drawing/2014/main" id="{0E6DBCFD-0A05-5D92-A6EA-31E20BCC7B7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076" r="-3" b="-3"/>
          <a:stretch/>
        </p:blipFill>
        <p:spPr>
          <a:xfrm>
            <a:off x="423337" y="3429000"/>
            <a:ext cx="4932951" cy="3026836"/>
          </a:xfrm>
          <a:custGeom>
            <a:avLst/>
            <a:gdLst/>
            <a:ahLst/>
            <a:cxnLst/>
            <a:rect l="l" t="t" r="r" b="b"/>
            <a:pathLst>
              <a:path w="4932951" h="3026836">
                <a:moveTo>
                  <a:pt x="0" y="0"/>
                </a:moveTo>
                <a:lnTo>
                  <a:pt x="4697721" y="0"/>
                </a:lnTo>
                <a:lnTo>
                  <a:pt x="4697721" y="49641"/>
                </a:lnTo>
                <a:lnTo>
                  <a:pt x="4699603" y="173136"/>
                </a:lnTo>
                <a:lnTo>
                  <a:pt x="4702426" y="294209"/>
                </a:lnTo>
                <a:lnTo>
                  <a:pt x="4705092" y="414072"/>
                </a:lnTo>
                <a:lnTo>
                  <a:pt x="4708071" y="531513"/>
                </a:lnTo>
                <a:lnTo>
                  <a:pt x="4712619" y="648349"/>
                </a:lnTo>
                <a:lnTo>
                  <a:pt x="4717480" y="763369"/>
                </a:lnTo>
                <a:lnTo>
                  <a:pt x="4721871" y="875967"/>
                </a:lnTo>
                <a:lnTo>
                  <a:pt x="4734260" y="1095715"/>
                </a:lnTo>
                <a:lnTo>
                  <a:pt x="4747433" y="1306383"/>
                </a:lnTo>
                <a:lnTo>
                  <a:pt x="4761233" y="1508575"/>
                </a:lnTo>
                <a:lnTo>
                  <a:pt x="4776445" y="1699871"/>
                </a:lnTo>
                <a:lnTo>
                  <a:pt x="4792283" y="1882692"/>
                </a:lnTo>
                <a:lnTo>
                  <a:pt x="4809377" y="2052195"/>
                </a:lnTo>
                <a:lnTo>
                  <a:pt x="4826157" y="2211406"/>
                </a:lnTo>
                <a:lnTo>
                  <a:pt x="4842936" y="2357905"/>
                </a:lnTo>
                <a:lnTo>
                  <a:pt x="4858775" y="2492297"/>
                </a:lnTo>
                <a:lnTo>
                  <a:pt x="4873830" y="2611554"/>
                </a:lnTo>
                <a:lnTo>
                  <a:pt x="4888100" y="2719309"/>
                </a:lnTo>
                <a:lnTo>
                  <a:pt x="4900019" y="2810114"/>
                </a:lnTo>
                <a:lnTo>
                  <a:pt x="4911310" y="2886391"/>
                </a:lnTo>
                <a:lnTo>
                  <a:pt x="4927462" y="2991119"/>
                </a:lnTo>
                <a:lnTo>
                  <a:pt x="4932951" y="3026836"/>
                </a:lnTo>
                <a:lnTo>
                  <a:pt x="4478865" y="3026836"/>
                </a:lnTo>
                <a:lnTo>
                  <a:pt x="3683097" y="3026836"/>
                </a:lnTo>
                <a:lnTo>
                  <a:pt x="0" y="3026836"/>
                </a:lnTo>
                <a:close/>
              </a:path>
            </a:pathLst>
          </a:custGeom>
        </p:spPr>
      </p:pic>
      <p:sp>
        <p:nvSpPr>
          <p:cNvPr id="37" name="Freeform 5">
            <a:extLst>
              <a:ext uri="{FF2B5EF4-FFF2-40B4-BE49-F238E27FC236}">
                <a16:creationId xmlns:a16="http://schemas.microsoft.com/office/drawing/2014/main" id="{1AD5EB79-7F9A-4BBC-92A5-188382CBA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sp>
        <p:nvSpPr>
          <p:cNvPr id="2" name="Title 1">
            <a:extLst>
              <a:ext uri="{FF2B5EF4-FFF2-40B4-BE49-F238E27FC236}">
                <a16:creationId xmlns:a16="http://schemas.microsoft.com/office/drawing/2014/main" id="{35BF33D4-5CDC-0687-5B20-7FA35D564B57}"/>
              </a:ext>
            </a:extLst>
          </p:cNvPr>
          <p:cNvSpPr>
            <a:spLocks noGrp="1"/>
          </p:cNvSpPr>
          <p:nvPr>
            <p:ph type="title"/>
          </p:nvPr>
        </p:nvSpPr>
        <p:spPr>
          <a:xfrm>
            <a:off x="5863737" y="2423623"/>
            <a:ext cx="5428551" cy="3153753"/>
          </a:xfrm>
        </p:spPr>
        <p:txBody>
          <a:bodyPr vert="horz" lIns="91440" tIns="45720" rIns="91440" bIns="45720" rtlCol="0" anchor="b">
            <a:noAutofit/>
          </a:bodyPr>
          <a:lstStyle/>
          <a:p>
            <a:pPr algn="ctr"/>
            <a:r>
              <a:rPr lang="en-US" sz="4000" dirty="0"/>
              <a:t>Our College Mascot </a:t>
            </a:r>
            <a:br>
              <a:rPr lang="en-US" sz="4000" dirty="0"/>
            </a:br>
            <a:br>
              <a:rPr lang="en-US" sz="4000" dirty="0"/>
            </a:br>
            <a:r>
              <a:rPr lang="en-US" sz="4000" dirty="0"/>
              <a:t>Minnie</a:t>
            </a:r>
            <a:br>
              <a:rPr lang="en-US" sz="4000" dirty="0"/>
            </a:br>
            <a:br>
              <a:rPr lang="en-US" sz="4000" dirty="0"/>
            </a:br>
            <a:r>
              <a:rPr lang="en-US" sz="4000" dirty="0"/>
              <a:t>K9 Staff Leader and Lead Squirrel Inspector    </a:t>
            </a:r>
          </a:p>
        </p:txBody>
      </p:sp>
      <p:sp>
        <p:nvSpPr>
          <p:cNvPr id="39" name="Rectangle 38">
            <a:extLst>
              <a:ext uri="{FF2B5EF4-FFF2-40B4-BE49-F238E27FC236}">
                <a16:creationId xmlns:a16="http://schemas.microsoft.com/office/drawing/2014/main" id="{B9B8A17F-DC3A-4D9A-AA53-9BFB894CD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560755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FECDF-F09E-D2FA-3313-69BAD20B5A38}"/>
              </a:ext>
            </a:extLst>
          </p:cNvPr>
          <p:cNvSpPr>
            <a:spLocks noGrp="1"/>
          </p:cNvSpPr>
          <p:nvPr>
            <p:ph type="title"/>
          </p:nvPr>
        </p:nvSpPr>
        <p:spPr/>
        <p:txBody>
          <a:bodyPr/>
          <a:lstStyle/>
          <a:p>
            <a:r>
              <a:rPr lang="en-GB" dirty="0"/>
              <a:t>Students Union </a:t>
            </a:r>
          </a:p>
        </p:txBody>
      </p:sp>
    </p:spTree>
    <p:extLst>
      <p:ext uri="{BB962C8B-B14F-4D97-AF65-F5344CB8AC3E}">
        <p14:creationId xmlns:p14="http://schemas.microsoft.com/office/powerpoint/2010/main" val="766564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503EB0F-2257-4A3E-A73B-E1DE769B4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77012B2A-0D78-433A-8C68-8889D3DCD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1"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13" name="Rectangle 12">
            <a:extLst>
              <a:ext uri="{FF2B5EF4-FFF2-40B4-BE49-F238E27FC236}">
                <a16:creationId xmlns:a16="http://schemas.microsoft.com/office/drawing/2014/main" id="{670D6F2B-93AF-47D6-9378-5E54BE0A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 name="Picture 4" descr="Rearview of rows of people watching a movie in a theater">
            <a:extLst>
              <a:ext uri="{FF2B5EF4-FFF2-40B4-BE49-F238E27FC236}">
                <a16:creationId xmlns:a16="http://schemas.microsoft.com/office/drawing/2014/main" id="{A35A3B54-B94E-F92A-5AFA-0C6206DDC23F}"/>
              </a:ext>
            </a:extLst>
          </p:cNvPr>
          <p:cNvPicPr>
            <a:picLocks noChangeAspect="1"/>
          </p:cNvPicPr>
          <p:nvPr/>
        </p:nvPicPr>
        <p:blipFill>
          <a:blip r:embed="rId3"/>
          <a:srcRect t="17454" r="-1" b="20857"/>
          <a:stretch>
            <a:fillRect/>
          </a:stretch>
        </p:blipFill>
        <p:spPr>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15" name="Freeform: Shape 14">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7" name="Freeform 5">
            <a:extLst>
              <a:ext uri="{FF2B5EF4-FFF2-40B4-BE49-F238E27FC236}">
                <a16:creationId xmlns:a16="http://schemas.microsoft.com/office/drawing/2014/main" id="{C91E93A7-6C7F-4F77-9CB0-280D958EF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sp>
        <p:nvSpPr>
          <p:cNvPr id="2" name="Title 1">
            <a:extLst>
              <a:ext uri="{FF2B5EF4-FFF2-40B4-BE49-F238E27FC236}">
                <a16:creationId xmlns:a16="http://schemas.microsoft.com/office/drawing/2014/main" id="{0C9A2E48-00D7-1BE6-E0E2-F0FC961E118D}"/>
              </a:ext>
            </a:extLst>
          </p:cNvPr>
          <p:cNvSpPr>
            <a:spLocks noGrp="1"/>
          </p:cNvSpPr>
          <p:nvPr>
            <p:ph type="title"/>
          </p:nvPr>
        </p:nvSpPr>
        <p:spPr>
          <a:xfrm>
            <a:off x="892199" y="4854346"/>
            <a:ext cx="10407602" cy="868026"/>
          </a:xfrm>
        </p:spPr>
        <p:txBody>
          <a:bodyPr vert="horz" lIns="91440" tIns="45720" rIns="91440" bIns="45720" rtlCol="0" anchor="b">
            <a:normAutofit/>
          </a:bodyPr>
          <a:lstStyle/>
          <a:p>
            <a:pPr algn="ctr"/>
            <a:r>
              <a:rPr lang="en-US" sz="4400" dirty="0">
                <a:solidFill>
                  <a:srgbClr val="EBEBEB"/>
                </a:solidFill>
              </a:rPr>
              <a:t>Whitelands Annual Premier event</a:t>
            </a:r>
          </a:p>
        </p:txBody>
      </p:sp>
      <p:sp>
        <p:nvSpPr>
          <p:cNvPr id="19"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2856" y="3785499"/>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278521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0"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Freeform 5">
            <a:extLst>
              <a:ext uri="{FF2B5EF4-FFF2-40B4-BE49-F238E27FC236}">
                <a16:creationId xmlns:a16="http://schemas.microsoft.com/office/drawing/2014/main" id="{11CAC6F2-0806-417B-BF5D-5AEF6195F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GB"/>
          </a:p>
        </p:txBody>
      </p:sp>
      <p:sp>
        <p:nvSpPr>
          <p:cNvPr id="18" name="Rectangle 17">
            <a:extLst>
              <a:ext uri="{FF2B5EF4-FFF2-40B4-BE49-F238E27FC236}">
                <a16:creationId xmlns:a16="http://schemas.microsoft.com/office/drawing/2014/main" id="{D4723B02-0AAB-4F6E-BA41-8ED99D559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title"/>
          </p:nvPr>
        </p:nvSpPr>
        <p:spPr>
          <a:xfrm>
            <a:off x="8160773" y="1113062"/>
            <a:ext cx="3382297" cy="3281957"/>
          </a:xfrm>
        </p:spPr>
        <p:txBody>
          <a:bodyPr vert="horz" lIns="91440" tIns="45720" rIns="91440" bIns="45720" rtlCol="0" anchor="b">
            <a:normAutofit/>
          </a:bodyPr>
          <a:lstStyle/>
          <a:p>
            <a:pPr>
              <a:lnSpc>
                <a:spcPct val="90000"/>
              </a:lnSpc>
            </a:pPr>
            <a:r>
              <a:rPr lang="en-US" sz="4200" b="0" i="0" kern="1200">
                <a:solidFill>
                  <a:srgbClr val="EBEBEB"/>
                </a:solidFill>
                <a:latin typeface="+mj-lt"/>
                <a:ea typeface="+mj-ea"/>
                <a:cs typeface="+mj-cs"/>
              </a:rPr>
              <a:t>Annual May Day Celebration </a:t>
            </a:r>
            <a:br>
              <a:rPr lang="en-US" sz="4200" b="0" i="0" kern="1200">
                <a:solidFill>
                  <a:srgbClr val="EBEBEB"/>
                </a:solidFill>
                <a:latin typeface="+mj-lt"/>
                <a:ea typeface="+mj-ea"/>
                <a:cs typeface="+mj-cs"/>
              </a:rPr>
            </a:br>
            <a:r>
              <a:rPr lang="en-US" sz="4200" b="0" i="0" kern="1200">
                <a:solidFill>
                  <a:srgbClr val="EBEBEB"/>
                </a:solidFill>
                <a:latin typeface="+mj-lt"/>
                <a:ea typeface="+mj-ea"/>
                <a:cs typeface="+mj-cs"/>
              </a:rPr>
              <a:t>Est: 1881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763" y="1364840"/>
            <a:ext cx="6470907" cy="4125203"/>
          </a:xfrm>
          <a:prstGeom prst="roundRect">
            <a:avLst>
              <a:gd name="adj" fmla="val 1858"/>
            </a:avLst>
          </a:prstGeom>
          <a:effectLst>
            <a:outerShdw blurRad="50800" dist="50800" dir="5400000" algn="tl" rotWithShape="0">
              <a:srgbClr val="000000">
                <a:alpha val="43000"/>
              </a:srgb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3419312393"/>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4975" y="6350924"/>
            <a:ext cx="2061556" cy="369332"/>
          </a:xfrm>
          <a:prstGeom prst="rect">
            <a:avLst/>
          </a:prstGeom>
          <a:noFill/>
        </p:spPr>
        <p:txBody>
          <a:bodyPr wrap="square" rtlCol="0">
            <a:spAutoFit/>
          </a:bodyPr>
          <a:lstStyle/>
          <a:p>
            <a:r>
              <a:rPr lang="en-GB" dirty="0"/>
              <a:t>May-Day: 2022</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24381"/>
          <a:stretch/>
        </p:blipFill>
        <p:spPr>
          <a:xfrm>
            <a:off x="501331" y="3579604"/>
            <a:ext cx="2768139" cy="314065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7879" y="3522477"/>
            <a:ext cx="4883578" cy="325490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334988" y="1371600"/>
            <a:ext cx="3374123" cy="5062451"/>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2991" y="723208"/>
            <a:ext cx="3956879" cy="2637260"/>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22341" y="920257"/>
            <a:ext cx="3365585" cy="2243162"/>
          </a:xfrm>
          <a:prstGeom prst="rect">
            <a:avLst/>
          </a:prstGeom>
        </p:spPr>
      </p:pic>
    </p:spTree>
    <p:extLst>
      <p:ext uri="{BB962C8B-B14F-4D97-AF65-F5344CB8AC3E}">
        <p14:creationId xmlns:p14="http://schemas.microsoft.com/office/powerpoint/2010/main" val="4251088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group of people in formal attire posing for a photo&#10;&#10;Description automatically generated">
            <a:extLst>
              <a:ext uri="{FF2B5EF4-FFF2-40B4-BE49-F238E27FC236}">
                <a16:creationId xmlns:a16="http://schemas.microsoft.com/office/drawing/2014/main" id="{4994A987-EC6F-168B-F4E4-E7E11318634E}"/>
              </a:ext>
            </a:extLst>
          </p:cNvPr>
          <p:cNvPicPr>
            <a:picLocks noChangeAspect="1"/>
          </p:cNvPicPr>
          <p:nvPr/>
        </p:nvPicPr>
        <p:blipFill rotWithShape="1">
          <a:blip r:embed="rId2"/>
          <a:srcRect t="14471" r="-3" b="-3"/>
          <a:stretch/>
        </p:blipFill>
        <p:spPr>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p:spPr>
      </p:pic>
      <p:pic>
        <p:nvPicPr>
          <p:cNvPr id="10" name="Picture 9" descr="A group of people outside a building&#10;&#10;Description automatically generated">
            <a:extLst>
              <a:ext uri="{FF2B5EF4-FFF2-40B4-BE49-F238E27FC236}">
                <a16:creationId xmlns:a16="http://schemas.microsoft.com/office/drawing/2014/main" id="{7BE0E0BE-6FEA-338D-15A8-E67FC8486EAD}"/>
              </a:ext>
            </a:extLst>
          </p:cNvPr>
          <p:cNvPicPr>
            <a:picLocks noChangeAspect="1"/>
          </p:cNvPicPr>
          <p:nvPr/>
        </p:nvPicPr>
        <p:blipFill rotWithShape="1">
          <a:blip r:embed="rId3"/>
          <a:srcRect t="40196" b="4253"/>
          <a:stretch/>
        </p:blipFill>
        <p:spPr>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p:spPr>
      </p:pic>
      <p:pic>
        <p:nvPicPr>
          <p:cNvPr id="8" name="Picture 7" descr="A person sliding down a slide&#10;&#10;Description automatically generated">
            <a:extLst>
              <a:ext uri="{FF2B5EF4-FFF2-40B4-BE49-F238E27FC236}">
                <a16:creationId xmlns:a16="http://schemas.microsoft.com/office/drawing/2014/main" id="{777BA8DD-BD9E-00B7-7990-DE9D99A8FF0C}"/>
              </a:ext>
            </a:extLst>
          </p:cNvPr>
          <p:cNvPicPr>
            <a:picLocks noChangeAspect="1"/>
          </p:cNvPicPr>
          <p:nvPr/>
        </p:nvPicPr>
        <p:blipFill rotWithShape="1">
          <a:blip r:embed="rId4"/>
          <a:srcRect t="24170" r="-2" b="14818"/>
          <a:stretch/>
        </p:blipFill>
        <p:spPr>
          <a:xfrm>
            <a:off x="20" y="10"/>
            <a:ext cx="7503091"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p:spPr>
      </p:pic>
    </p:spTree>
    <p:extLst>
      <p:ext uri="{BB962C8B-B14F-4D97-AF65-F5344CB8AC3E}">
        <p14:creationId xmlns:p14="http://schemas.microsoft.com/office/powerpoint/2010/main" val="750475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people sitting on the steps of a building&#10;&#10;Description automatically generated">
            <a:extLst>
              <a:ext uri="{FF2B5EF4-FFF2-40B4-BE49-F238E27FC236}">
                <a16:creationId xmlns:a16="http://schemas.microsoft.com/office/drawing/2014/main" id="{74B13878-B477-4176-2606-0FEF38C49BE2}"/>
              </a:ext>
            </a:extLst>
          </p:cNvPr>
          <p:cNvPicPr>
            <a:picLocks noChangeAspect="1"/>
          </p:cNvPicPr>
          <p:nvPr/>
        </p:nvPicPr>
        <p:blipFill>
          <a:blip r:embed="rId2">
            <a:extLst>
              <a:ext uri="{28A0092B-C50C-407E-A947-70E740481C1C}">
                <a14:useLocalDpi xmlns:a14="http://schemas.microsoft.com/office/drawing/2010/main" val="0"/>
              </a:ext>
            </a:extLst>
          </a:blip>
          <a:srcRect t="15746"/>
          <a:stretch/>
        </p:blipFill>
        <p:spPr>
          <a:xfrm>
            <a:off x="20" y="1282"/>
            <a:ext cx="12191980" cy="6856718"/>
          </a:xfrm>
          <a:prstGeom prst="rect">
            <a:avLst/>
          </a:prstGeom>
        </p:spPr>
      </p:pic>
    </p:spTree>
    <p:extLst>
      <p:ext uri="{BB962C8B-B14F-4D97-AF65-F5344CB8AC3E}">
        <p14:creationId xmlns:p14="http://schemas.microsoft.com/office/powerpoint/2010/main" val="218608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335082" cy="5408823"/>
          </a:xfrm>
          <a:custGeom>
            <a:avLst/>
            <a:gdLst/>
            <a:ahLst/>
            <a:cxnLst/>
            <a:rect l="l" t="t" r="r" b="b"/>
            <a:pathLst>
              <a:path w="18502623" h="8113234">
                <a:moveTo>
                  <a:pt x="0" y="0"/>
                </a:moveTo>
                <a:lnTo>
                  <a:pt x="18502623" y="0"/>
                </a:lnTo>
                <a:lnTo>
                  <a:pt x="18502623" y="8113234"/>
                </a:lnTo>
                <a:lnTo>
                  <a:pt x="0" y="8113234"/>
                </a:lnTo>
                <a:lnTo>
                  <a:pt x="0" y="0"/>
                </a:lnTo>
                <a:close/>
              </a:path>
            </a:pathLst>
          </a:custGeom>
          <a:blipFill>
            <a:blip r:embed="rId2"/>
            <a:stretch>
              <a:fillRect l="-856" t="-37592" b="-15746"/>
            </a:stretch>
          </a:blipFill>
        </p:spPr>
        <p:txBody>
          <a:bodyPr/>
          <a:lstStyle/>
          <a:p>
            <a:endParaRPr lang="en-GB" sz="1200"/>
          </a:p>
        </p:txBody>
      </p:sp>
      <p:sp>
        <p:nvSpPr>
          <p:cNvPr id="3" name="TextBox 3"/>
          <p:cNvSpPr txBox="1"/>
          <p:nvPr/>
        </p:nvSpPr>
        <p:spPr>
          <a:xfrm>
            <a:off x="612163" y="5738459"/>
            <a:ext cx="11110756" cy="679673"/>
          </a:xfrm>
          <a:prstGeom prst="rect">
            <a:avLst/>
          </a:prstGeom>
        </p:spPr>
        <p:txBody>
          <a:bodyPr lIns="0" tIns="0" rIns="0" bIns="0" rtlCol="0" anchor="t">
            <a:spAutoFit/>
          </a:bodyPr>
          <a:lstStyle/>
          <a:p>
            <a:pPr>
              <a:lnSpc>
                <a:spcPts val="5334"/>
              </a:lnSpc>
            </a:pPr>
            <a:r>
              <a:rPr lang="en-US" sz="5334">
                <a:solidFill>
                  <a:srgbClr val="F3A846"/>
                </a:solidFill>
                <a:latin typeface="Roboto Slab Regular"/>
              </a:rPr>
              <a:t>STUDENT WELLBEING SERVICES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94353" y="3678770"/>
            <a:ext cx="1427790" cy="1427785"/>
            <a:chOff x="0" y="0"/>
            <a:chExt cx="2855580" cy="2855569"/>
          </a:xfrm>
        </p:grpSpPr>
        <p:sp>
          <p:nvSpPr>
            <p:cNvPr id="3" name="Freeform 3"/>
            <p:cNvSpPr/>
            <p:nvPr/>
          </p:nvSpPr>
          <p:spPr>
            <a:xfrm>
              <a:off x="0" y="0"/>
              <a:ext cx="2855595" cy="2855595"/>
            </a:xfrm>
            <a:custGeom>
              <a:avLst/>
              <a:gdLst/>
              <a:ahLst/>
              <a:cxnLst/>
              <a:rect l="l" t="t" r="r" b="b"/>
              <a:pathLst>
                <a:path w="2855595" h="2855595">
                  <a:moveTo>
                    <a:pt x="2855595" y="1427861"/>
                  </a:moveTo>
                  <a:cubicBezTo>
                    <a:pt x="2855595" y="2216404"/>
                    <a:pt x="2216277" y="2855595"/>
                    <a:pt x="1427861" y="2855595"/>
                  </a:cubicBezTo>
                  <a:cubicBezTo>
                    <a:pt x="639445" y="2855595"/>
                    <a:pt x="0" y="2216277"/>
                    <a:pt x="0" y="1427861"/>
                  </a:cubicBezTo>
                  <a:cubicBezTo>
                    <a:pt x="0" y="639445"/>
                    <a:pt x="639191" y="0"/>
                    <a:pt x="1427734" y="0"/>
                  </a:cubicBezTo>
                  <a:cubicBezTo>
                    <a:pt x="2216277" y="0"/>
                    <a:pt x="2855595" y="639191"/>
                    <a:pt x="2855595" y="1427861"/>
                  </a:cubicBezTo>
                  <a:close/>
                </a:path>
              </a:pathLst>
            </a:custGeom>
            <a:blipFill>
              <a:blip r:embed="rId2"/>
              <a:stretch>
                <a:fillRect t="-16747" b="-16747"/>
              </a:stretch>
            </a:blipFill>
          </p:spPr>
          <p:txBody>
            <a:bodyPr/>
            <a:lstStyle/>
            <a:p>
              <a:endParaRPr lang="en-GB" sz="1200"/>
            </a:p>
          </p:txBody>
        </p:sp>
      </p:grpSp>
      <p:grpSp>
        <p:nvGrpSpPr>
          <p:cNvPr id="4" name="Group 4"/>
          <p:cNvGrpSpPr/>
          <p:nvPr/>
        </p:nvGrpSpPr>
        <p:grpSpPr>
          <a:xfrm>
            <a:off x="8200798" y="3794059"/>
            <a:ext cx="1427790" cy="1427784"/>
            <a:chOff x="0" y="0"/>
            <a:chExt cx="2855580" cy="2855568"/>
          </a:xfrm>
        </p:grpSpPr>
        <p:sp>
          <p:nvSpPr>
            <p:cNvPr id="5" name="Freeform 5"/>
            <p:cNvSpPr/>
            <p:nvPr/>
          </p:nvSpPr>
          <p:spPr>
            <a:xfrm>
              <a:off x="0" y="0"/>
              <a:ext cx="2855595" cy="2855595"/>
            </a:xfrm>
            <a:custGeom>
              <a:avLst/>
              <a:gdLst/>
              <a:ahLst/>
              <a:cxnLst/>
              <a:rect l="l" t="t" r="r" b="b"/>
              <a:pathLst>
                <a:path w="2855595" h="2855595">
                  <a:moveTo>
                    <a:pt x="2855595" y="1427861"/>
                  </a:moveTo>
                  <a:cubicBezTo>
                    <a:pt x="2855595" y="2216404"/>
                    <a:pt x="2216277" y="2855595"/>
                    <a:pt x="1427861" y="2855595"/>
                  </a:cubicBezTo>
                  <a:cubicBezTo>
                    <a:pt x="639445" y="2855595"/>
                    <a:pt x="0" y="2216277"/>
                    <a:pt x="0" y="1427861"/>
                  </a:cubicBezTo>
                  <a:cubicBezTo>
                    <a:pt x="0" y="639445"/>
                    <a:pt x="639191" y="0"/>
                    <a:pt x="1427734" y="0"/>
                  </a:cubicBezTo>
                  <a:cubicBezTo>
                    <a:pt x="2216277" y="0"/>
                    <a:pt x="2855595" y="639191"/>
                    <a:pt x="2855595" y="1427861"/>
                  </a:cubicBezTo>
                  <a:close/>
                </a:path>
              </a:pathLst>
            </a:custGeom>
            <a:blipFill>
              <a:blip r:embed="rId3"/>
              <a:stretch>
                <a:fillRect l="-24999" r="-24999"/>
              </a:stretch>
            </a:blipFill>
          </p:spPr>
          <p:txBody>
            <a:bodyPr/>
            <a:lstStyle/>
            <a:p>
              <a:endParaRPr lang="en-GB" sz="1200"/>
            </a:p>
          </p:txBody>
        </p:sp>
      </p:grpSp>
      <p:grpSp>
        <p:nvGrpSpPr>
          <p:cNvPr id="6" name="Group 6"/>
          <p:cNvGrpSpPr/>
          <p:nvPr/>
        </p:nvGrpSpPr>
        <p:grpSpPr>
          <a:xfrm>
            <a:off x="267188" y="3747502"/>
            <a:ext cx="1427790" cy="1427785"/>
            <a:chOff x="0" y="0"/>
            <a:chExt cx="2855580" cy="2855569"/>
          </a:xfrm>
        </p:grpSpPr>
        <p:sp>
          <p:nvSpPr>
            <p:cNvPr id="7" name="Freeform 7"/>
            <p:cNvSpPr/>
            <p:nvPr/>
          </p:nvSpPr>
          <p:spPr>
            <a:xfrm>
              <a:off x="0" y="0"/>
              <a:ext cx="2855595" cy="2855595"/>
            </a:xfrm>
            <a:custGeom>
              <a:avLst/>
              <a:gdLst/>
              <a:ahLst/>
              <a:cxnLst/>
              <a:rect l="l" t="t" r="r" b="b"/>
              <a:pathLst>
                <a:path w="2855595" h="2855595">
                  <a:moveTo>
                    <a:pt x="2855595" y="1427861"/>
                  </a:moveTo>
                  <a:cubicBezTo>
                    <a:pt x="2855595" y="2216404"/>
                    <a:pt x="2216277" y="2855595"/>
                    <a:pt x="1427861" y="2855595"/>
                  </a:cubicBezTo>
                  <a:cubicBezTo>
                    <a:pt x="639445" y="2855595"/>
                    <a:pt x="0" y="2216277"/>
                    <a:pt x="0" y="1427861"/>
                  </a:cubicBezTo>
                  <a:cubicBezTo>
                    <a:pt x="0" y="639445"/>
                    <a:pt x="639191" y="0"/>
                    <a:pt x="1427734" y="0"/>
                  </a:cubicBezTo>
                  <a:cubicBezTo>
                    <a:pt x="2216277" y="0"/>
                    <a:pt x="2855595" y="639191"/>
                    <a:pt x="2855595" y="1427861"/>
                  </a:cubicBezTo>
                  <a:close/>
                </a:path>
              </a:pathLst>
            </a:custGeom>
            <a:blipFill>
              <a:blip r:embed="rId4"/>
              <a:stretch>
                <a:fillRect t="-3606" b="-3606"/>
              </a:stretch>
            </a:blipFill>
          </p:spPr>
          <p:txBody>
            <a:bodyPr/>
            <a:lstStyle/>
            <a:p>
              <a:endParaRPr lang="en-GB" sz="1200"/>
            </a:p>
          </p:txBody>
        </p:sp>
      </p:grpSp>
      <p:grpSp>
        <p:nvGrpSpPr>
          <p:cNvPr id="8" name="Group 8"/>
          <p:cNvGrpSpPr/>
          <p:nvPr/>
        </p:nvGrpSpPr>
        <p:grpSpPr>
          <a:xfrm>
            <a:off x="4038446" y="3747508"/>
            <a:ext cx="1427790" cy="1427785"/>
            <a:chOff x="0" y="0"/>
            <a:chExt cx="2855580" cy="2855569"/>
          </a:xfrm>
        </p:grpSpPr>
        <p:sp>
          <p:nvSpPr>
            <p:cNvPr id="9" name="Freeform 9"/>
            <p:cNvSpPr/>
            <p:nvPr/>
          </p:nvSpPr>
          <p:spPr>
            <a:xfrm>
              <a:off x="0" y="0"/>
              <a:ext cx="2855595" cy="2855595"/>
            </a:xfrm>
            <a:custGeom>
              <a:avLst/>
              <a:gdLst/>
              <a:ahLst/>
              <a:cxnLst/>
              <a:rect l="l" t="t" r="r" b="b"/>
              <a:pathLst>
                <a:path w="2855595" h="2855595">
                  <a:moveTo>
                    <a:pt x="2855595" y="1427861"/>
                  </a:moveTo>
                  <a:cubicBezTo>
                    <a:pt x="2855595" y="2216404"/>
                    <a:pt x="2216277" y="2855595"/>
                    <a:pt x="1427861" y="2855595"/>
                  </a:cubicBezTo>
                  <a:cubicBezTo>
                    <a:pt x="639445" y="2855595"/>
                    <a:pt x="0" y="2216277"/>
                    <a:pt x="0" y="1427861"/>
                  </a:cubicBezTo>
                  <a:cubicBezTo>
                    <a:pt x="0" y="639445"/>
                    <a:pt x="639191" y="0"/>
                    <a:pt x="1427734" y="0"/>
                  </a:cubicBezTo>
                  <a:cubicBezTo>
                    <a:pt x="2216277" y="0"/>
                    <a:pt x="2855595" y="639191"/>
                    <a:pt x="2855595" y="1427861"/>
                  </a:cubicBezTo>
                  <a:close/>
                </a:path>
              </a:pathLst>
            </a:custGeom>
            <a:blipFill>
              <a:blip r:embed="rId5"/>
              <a:stretch>
                <a:fillRect t="-310" b="-310"/>
              </a:stretch>
            </a:blipFill>
          </p:spPr>
          <p:txBody>
            <a:bodyPr/>
            <a:lstStyle/>
            <a:p>
              <a:endParaRPr lang="en-GB" sz="1200"/>
            </a:p>
          </p:txBody>
        </p:sp>
      </p:grpSp>
      <p:grpSp>
        <p:nvGrpSpPr>
          <p:cNvPr id="10" name="Group 10"/>
          <p:cNvGrpSpPr/>
          <p:nvPr/>
        </p:nvGrpSpPr>
        <p:grpSpPr>
          <a:xfrm>
            <a:off x="2051856" y="3747502"/>
            <a:ext cx="1427790" cy="1427785"/>
            <a:chOff x="0" y="0"/>
            <a:chExt cx="2855580" cy="2855569"/>
          </a:xfrm>
        </p:grpSpPr>
        <p:sp>
          <p:nvSpPr>
            <p:cNvPr id="11" name="Freeform 11"/>
            <p:cNvSpPr/>
            <p:nvPr/>
          </p:nvSpPr>
          <p:spPr>
            <a:xfrm>
              <a:off x="0" y="0"/>
              <a:ext cx="2855595" cy="2855595"/>
            </a:xfrm>
            <a:custGeom>
              <a:avLst/>
              <a:gdLst/>
              <a:ahLst/>
              <a:cxnLst/>
              <a:rect l="l" t="t" r="r" b="b"/>
              <a:pathLst>
                <a:path w="2855595" h="2855595">
                  <a:moveTo>
                    <a:pt x="2855595" y="1427861"/>
                  </a:moveTo>
                  <a:cubicBezTo>
                    <a:pt x="2855595" y="2216404"/>
                    <a:pt x="2216277" y="2855595"/>
                    <a:pt x="1427861" y="2855595"/>
                  </a:cubicBezTo>
                  <a:cubicBezTo>
                    <a:pt x="639445" y="2855595"/>
                    <a:pt x="0" y="2216277"/>
                    <a:pt x="0" y="1427861"/>
                  </a:cubicBezTo>
                  <a:cubicBezTo>
                    <a:pt x="0" y="639445"/>
                    <a:pt x="639191" y="0"/>
                    <a:pt x="1427734" y="0"/>
                  </a:cubicBezTo>
                  <a:cubicBezTo>
                    <a:pt x="2216277" y="0"/>
                    <a:pt x="2855595" y="639191"/>
                    <a:pt x="2855595" y="1427861"/>
                  </a:cubicBezTo>
                  <a:close/>
                </a:path>
              </a:pathLst>
            </a:custGeom>
            <a:blipFill>
              <a:blip r:embed="rId6"/>
              <a:stretch>
                <a:fillRect t="-295" b="-295"/>
              </a:stretch>
            </a:blipFill>
          </p:spPr>
          <p:txBody>
            <a:bodyPr/>
            <a:lstStyle/>
            <a:p>
              <a:endParaRPr lang="en-GB" sz="1200"/>
            </a:p>
          </p:txBody>
        </p:sp>
      </p:grpSp>
      <p:sp>
        <p:nvSpPr>
          <p:cNvPr id="13" name="TextBox 13"/>
          <p:cNvSpPr txBox="1"/>
          <p:nvPr/>
        </p:nvSpPr>
        <p:spPr>
          <a:xfrm>
            <a:off x="685800" y="571500"/>
            <a:ext cx="8708824" cy="533992"/>
          </a:xfrm>
          <a:prstGeom prst="rect">
            <a:avLst/>
          </a:prstGeom>
        </p:spPr>
        <p:txBody>
          <a:bodyPr lIns="0" tIns="0" rIns="0" bIns="0" rtlCol="0" anchor="t">
            <a:spAutoFit/>
          </a:bodyPr>
          <a:lstStyle/>
          <a:p>
            <a:pPr>
              <a:lnSpc>
                <a:spcPts val="4480"/>
              </a:lnSpc>
            </a:pPr>
            <a:r>
              <a:rPr lang="en-US" sz="3200">
                <a:solidFill>
                  <a:srgbClr val="063532"/>
                </a:solidFill>
                <a:latin typeface="Roboto Slab"/>
                <a:ea typeface="Roboto Slab"/>
                <a:cs typeface="Roboto Slab"/>
                <a:sym typeface="Roboto Slab"/>
              </a:rPr>
              <a:t>MEET THE</a:t>
            </a:r>
            <a:r>
              <a:rPr lang="en-US" sz="3200" b="1">
                <a:solidFill>
                  <a:srgbClr val="00A06E"/>
                </a:solidFill>
                <a:latin typeface="Roboto Slab Bold"/>
                <a:ea typeface="Roboto Slab Bold"/>
                <a:cs typeface="Roboto Slab Bold"/>
                <a:sym typeface="Roboto Slab Bold"/>
              </a:rPr>
              <a:t> WELLBEING OFFICERS</a:t>
            </a:r>
          </a:p>
        </p:txBody>
      </p:sp>
      <p:sp>
        <p:nvSpPr>
          <p:cNvPr id="14" name="TextBox 14"/>
          <p:cNvSpPr txBox="1"/>
          <p:nvPr/>
        </p:nvSpPr>
        <p:spPr>
          <a:xfrm>
            <a:off x="685800" y="1391074"/>
            <a:ext cx="11075642" cy="1610505"/>
          </a:xfrm>
          <a:prstGeom prst="rect">
            <a:avLst/>
          </a:prstGeom>
        </p:spPr>
        <p:txBody>
          <a:bodyPr lIns="0" tIns="0" rIns="0" bIns="0" rtlCol="0" anchor="t">
            <a:spAutoFit/>
          </a:bodyPr>
          <a:lstStyle/>
          <a:p>
            <a:pPr>
              <a:lnSpc>
                <a:spcPts val="3173"/>
              </a:lnSpc>
            </a:pPr>
            <a:r>
              <a:rPr lang="en-US" sz="2266" dirty="0">
                <a:solidFill>
                  <a:srgbClr val="063532"/>
                </a:solidFill>
                <a:latin typeface="Roboto Slab"/>
                <a:ea typeface="Roboto Slab"/>
                <a:cs typeface="Roboto Slab"/>
                <a:sym typeface="Roboto Slab"/>
              </a:rPr>
              <a:t>Based in each of our four Colleges, our </a:t>
            </a:r>
            <a:r>
              <a:rPr lang="en-US" sz="2266" b="1" dirty="0">
                <a:solidFill>
                  <a:srgbClr val="063532"/>
                </a:solidFill>
                <a:latin typeface="Roboto Slab Bold"/>
                <a:ea typeface="Roboto Slab Bold"/>
                <a:cs typeface="Roboto Slab Bold"/>
                <a:sym typeface="Roboto Slab Bold"/>
              </a:rPr>
              <a:t>Student Wellbeing Officers</a:t>
            </a:r>
            <a:r>
              <a:rPr lang="en-US" sz="2266" dirty="0">
                <a:solidFill>
                  <a:srgbClr val="063532"/>
                </a:solidFill>
                <a:latin typeface="Roboto Slab"/>
                <a:ea typeface="Roboto Slab"/>
                <a:cs typeface="Roboto Slab"/>
                <a:sym typeface="Roboto Slab"/>
              </a:rPr>
              <a:t> are friendly, supportive staff who can help with guidance on emotional support resources, and direct students to internal and external teams or services that can help address any wellbeing-related issues students are going through.</a:t>
            </a:r>
          </a:p>
        </p:txBody>
      </p:sp>
      <p:sp>
        <p:nvSpPr>
          <p:cNvPr id="15" name="TextBox 15"/>
          <p:cNvSpPr txBox="1"/>
          <p:nvPr/>
        </p:nvSpPr>
        <p:spPr>
          <a:xfrm>
            <a:off x="6090567" y="5394562"/>
            <a:ext cx="1781287" cy="1439497"/>
          </a:xfrm>
          <a:prstGeom prst="rect">
            <a:avLst/>
          </a:prstGeom>
        </p:spPr>
        <p:txBody>
          <a:bodyPr wrap="square" lIns="0" tIns="0" rIns="0" bIns="0" rtlCol="0" anchor="t">
            <a:spAutoFit/>
          </a:bodyPr>
          <a:lstStyle/>
          <a:p>
            <a:pPr algn="ctr">
              <a:lnSpc>
                <a:spcPts val="1917"/>
              </a:lnSpc>
            </a:pPr>
            <a:r>
              <a:rPr lang="en-US" sz="1467" dirty="0">
                <a:solidFill>
                  <a:srgbClr val="000000"/>
                </a:solidFill>
                <a:latin typeface="Roboto"/>
                <a:ea typeface="Roboto"/>
                <a:cs typeface="Roboto"/>
                <a:sym typeface="Roboto"/>
              </a:rPr>
              <a:t>Oli</a:t>
            </a:r>
          </a:p>
          <a:p>
            <a:pPr algn="ctr">
              <a:lnSpc>
                <a:spcPts val="1917"/>
              </a:lnSpc>
            </a:pPr>
            <a:r>
              <a:rPr lang="en-US" sz="1200" b="1" dirty="0">
                <a:solidFill>
                  <a:srgbClr val="592181"/>
                </a:solidFill>
                <a:latin typeface="Roboto Bold"/>
                <a:ea typeface="Roboto Bold"/>
                <a:cs typeface="Roboto Bold"/>
                <a:sym typeface="Roboto Bold"/>
              </a:rPr>
              <a:t>Whitelands (Psychology and students and students living in Whitelands accommodation)</a:t>
            </a:r>
          </a:p>
        </p:txBody>
      </p:sp>
      <p:sp>
        <p:nvSpPr>
          <p:cNvPr id="16" name="TextBox 16"/>
          <p:cNvSpPr txBox="1"/>
          <p:nvPr/>
        </p:nvSpPr>
        <p:spPr>
          <a:xfrm>
            <a:off x="194711" y="5425347"/>
            <a:ext cx="1364360" cy="1326261"/>
          </a:xfrm>
          <a:prstGeom prst="rect">
            <a:avLst/>
          </a:prstGeom>
        </p:spPr>
        <p:txBody>
          <a:bodyPr lIns="0" tIns="0" rIns="0" bIns="0" rtlCol="0" anchor="t">
            <a:spAutoFit/>
          </a:bodyPr>
          <a:lstStyle/>
          <a:p>
            <a:pPr algn="ctr">
              <a:lnSpc>
                <a:spcPts val="2053"/>
              </a:lnSpc>
            </a:pPr>
            <a:r>
              <a:rPr lang="en-US" sz="1467">
                <a:solidFill>
                  <a:srgbClr val="000000"/>
                </a:solidFill>
                <a:latin typeface="Roboto"/>
                <a:ea typeface="Roboto"/>
                <a:cs typeface="Roboto"/>
                <a:sym typeface="Roboto"/>
              </a:rPr>
              <a:t>Annie</a:t>
            </a:r>
          </a:p>
          <a:p>
            <a:pPr algn="ctr">
              <a:lnSpc>
                <a:spcPts val="2053"/>
              </a:lnSpc>
            </a:pPr>
            <a:r>
              <a:rPr lang="en-US" sz="1467" b="1">
                <a:solidFill>
                  <a:srgbClr val="00B050"/>
                </a:solidFill>
                <a:latin typeface="Roboto Bold"/>
                <a:ea typeface="Roboto Bold"/>
                <a:cs typeface="Roboto Bold"/>
                <a:sym typeface="Roboto Bold"/>
              </a:rPr>
              <a:t>Lead Student Wellbeing Officer</a:t>
            </a:r>
          </a:p>
          <a:p>
            <a:pPr algn="ctr">
              <a:lnSpc>
                <a:spcPts val="2053"/>
              </a:lnSpc>
            </a:pPr>
            <a:r>
              <a:rPr lang="en-US" sz="1467" b="1">
                <a:solidFill>
                  <a:srgbClr val="00B050"/>
                </a:solidFill>
                <a:latin typeface="Roboto Bold"/>
                <a:ea typeface="Roboto Bold"/>
                <a:cs typeface="Roboto Bold"/>
                <a:sym typeface="Roboto Bold"/>
              </a:rPr>
              <a:t>(interim)</a:t>
            </a:r>
          </a:p>
        </p:txBody>
      </p:sp>
      <p:sp>
        <p:nvSpPr>
          <p:cNvPr id="17" name="TextBox 17"/>
          <p:cNvSpPr txBox="1"/>
          <p:nvPr/>
        </p:nvSpPr>
        <p:spPr>
          <a:xfrm>
            <a:off x="3664785" y="5425347"/>
            <a:ext cx="2212210" cy="1317668"/>
          </a:xfrm>
          <a:prstGeom prst="rect">
            <a:avLst/>
          </a:prstGeom>
        </p:spPr>
        <p:txBody>
          <a:bodyPr wrap="square" lIns="0" tIns="0" rIns="0" bIns="0" rtlCol="0" anchor="t">
            <a:spAutoFit/>
          </a:bodyPr>
          <a:lstStyle/>
          <a:p>
            <a:pPr algn="ctr">
              <a:lnSpc>
                <a:spcPts val="2053"/>
              </a:lnSpc>
            </a:pPr>
            <a:r>
              <a:rPr lang="en-US" sz="1467" dirty="0">
                <a:solidFill>
                  <a:srgbClr val="000000"/>
                </a:solidFill>
                <a:latin typeface="Roboto"/>
                <a:ea typeface="Roboto"/>
                <a:cs typeface="Roboto"/>
                <a:sym typeface="Roboto"/>
              </a:rPr>
              <a:t>Rosanna</a:t>
            </a:r>
          </a:p>
          <a:p>
            <a:pPr algn="ctr">
              <a:lnSpc>
                <a:spcPts val="2053"/>
              </a:lnSpc>
            </a:pPr>
            <a:r>
              <a:rPr lang="en-US" sz="1200" b="1" dirty="0">
                <a:solidFill>
                  <a:srgbClr val="376092"/>
                </a:solidFill>
                <a:latin typeface="Roboto Bold"/>
                <a:ea typeface="Roboto Bold"/>
                <a:cs typeface="Roboto Bold"/>
                <a:sym typeface="Roboto Bold"/>
              </a:rPr>
              <a:t>Digby (Nursing &amp; Healthcare students) </a:t>
            </a:r>
            <a:r>
              <a:rPr lang="en-US" sz="1200" b="1" dirty="0">
                <a:solidFill>
                  <a:srgbClr val="000000"/>
                </a:solidFill>
                <a:latin typeface="Roboto Bold"/>
                <a:ea typeface="Roboto Bold"/>
                <a:cs typeface="Roboto Bold"/>
                <a:sym typeface="Roboto Bold"/>
              </a:rPr>
              <a:t>/ </a:t>
            </a:r>
            <a:r>
              <a:rPr lang="en-US" sz="1200" b="1" dirty="0">
                <a:solidFill>
                  <a:srgbClr val="F1B117"/>
                </a:solidFill>
                <a:latin typeface="Roboto Bold"/>
                <a:ea typeface="Roboto Bold"/>
                <a:cs typeface="Roboto Bold"/>
                <a:sym typeface="Roboto Bold"/>
              </a:rPr>
              <a:t>Froebel (Education students and students in Froebel accommodation)</a:t>
            </a:r>
          </a:p>
        </p:txBody>
      </p:sp>
      <p:sp>
        <p:nvSpPr>
          <p:cNvPr id="18" name="TextBox 18"/>
          <p:cNvSpPr txBox="1"/>
          <p:nvPr/>
        </p:nvSpPr>
        <p:spPr>
          <a:xfrm>
            <a:off x="1694978" y="5392692"/>
            <a:ext cx="1756235" cy="1048364"/>
          </a:xfrm>
          <a:prstGeom prst="rect">
            <a:avLst/>
          </a:prstGeom>
        </p:spPr>
        <p:txBody>
          <a:bodyPr wrap="square" lIns="0" tIns="0" rIns="0" bIns="0" rtlCol="0" anchor="t">
            <a:spAutoFit/>
          </a:bodyPr>
          <a:lstStyle/>
          <a:p>
            <a:pPr algn="ctr">
              <a:lnSpc>
                <a:spcPts val="2053"/>
              </a:lnSpc>
            </a:pPr>
            <a:r>
              <a:rPr lang="en-US" sz="1467" dirty="0">
                <a:solidFill>
                  <a:srgbClr val="000000"/>
                </a:solidFill>
                <a:latin typeface="Roboto"/>
                <a:ea typeface="Roboto"/>
                <a:cs typeface="Roboto"/>
                <a:sym typeface="Roboto"/>
              </a:rPr>
              <a:t>Amy P</a:t>
            </a:r>
          </a:p>
          <a:p>
            <a:pPr algn="ctr">
              <a:lnSpc>
                <a:spcPts val="2053"/>
              </a:lnSpc>
            </a:pPr>
            <a:r>
              <a:rPr lang="en-US" sz="1200" b="1" dirty="0">
                <a:solidFill>
                  <a:srgbClr val="376092"/>
                </a:solidFill>
                <a:latin typeface="Roboto Bold"/>
                <a:ea typeface="Roboto Bold"/>
                <a:cs typeface="Roboto Bold"/>
                <a:sym typeface="Roboto Bold"/>
              </a:rPr>
              <a:t>Digby (AHSS, SETEC students and students in Digby accommodation)</a:t>
            </a:r>
          </a:p>
        </p:txBody>
      </p:sp>
      <p:sp>
        <p:nvSpPr>
          <p:cNvPr id="19" name="TextBox 19"/>
          <p:cNvSpPr txBox="1"/>
          <p:nvPr/>
        </p:nvSpPr>
        <p:spPr>
          <a:xfrm>
            <a:off x="8085427" y="5427321"/>
            <a:ext cx="1781287" cy="1195840"/>
          </a:xfrm>
          <a:prstGeom prst="rect">
            <a:avLst/>
          </a:prstGeom>
        </p:spPr>
        <p:txBody>
          <a:bodyPr lIns="0" tIns="0" rIns="0" bIns="0" rtlCol="0" anchor="t">
            <a:spAutoFit/>
          </a:bodyPr>
          <a:lstStyle/>
          <a:p>
            <a:pPr algn="ctr">
              <a:lnSpc>
                <a:spcPts val="1917"/>
              </a:lnSpc>
            </a:pPr>
            <a:r>
              <a:rPr lang="en-US" sz="1467" dirty="0">
                <a:solidFill>
                  <a:srgbClr val="000000"/>
                </a:solidFill>
                <a:latin typeface="Roboto"/>
                <a:ea typeface="Roboto"/>
                <a:cs typeface="Roboto"/>
                <a:sym typeface="Roboto"/>
              </a:rPr>
              <a:t>Colin</a:t>
            </a:r>
          </a:p>
          <a:p>
            <a:pPr algn="ctr">
              <a:lnSpc>
                <a:spcPts val="1917"/>
              </a:lnSpc>
            </a:pPr>
            <a:r>
              <a:rPr lang="en-US" sz="1200" b="1" dirty="0">
                <a:solidFill>
                  <a:srgbClr val="2D14A6"/>
                </a:solidFill>
                <a:latin typeface="Roboto Bold"/>
                <a:ea typeface="Roboto Bold"/>
                <a:cs typeface="Roboto Bold"/>
                <a:sym typeface="Roboto Bold"/>
              </a:rPr>
              <a:t>Southlands – Business school and students in Southlands accommodation </a:t>
            </a:r>
          </a:p>
        </p:txBody>
      </p:sp>
      <p:sp>
        <p:nvSpPr>
          <p:cNvPr id="20" name="TextBox 20"/>
          <p:cNvSpPr txBox="1"/>
          <p:nvPr/>
        </p:nvSpPr>
        <p:spPr>
          <a:xfrm>
            <a:off x="9965435" y="5360970"/>
            <a:ext cx="2226565" cy="1320874"/>
          </a:xfrm>
          <a:prstGeom prst="rect">
            <a:avLst/>
          </a:prstGeom>
        </p:spPr>
        <p:txBody>
          <a:bodyPr lIns="0" tIns="0" rIns="0" bIns="0" rtlCol="0" anchor="t">
            <a:spAutoFit/>
          </a:bodyPr>
          <a:lstStyle/>
          <a:p>
            <a:pPr algn="ctr">
              <a:lnSpc>
                <a:spcPts val="1919"/>
              </a:lnSpc>
            </a:pPr>
            <a:r>
              <a:rPr lang="en-US" sz="1600" dirty="0">
                <a:solidFill>
                  <a:srgbClr val="000000"/>
                </a:solidFill>
                <a:latin typeface="Roboto"/>
                <a:ea typeface="Roboto"/>
                <a:cs typeface="Roboto"/>
                <a:sym typeface="Roboto"/>
              </a:rPr>
              <a:t>Amy W</a:t>
            </a:r>
          </a:p>
          <a:p>
            <a:pPr algn="ctr">
              <a:lnSpc>
                <a:spcPts val="1440"/>
              </a:lnSpc>
            </a:pPr>
            <a:r>
              <a:rPr lang="en-US" sz="1200" b="1" dirty="0">
                <a:solidFill>
                  <a:srgbClr val="592181"/>
                </a:solidFill>
                <a:latin typeface="Roboto Bold"/>
                <a:ea typeface="Roboto Bold"/>
                <a:cs typeface="Roboto Bold"/>
                <a:sym typeface="Roboto Bold"/>
              </a:rPr>
              <a:t>Whitelands (Life Science students and students in Whitelands accommodation)</a:t>
            </a:r>
          </a:p>
          <a:p>
            <a:pPr algn="ctr">
              <a:lnSpc>
                <a:spcPts val="1440"/>
              </a:lnSpc>
            </a:pPr>
            <a:r>
              <a:rPr lang="en-US" sz="1200" b="1" dirty="0">
                <a:solidFill>
                  <a:srgbClr val="2D14A6"/>
                </a:solidFill>
                <a:latin typeface="Roboto Bold"/>
                <a:ea typeface="Roboto Bold"/>
                <a:cs typeface="Roboto Bold"/>
                <a:sym typeface="Roboto Bold"/>
              </a:rPr>
              <a:t>&amp; Business school and students in Southlands accommodation </a:t>
            </a:r>
            <a:endParaRPr lang="en-US" sz="1200" b="1" dirty="0">
              <a:solidFill>
                <a:srgbClr val="592181"/>
              </a:solidFill>
              <a:latin typeface="Roboto Bold"/>
              <a:ea typeface="Roboto Bold"/>
              <a:cs typeface="Roboto Bold"/>
              <a:sym typeface="Roboto Bold"/>
            </a:endParaRPr>
          </a:p>
          <a:p>
            <a:pPr algn="ctr">
              <a:lnSpc>
                <a:spcPts val="1440"/>
              </a:lnSpc>
            </a:pPr>
            <a:endParaRPr lang="en-US" sz="1200" b="1" dirty="0">
              <a:solidFill>
                <a:srgbClr val="592181"/>
              </a:solidFill>
              <a:latin typeface="Roboto Bold"/>
              <a:ea typeface="Roboto Bold"/>
              <a:cs typeface="Roboto Bold"/>
              <a:sym typeface="Roboto Bold"/>
            </a:endParaRPr>
          </a:p>
        </p:txBody>
      </p:sp>
      <p:grpSp>
        <p:nvGrpSpPr>
          <p:cNvPr id="21" name="Group 21"/>
          <p:cNvGrpSpPr/>
          <p:nvPr/>
        </p:nvGrpSpPr>
        <p:grpSpPr>
          <a:xfrm>
            <a:off x="6171300" y="3747508"/>
            <a:ext cx="1427790" cy="1427785"/>
            <a:chOff x="0" y="0"/>
            <a:chExt cx="2855580" cy="2855569"/>
          </a:xfrm>
        </p:grpSpPr>
        <p:sp>
          <p:nvSpPr>
            <p:cNvPr id="22" name="Freeform 22"/>
            <p:cNvSpPr/>
            <p:nvPr/>
          </p:nvSpPr>
          <p:spPr>
            <a:xfrm>
              <a:off x="0" y="0"/>
              <a:ext cx="2855595" cy="2855595"/>
            </a:xfrm>
            <a:custGeom>
              <a:avLst/>
              <a:gdLst/>
              <a:ahLst/>
              <a:cxnLst/>
              <a:rect l="l" t="t" r="r" b="b"/>
              <a:pathLst>
                <a:path w="2855595" h="2855595">
                  <a:moveTo>
                    <a:pt x="2855595" y="1427861"/>
                  </a:moveTo>
                  <a:cubicBezTo>
                    <a:pt x="2855595" y="2216404"/>
                    <a:pt x="2216277" y="2855595"/>
                    <a:pt x="1427861" y="2855595"/>
                  </a:cubicBezTo>
                  <a:cubicBezTo>
                    <a:pt x="639445" y="2855595"/>
                    <a:pt x="0" y="2216277"/>
                    <a:pt x="0" y="1427861"/>
                  </a:cubicBezTo>
                  <a:cubicBezTo>
                    <a:pt x="0" y="639445"/>
                    <a:pt x="639191" y="0"/>
                    <a:pt x="1427734" y="0"/>
                  </a:cubicBezTo>
                  <a:cubicBezTo>
                    <a:pt x="2216277" y="0"/>
                    <a:pt x="2855595" y="639191"/>
                    <a:pt x="2855595" y="1427861"/>
                  </a:cubicBezTo>
                  <a:close/>
                </a:path>
              </a:pathLst>
            </a:custGeom>
            <a:blipFill>
              <a:blip r:embed="rId7"/>
              <a:stretch>
                <a:fillRect/>
              </a:stretch>
            </a:blipFill>
          </p:spPr>
          <p:txBody>
            <a:bodyPr/>
            <a:lstStyle/>
            <a:p>
              <a:endParaRPr lang="en-GB" sz="1200"/>
            </a:p>
          </p:txBody>
        </p:sp>
      </p:grpSp>
    </p:spTree>
    <p:extLst>
      <p:ext uri="{BB962C8B-B14F-4D97-AF65-F5344CB8AC3E}">
        <p14:creationId xmlns:p14="http://schemas.microsoft.com/office/powerpoint/2010/main" val="1201901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68B6F6-B5AA-6AC9-659A-988E93E3AF21}"/>
              </a:ext>
            </a:extLst>
          </p:cNvPr>
          <p:cNvPicPr>
            <a:picLocks noChangeAspect="1"/>
          </p:cNvPicPr>
          <p:nvPr/>
        </p:nvPicPr>
        <p:blipFill rotWithShape="1">
          <a:blip r:embed="rId2"/>
          <a:srcRect l="16159" t="9259" r="16261" b="2685"/>
          <a:stretch/>
        </p:blipFill>
        <p:spPr>
          <a:xfrm>
            <a:off x="977898" y="150767"/>
            <a:ext cx="4584701" cy="6556465"/>
          </a:xfrm>
          <a:prstGeom prst="rect">
            <a:avLst/>
          </a:prstGeom>
        </p:spPr>
      </p:pic>
      <p:pic>
        <p:nvPicPr>
          <p:cNvPr id="8" name="Picture 7">
            <a:extLst>
              <a:ext uri="{FF2B5EF4-FFF2-40B4-BE49-F238E27FC236}">
                <a16:creationId xmlns:a16="http://schemas.microsoft.com/office/drawing/2014/main" id="{FF068BFF-8B50-04E9-9464-EA9AC701EC28}"/>
              </a:ext>
            </a:extLst>
          </p:cNvPr>
          <p:cNvPicPr>
            <a:picLocks noChangeAspect="1"/>
          </p:cNvPicPr>
          <p:nvPr/>
        </p:nvPicPr>
        <p:blipFill rotWithShape="1">
          <a:blip r:embed="rId3"/>
          <a:srcRect l="18294" t="9352" r="18700" b="8426"/>
          <a:stretch/>
        </p:blipFill>
        <p:spPr>
          <a:xfrm>
            <a:off x="6502400" y="160776"/>
            <a:ext cx="4584701" cy="6566474"/>
          </a:xfrm>
          <a:prstGeom prst="rect">
            <a:avLst/>
          </a:prstGeom>
        </p:spPr>
      </p:pic>
    </p:spTree>
    <p:extLst>
      <p:ext uri="{BB962C8B-B14F-4D97-AF65-F5344CB8AC3E}">
        <p14:creationId xmlns:p14="http://schemas.microsoft.com/office/powerpoint/2010/main" val="1008973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flipH="1">
            <a:off x="10278570" y="-619236"/>
            <a:ext cx="2455261" cy="2455261"/>
          </a:xfrm>
          <a:custGeom>
            <a:avLst/>
            <a:gdLst/>
            <a:ahLst/>
            <a:cxnLst/>
            <a:rect l="l" t="t" r="r" b="b"/>
            <a:pathLst>
              <a:path w="3682891" h="3682891">
                <a:moveTo>
                  <a:pt x="3682892" y="0"/>
                </a:moveTo>
                <a:lnTo>
                  <a:pt x="0" y="0"/>
                </a:lnTo>
                <a:lnTo>
                  <a:pt x="0" y="3682892"/>
                </a:lnTo>
                <a:lnTo>
                  <a:pt x="3682892" y="3682892"/>
                </a:lnTo>
                <a:lnTo>
                  <a:pt x="3682892"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p>
        </p:txBody>
      </p:sp>
      <p:sp>
        <p:nvSpPr>
          <p:cNvPr id="7" name="Freeform 7"/>
          <p:cNvSpPr/>
          <p:nvPr/>
        </p:nvSpPr>
        <p:spPr>
          <a:xfrm>
            <a:off x="11330891" y="3886703"/>
            <a:ext cx="516037" cy="516037"/>
          </a:xfrm>
          <a:custGeom>
            <a:avLst/>
            <a:gdLst/>
            <a:ahLst/>
            <a:cxnLst/>
            <a:rect l="l" t="t" r="r" b="b"/>
            <a:pathLst>
              <a:path w="774055" h="774055">
                <a:moveTo>
                  <a:pt x="0" y="0"/>
                </a:moveTo>
                <a:lnTo>
                  <a:pt x="774055" y="0"/>
                </a:lnTo>
                <a:lnTo>
                  <a:pt x="774055" y="774055"/>
                </a:lnTo>
                <a:lnTo>
                  <a:pt x="0" y="7740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8" name="TextBox 8"/>
          <p:cNvSpPr txBox="1"/>
          <p:nvPr/>
        </p:nvSpPr>
        <p:spPr>
          <a:xfrm>
            <a:off x="0" y="312729"/>
            <a:ext cx="9600299" cy="771430"/>
          </a:xfrm>
          <a:prstGeom prst="rect">
            <a:avLst/>
          </a:prstGeom>
        </p:spPr>
        <p:txBody>
          <a:bodyPr lIns="0" tIns="0" rIns="0" bIns="0" rtlCol="0" anchor="t">
            <a:spAutoFit/>
          </a:bodyPr>
          <a:lstStyle/>
          <a:p>
            <a:pPr algn="ctr">
              <a:lnSpc>
                <a:spcPts val="6477"/>
              </a:lnSpc>
            </a:pPr>
            <a:r>
              <a:rPr lang="en-US" sz="4626">
                <a:solidFill>
                  <a:srgbClr val="063532"/>
                </a:solidFill>
                <a:latin typeface="Roboto Slab Bold"/>
              </a:rPr>
              <a:t>What we offer- SWO Service </a:t>
            </a:r>
          </a:p>
        </p:txBody>
      </p:sp>
      <p:sp>
        <p:nvSpPr>
          <p:cNvPr id="9" name="TextBox 9"/>
          <p:cNvSpPr txBox="1"/>
          <p:nvPr/>
        </p:nvSpPr>
        <p:spPr>
          <a:xfrm>
            <a:off x="200656" y="1864269"/>
            <a:ext cx="8883607" cy="4456285"/>
          </a:xfrm>
          <a:prstGeom prst="rect">
            <a:avLst/>
          </a:prstGeom>
        </p:spPr>
        <p:txBody>
          <a:bodyPr lIns="0" tIns="0" rIns="0" bIns="0" rtlCol="0" anchor="t">
            <a:spAutoFit/>
          </a:bodyPr>
          <a:lstStyle/>
          <a:p>
            <a:pPr>
              <a:lnSpc>
                <a:spcPts val="3547"/>
              </a:lnSpc>
            </a:pPr>
            <a:r>
              <a:rPr lang="en-US" sz="2533" b="1">
                <a:solidFill>
                  <a:srgbClr val="063532"/>
                </a:solidFill>
                <a:latin typeface="Roboto Slab"/>
              </a:rPr>
              <a:t>A confidential service </a:t>
            </a:r>
            <a:r>
              <a:rPr lang="en-US" sz="2533">
                <a:solidFill>
                  <a:srgbClr val="063532"/>
                </a:solidFill>
                <a:latin typeface="Roboto Slab"/>
              </a:rPr>
              <a:t>where students can discuss any issues or concerns that are affecting their wellbeing. </a:t>
            </a:r>
          </a:p>
          <a:p>
            <a:pPr>
              <a:lnSpc>
                <a:spcPts val="3547"/>
              </a:lnSpc>
            </a:pPr>
            <a:endParaRPr lang="en-US" sz="2533">
              <a:solidFill>
                <a:srgbClr val="063532"/>
              </a:solidFill>
              <a:latin typeface="Roboto Slab"/>
            </a:endParaRPr>
          </a:p>
          <a:p>
            <a:pPr>
              <a:lnSpc>
                <a:spcPts val="3547"/>
              </a:lnSpc>
            </a:pPr>
            <a:r>
              <a:rPr lang="en-US" sz="2533" b="1">
                <a:solidFill>
                  <a:srgbClr val="063532"/>
                </a:solidFill>
                <a:latin typeface="Roboto Slab"/>
              </a:rPr>
              <a:t>Sign post and refer </a:t>
            </a:r>
            <a:r>
              <a:rPr lang="en-US" sz="2533">
                <a:solidFill>
                  <a:srgbClr val="063532"/>
                </a:solidFill>
                <a:latin typeface="Roboto Slab"/>
              </a:rPr>
              <a:t>to other internal and external services that may be able to offer further support.  </a:t>
            </a:r>
          </a:p>
          <a:p>
            <a:pPr>
              <a:lnSpc>
                <a:spcPts val="3547"/>
              </a:lnSpc>
            </a:pPr>
            <a:endParaRPr lang="en-US" sz="2533">
              <a:solidFill>
                <a:srgbClr val="063532"/>
              </a:solidFill>
              <a:latin typeface="Roboto Slab"/>
            </a:endParaRPr>
          </a:p>
          <a:p>
            <a:pPr>
              <a:lnSpc>
                <a:spcPts val="3547"/>
              </a:lnSpc>
            </a:pPr>
            <a:r>
              <a:rPr lang="en-US" sz="2533" b="1">
                <a:solidFill>
                  <a:srgbClr val="063532"/>
                </a:solidFill>
                <a:latin typeface="Roboto Slab"/>
              </a:rPr>
              <a:t>30-minute full appointments </a:t>
            </a:r>
            <a:r>
              <a:rPr lang="en-US" sz="2533">
                <a:solidFill>
                  <a:srgbClr val="063532"/>
                </a:solidFill>
                <a:latin typeface="Roboto Slab"/>
              </a:rPr>
              <a:t>with their wellbeing officer </a:t>
            </a:r>
          </a:p>
          <a:p>
            <a:pPr>
              <a:lnSpc>
                <a:spcPts val="3547"/>
              </a:lnSpc>
            </a:pPr>
            <a:endParaRPr lang="en-US" sz="2533">
              <a:solidFill>
                <a:srgbClr val="063532"/>
              </a:solidFill>
              <a:latin typeface="Roboto Slab"/>
            </a:endParaRPr>
          </a:p>
          <a:p>
            <a:pPr>
              <a:lnSpc>
                <a:spcPts val="3547"/>
              </a:lnSpc>
              <a:spcBef>
                <a:spcPct val="0"/>
              </a:spcBef>
            </a:pPr>
            <a:r>
              <a:rPr lang="en-US" sz="2533" b="1">
                <a:solidFill>
                  <a:srgbClr val="063532"/>
                </a:solidFill>
                <a:latin typeface="Roboto Slab"/>
              </a:rPr>
              <a:t>15-minute Quick Query appointments available </a:t>
            </a:r>
            <a:r>
              <a:rPr lang="en-US" sz="2533">
                <a:solidFill>
                  <a:srgbClr val="063532"/>
                </a:solidFill>
                <a:latin typeface="Roboto Slab"/>
              </a:rPr>
              <a:t>48h in advance </a:t>
            </a:r>
          </a:p>
        </p:txBody>
      </p:sp>
      <p:sp>
        <p:nvSpPr>
          <p:cNvPr id="12" name="Round Diagonal Corner of Rectangle 11">
            <a:extLst>
              <a:ext uri="{FF2B5EF4-FFF2-40B4-BE49-F238E27FC236}">
                <a16:creationId xmlns:a16="http://schemas.microsoft.com/office/drawing/2014/main" id="{A0CC423C-0118-F793-E66F-9AA624F6AABA}"/>
              </a:ext>
            </a:extLst>
          </p:cNvPr>
          <p:cNvSpPr/>
          <p:nvPr/>
        </p:nvSpPr>
        <p:spPr>
          <a:xfrm>
            <a:off x="8968396" y="3429001"/>
            <a:ext cx="3127981" cy="3335987"/>
          </a:xfrm>
          <a:prstGeom prst="round2Diag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527553" y="3910543"/>
            <a:ext cx="1664447" cy="901575"/>
          </a:xfrm>
          <a:custGeom>
            <a:avLst/>
            <a:gdLst/>
            <a:ahLst/>
            <a:cxnLst/>
            <a:rect l="l" t="t" r="r" b="b"/>
            <a:pathLst>
              <a:path w="2496671" h="1352363">
                <a:moveTo>
                  <a:pt x="0" y="0"/>
                </a:moveTo>
                <a:lnTo>
                  <a:pt x="2496671" y="0"/>
                </a:lnTo>
                <a:lnTo>
                  <a:pt x="2496671" y="1352364"/>
                </a:lnTo>
                <a:lnTo>
                  <a:pt x="0" y="1352364"/>
                </a:lnTo>
                <a:lnTo>
                  <a:pt x="0" y="0"/>
                </a:lnTo>
                <a:close/>
              </a:path>
            </a:pathLst>
          </a:custGeom>
          <a:blipFill>
            <a:blip r:embed="rId2"/>
            <a:stretch>
              <a:fillRect/>
            </a:stretch>
          </a:blipFill>
        </p:spPr>
        <p:txBody>
          <a:bodyPr/>
          <a:lstStyle/>
          <a:p>
            <a:endParaRPr lang="en-GB" sz="1200"/>
          </a:p>
        </p:txBody>
      </p:sp>
      <p:sp>
        <p:nvSpPr>
          <p:cNvPr id="5" name="Freeform 5"/>
          <p:cNvSpPr/>
          <p:nvPr/>
        </p:nvSpPr>
        <p:spPr>
          <a:xfrm>
            <a:off x="1" y="0"/>
            <a:ext cx="1678375" cy="1613339"/>
          </a:xfrm>
          <a:custGeom>
            <a:avLst/>
            <a:gdLst/>
            <a:ahLst/>
            <a:cxnLst/>
            <a:rect l="l" t="t" r="r" b="b"/>
            <a:pathLst>
              <a:path w="2517563" h="2420008">
                <a:moveTo>
                  <a:pt x="0" y="0"/>
                </a:moveTo>
                <a:lnTo>
                  <a:pt x="2517563" y="0"/>
                </a:lnTo>
                <a:lnTo>
                  <a:pt x="2517563" y="2420008"/>
                </a:lnTo>
                <a:lnTo>
                  <a:pt x="0" y="2420008"/>
                </a:lnTo>
                <a:lnTo>
                  <a:pt x="0" y="0"/>
                </a:lnTo>
                <a:close/>
              </a:path>
            </a:pathLst>
          </a:custGeom>
          <a:blipFill>
            <a:blip>
              <a:alphaModFix amt="43999"/>
              <a:extLst>
                <a:ext uri="{96DAC541-7B7A-43D3-8B79-37D633B846F1}">
                  <asvg:svgBlip xmlns:asvg="http://schemas.microsoft.com/office/drawing/2016/SVG/main" r:embed="rId3"/>
                </a:ext>
              </a:extLst>
            </a:blip>
            <a:stretch>
              <a:fillRect/>
            </a:stretch>
          </a:blipFill>
        </p:spPr>
        <p:txBody>
          <a:bodyPr/>
          <a:lstStyle/>
          <a:p>
            <a:endParaRPr lang="en-GB" sz="1200"/>
          </a:p>
        </p:txBody>
      </p:sp>
      <p:sp>
        <p:nvSpPr>
          <p:cNvPr id="11" name="TextBox 11"/>
          <p:cNvSpPr txBox="1"/>
          <p:nvPr/>
        </p:nvSpPr>
        <p:spPr>
          <a:xfrm>
            <a:off x="9394624" y="6296121"/>
            <a:ext cx="2111576" cy="258276"/>
          </a:xfrm>
          <a:prstGeom prst="rect">
            <a:avLst/>
          </a:prstGeom>
        </p:spPr>
        <p:txBody>
          <a:bodyPr lIns="0" tIns="0" rIns="0" bIns="0" rtlCol="0" anchor="t">
            <a:spAutoFit/>
          </a:bodyPr>
          <a:lstStyle/>
          <a:p>
            <a:pPr algn="r">
              <a:lnSpc>
                <a:spcPts val="2239"/>
              </a:lnSpc>
            </a:pPr>
            <a:r>
              <a:rPr lang="en-US" sz="1600">
                <a:solidFill>
                  <a:srgbClr val="125B50"/>
                </a:solidFill>
                <a:latin typeface="Agrandir Wide Thin"/>
              </a:rPr>
              <a:t>6</a:t>
            </a:r>
          </a:p>
        </p:txBody>
      </p:sp>
      <p:sp>
        <p:nvSpPr>
          <p:cNvPr id="15" name="TextBox 15"/>
          <p:cNvSpPr txBox="1"/>
          <p:nvPr/>
        </p:nvSpPr>
        <p:spPr>
          <a:xfrm>
            <a:off x="5139546" y="53991"/>
            <a:ext cx="6795781" cy="3085973"/>
          </a:xfrm>
          <a:prstGeom prst="rect">
            <a:avLst/>
          </a:prstGeom>
        </p:spPr>
        <p:txBody>
          <a:bodyPr wrap="square" lIns="0" tIns="0" rIns="0" bIns="0" rtlCol="0" anchor="t">
            <a:spAutoFit/>
          </a:bodyPr>
          <a:lstStyle/>
          <a:p>
            <a:pPr algn="ctr">
              <a:lnSpc>
                <a:spcPts val="4853"/>
              </a:lnSpc>
            </a:pPr>
            <a:r>
              <a:rPr lang="en-US" sz="3466">
                <a:solidFill>
                  <a:srgbClr val="025747"/>
                </a:solidFill>
                <a:latin typeface="Canva Sans 1"/>
              </a:rPr>
              <a:t>Your Student Wellbeing Officer is assigned to your campus accommodation, or </a:t>
            </a:r>
            <a:r>
              <a:rPr lang="en-US" sz="3466">
                <a:solidFill>
                  <a:srgbClr val="025747"/>
                </a:solidFill>
                <a:latin typeface="Canva Sans 1 Italics"/>
              </a:rPr>
              <a:t>(if you do not live on campus)</a:t>
            </a:r>
            <a:r>
              <a:rPr lang="en-US" sz="3466">
                <a:solidFill>
                  <a:srgbClr val="025747"/>
                </a:solidFill>
                <a:latin typeface="Canva Sans 1"/>
              </a:rPr>
              <a:t> the College in which you study </a:t>
            </a:r>
          </a:p>
        </p:txBody>
      </p:sp>
      <p:sp>
        <p:nvSpPr>
          <p:cNvPr id="16" name="TextBox 6">
            <a:extLst>
              <a:ext uri="{FF2B5EF4-FFF2-40B4-BE49-F238E27FC236}">
                <a16:creationId xmlns:a16="http://schemas.microsoft.com/office/drawing/2014/main" id="{1672B12A-26B5-BFFC-39C4-85FC6D54B506}"/>
              </a:ext>
            </a:extLst>
          </p:cNvPr>
          <p:cNvSpPr txBox="1"/>
          <p:nvPr/>
        </p:nvSpPr>
        <p:spPr>
          <a:xfrm>
            <a:off x="559497" y="1659417"/>
            <a:ext cx="2717800" cy="356957"/>
          </a:xfrm>
          <a:prstGeom prst="rect">
            <a:avLst/>
          </a:prstGeom>
        </p:spPr>
        <p:txBody>
          <a:bodyPr wrap="square" lIns="0" tIns="0" rIns="0" bIns="0" rtlCol="0" anchor="t">
            <a:spAutoFit/>
          </a:bodyPr>
          <a:lstStyle/>
          <a:p>
            <a:pPr>
              <a:lnSpc>
                <a:spcPts val="3001"/>
              </a:lnSpc>
            </a:pPr>
            <a:r>
              <a:rPr lang="en-US" sz="2133">
                <a:solidFill>
                  <a:srgbClr val="00A5C5"/>
                </a:solidFill>
                <a:latin typeface="Roboto Bold"/>
              </a:rPr>
              <a:t>Digby Stuart</a:t>
            </a:r>
          </a:p>
        </p:txBody>
      </p:sp>
      <p:sp>
        <p:nvSpPr>
          <p:cNvPr id="17" name="TextBox 7">
            <a:extLst>
              <a:ext uri="{FF2B5EF4-FFF2-40B4-BE49-F238E27FC236}">
                <a16:creationId xmlns:a16="http://schemas.microsoft.com/office/drawing/2014/main" id="{185433DC-185F-9328-62C7-3B04BB126141}"/>
              </a:ext>
            </a:extLst>
          </p:cNvPr>
          <p:cNvSpPr txBox="1"/>
          <p:nvPr/>
        </p:nvSpPr>
        <p:spPr>
          <a:xfrm>
            <a:off x="559497" y="2642821"/>
            <a:ext cx="1652258" cy="338811"/>
          </a:xfrm>
          <a:prstGeom prst="rect">
            <a:avLst/>
          </a:prstGeom>
        </p:spPr>
        <p:txBody>
          <a:bodyPr wrap="square" lIns="0" tIns="0" rIns="0" bIns="0" rtlCol="0" anchor="t">
            <a:spAutoFit/>
          </a:bodyPr>
          <a:lstStyle/>
          <a:p>
            <a:pPr>
              <a:lnSpc>
                <a:spcPts val="2870"/>
              </a:lnSpc>
            </a:pPr>
            <a:r>
              <a:rPr lang="en-US" sz="1867">
                <a:solidFill>
                  <a:srgbClr val="F1B117"/>
                </a:solidFill>
                <a:latin typeface="Roboto Bold"/>
              </a:rPr>
              <a:t>Froebel </a:t>
            </a:r>
          </a:p>
        </p:txBody>
      </p:sp>
      <p:sp>
        <p:nvSpPr>
          <p:cNvPr id="18" name="TextBox 8">
            <a:extLst>
              <a:ext uri="{FF2B5EF4-FFF2-40B4-BE49-F238E27FC236}">
                <a16:creationId xmlns:a16="http://schemas.microsoft.com/office/drawing/2014/main" id="{2A27E9CB-CBA9-9689-EA1D-650754921704}"/>
              </a:ext>
            </a:extLst>
          </p:cNvPr>
          <p:cNvSpPr txBox="1"/>
          <p:nvPr/>
        </p:nvSpPr>
        <p:spPr>
          <a:xfrm>
            <a:off x="559497" y="3147347"/>
            <a:ext cx="4622594" cy="310983"/>
          </a:xfrm>
          <a:prstGeom prst="rect">
            <a:avLst/>
          </a:prstGeom>
        </p:spPr>
        <p:txBody>
          <a:bodyPr wrap="square" lIns="0" tIns="0" rIns="0" bIns="0" rtlCol="0" anchor="t">
            <a:spAutoFit/>
          </a:bodyPr>
          <a:lstStyle/>
          <a:p>
            <a:pPr>
              <a:lnSpc>
                <a:spcPts val="2676"/>
              </a:lnSpc>
            </a:pPr>
            <a:r>
              <a:rPr lang="en-US" sz="1600">
                <a:solidFill>
                  <a:srgbClr val="063532"/>
                </a:solidFill>
                <a:latin typeface="Roboto Bold"/>
              </a:rPr>
              <a:t>FroebelWellbeing@roehampton.ac.uk</a:t>
            </a:r>
          </a:p>
        </p:txBody>
      </p:sp>
      <p:sp>
        <p:nvSpPr>
          <p:cNvPr id="19" name="TextBox 9">
            <a:extLst>
              <a:ext uri="{FF2B5EF4-FFF2-40B4-BE49-F238E27FC236}">
                <a16:creationId xmlns:a16="http://schemas.microsoft.com/office/drawing/2014/main" id="{CA79F422-7638-8A99-2E2A-EE717FE79B55}"/>
              </a:ext>
            </a:extLst>
          </p:cNvPr>
          <p:cNvSpPr txBox="1"/>
          <p:nvPr/>
        </p:nvSpPr>
        <p:spPr>
          <a:xfrm>
            <a:off x="559497" y="3615539"/>
            <a:ext cx="2362200" cy="366575"/>
          </a:xfrm>
          <a:prstGeom prst="rect">
            <a:avLst/>
          </a:prstGeom>
        </p:spPr>
        <p:txBody>
          <a:bodyPr wrap="square" lIns="0" tIns="0" rIns="0" bIns="0" rtlCol="0" anchor="t">
            <a:spAutoFit/>
          </a:bodyPr>
          <a:lstStyle/>
          <a:p>
            <a:pPr>
              <a:lnSpc>
                <a:spcPts val="3066"/>
              </a:lnSpc>
            </a:pPr>
            <a:r>
              <a:rPr lang="en-US" sz="2133">
                <a:solidFill>
                  <a:srgbClr val="5318C8"/>
                </a:solidFill>
                <a:latin typeface="Roboto Bold"/>
              </a:rPr>
              <a:t>Southlands</a:t>
            </a:r>
          </a:p>
        </p:txBody>
      </p:sp>
      <p:sp>
        <p:nvSpPr>
          <p:cNvPr id="20" name="TextBox 10">
            <a:extLst>
              <a:ext uri="{FF2B5EF4-FFF2-40B4-BE49-F238E27FC236}">
                <a16:creationId xmlns:a16="http://schemas.microsoft.com/office/drawing/2014/main" id="{82F16185-DF45-E00C-883A-7BAD31DF7416}"/>
              </a:ext>
            </a:extLst>
          </p:cNvPr>
          <p:cNvSpPr txBox="1"/>
          <p:nvPr/>
        </p:nvSpPr>
        <p:spPr>
          <a:xfrm>
            <a:off x="559497" y="4147850"/>
            <a:ext cx="5192500" cy="310983"/>
          </a:xfrm>
          <a:prstGeom prst="rect">
            <a:avLst/>
          </a:prstGeom>
        </p:spPr>
        <p:txBody>
          <a:bodyPr wrap="square" lIns="0" tIns="0" rIns="0" bIns="0" rtlCol="0" anchor="t">
            <a:spAutoFit/>
          </a:bodyPr>
          <a:lstStyle/>
          <a:p>
            <a:pPr algn="just">
              <a:lnSpc>
                <a:spcPts val="2676"/>
              </a:lnSpc>
            </a:pPr>
            <a:r>
              <a:rPr lang="en-US" sz="1600">
                <a:solidFill>
                  <a:srgbClr val="063532"/>
                </a:solidFill>
                <a:latin typeface="Roboto Bold"/>
              </a:rPr>
              <a:t>SouthlandsWellbeing@roehampton.ac.uk</a:t>
            </a:r>
          </a:p>
        </p:txBody>
      </p:sp>
      <p:sp>
        <p:nvSpPr>
          <p:cNvPr id="21" name="TextBox 12">
            <a:extLst>
              <a:ext uri="{FF2B5EF4-FFF2-40B4-BE49-F238E27FC236}">
                <a16:creationId xmlns:a16="http://schemas.microsoft.com/office/drawing/2014/main" id="{9A855AC7-E005-FBA4-730A-D3C91CCFA4E4}"/>
              </a:ext>
            </a:extLst>
          </p:cNvPr>
          <p:cNvSpPr txBox="1"/>
          <p:nvPr/>
        </p:nvSpPr>
        <p:spPr>
          <a:xfrm>
            <a:off x="559497" y="4616041"/>
            <a:ext cx="2365943" cy="356957"/>
          </a:xfrm>
          <a:prstGeom prst="rect">
            <a:avLst/>
          </a:prstGeom>
        </p:spPr>
        <p:txBody>
          <a:bodyPr wrap="square" lIns="0" tIns="0" rIns="0" bIns="0" rtlCol="0" anchor="t">
            <a:spAutoFit/>
          </a:bodyPr>
          <a:lstStyle/>
          <a:p>
            <a:pPr>
              <a:lnSpc>
                <a:spcPts val="3001"/>
              </a:lnSpc>
            </a:pPr>
            <a:r>
              <a:rPr lang="en-US" sz="2133">
                <a:solidFill>
                  <a:srgbClr val="B010DD"/>
                </a:solidFill>
                <a:latin typeface="Roboto Bold"/>
              </a:rPr>
              <a:t>Whitelands</a:t>
            </a:r>
          </a:p>
        </p:txBody>
      </p:sp>
      <p:sp>
        <p:nvSpPr>
          <p:cNvPr id="22" name="TextBox 13">
            <a:extLst>
              <a:ext uri="{FF2B5EF4-FFF2-40B4-BE49-F238E27FC236}">
                <a16:creationId xmlns:a16="http://schemas.microsoft.com/office/drawing/2014/main" id="{7B5B781A-EC5E-8F31-B6AC-474E4E31B1B3}"/>
              </a:ext>
            </a:extLst>
          </p:cNvPr>
          <p:cNvSpPr txBox="1"/>
          <p:nvPr/>
        </p:nvSpPr>
        <p:spPr>
          <a:xfrm>
            <a:off x="559497" y="5141940"/>
            <a:ext cx="5155863" cy="310983"/>
          </a:xfrm>
          <a:prstGeom prst="rect">
            <a:avLst/>
          </a:prstGeom>
        </p:spPr>
        <p:txBody>
          <a:bodyPr wrap="square" lIns="0" tIns="0" rIns="0" bIns="0" rtlCol="0" anchor="t">
            <a:spAutoFit/>
          </a:bodyPr>
          <a:lstStyle/>
          <a:p>
            <a:pPr algn="just">
              <a:lnSpc>
                <a:spcPts val="2676"/>
              </a:lnSpc>
            </a:pPr>
            <a:r>
              <a:rPr lang="en-US" sz="1600">
                <a:solidFill>
                  <a:srgbClr val="063532"/>
                </a:solidFill>
                <a:latin typeface="Roboto Bold"/>
              </a:rPr>
              <a:t>WhitelandsWellbeing@roehampton.ac.uk </a:t>
            </a:r>
          </a:p>
        </p:txBody>
      </p:sp>
      <p:sp>
        <p:nvSpPr>
          <p:cNvPr id="23" name="TextBox 14">
            <a:extLst>
              <a:ext uri="{FF2B5EF4-FFF2-40B4-BE49-F238E27FC236}">
                <a16:creationId xmlns:a16="http://schemas.microsoft.com/office/drawing/2014/main" id="{AFA20D51-6DE6-B1B7-0133-0B9E2682ABE9}"/>
              </a:ext>
            </a:extLst>
          </p:cNvPr>
          <p:cNvSpPr txBox="1"/>
          <p:nvPr/>
        </p:nvSpPr>
        <p:spPr>
          <a:xfrm>
            <a:off x="559497" y="2185316"/>
            <a:ext cx="4990319" cy="291747"/>
          </a:xfrm>
          <a:prstGeom prst="rect">
            <a:avLst/>
          </a:prstGeom>
        </p:spPr>
        <p:txBody>
          <a:bodyPr wrap="square" lIns="0" tIns="0" rIns="0" bIns="0" rtlCol="0" anchor="t">
            <a:spAutoFit/>
          </a:bodyPr>
          <a:lstStyle/>
          <a:p>
            <a:pPr>
              <a:lnSpc>
                <a:spcPts val="2497"/>
              </a:lnSpc>
            </a:pPr>
            <a:r>
              <a:rPr lang="en-US" sz="1600">
                <a:solidFill>
                  <a:srgbClr val="063532"/>
                </a:solidFill>
                <a:latin typeface="Roboto Bold"/>
              </a:rPr>
              <a:t>DigbyWellbeing@roehampton.ac.uk</a:t>
            </a:r>
          </a:p>
        </p:txBody>
      </p:sp>
      <p:sp>
        <p:nvSpPr>
          <p:cNvPr id="24" name="TextBox 12">
            <a:extLst>
              <a:ext uri="{FF2B5EF4-FFF2-40B4-BE49-F238E27FC236}">
                <a16:creationId xmlns:a16="http://schemas.microsoft.com/office/drawing/2014/main" id="{D8C2FBF8-F6EA-756C-B1B6-63D83831BF97}"/>
              </a:ext>
            </a:extLst>
          </p:cNvPr>
          <p:cNvSpPr txBox="1"/>
          <p:nvPr/>
        </p:nvSpPr>
        <p:spPr>
          <a:xfrm>
            <a:off x="559497" y="5610132"/>
            <a:ext cx="4832883" cy="356957"/>
          </a:xfrm>
          <a:prstGeom prst="rect">
            <a:avLst/>
          </a:prstGeom>
        </p:spPr>
        <p:txBody>
          <a:bodyPr wrap="square" lIns="0" tIns="0" rIns="0" bIns="0" rtlCol="0" anchor="t">
            <a:spAutoFit/>
          </a:bodyPr>
          <a:lstStyle/>
          <a:p>
            <a:pPr>
              <a:lnSpc>
                <a:spcPts val="3001"/>
              </a:lnSpc>
            </a:pPr>
            <a:r>
              <a:rPr lang="en-US" sz="2133">
                <a:solidFill>
                  <a:srgbClr val="00B050"/>
                </a:solidFill>
                <a:latin typeface="Roboto Bold"/>
              </a:rPr>
              <a:t>Wellbeing (general enquiries)</a:t>
            </a:r>
          </a:p>
        </p:txBody>
      </p:sp>
      <p:sp>
        <p:nvSpPr>
          <p:cNvPr id="25" name="TextBox 13">
            <a:extLst>
              <a:ext uri="{FF2B5EF4-FFF2-40B4-BE49-F238E27FC236}">
                <a16:creationId xmlns:a16="http://schemas.microsoft.com/office/drawing/2014/main" id="{0D44A6EC-5FC1-7A46-A137-8012839C91C2}"/>
              </a:ext>
            </a:extLst>
          </p:cNvPr>
          <p:cNvSpPr txBox="1"/>
          <p:nvPr/>
        </p:nvSpPr>
        <p:spPr>
          <a:xfrm>
            <a:off x="559497" y="6136032"/>
            <a:ext cx="5155863" cy="310983"/>
          </a:xfrm>
          <a:prstGeom prst="rect">
            <a:avLst/>
          </a:prstGeom>
        </p:spPr>
        <p:txBody>
          <a:bodyPr wrap="square" lIns="0" tIns="0" rIns="0" bIns="0" rtlCol="0" anchor="t">
            <a:spAutoFit/>
          </a:bodyPr>
          <a:lstStyle/>
          <a:p>
            <a:pPr algn="just">
              <a:lnSpc>
                <a:spcPts val="2676"/>
              </a:lnSpc>
            </a:pPr>
            <a:r>
              <a:rPr lang="en-US" sz="1600">
                <a:solidFill>
                  <a:srgbClr val="063532"/>
                </a:solidFill>
                <a:latin typeface="Roboto Bold"/>
              </a:rPr>
              <a:t>Wellbeing@roehampton.ac.uk </a:t>
            </a:r>
          </a:p>
        </p:txBody>
      </p:sp>
      <p:pic>
        <p:nvPicPr>
          <p:cNvPr id="7" name="Picture 6">
            <a:extLst>
              <a:ext uri="{FF2B5EF4-FFF2-40B4-BE49-F238E27FC236}">
                <a16:creationId xmlns:a16="http://schemas.microsoft.com/office/drawing/2014/main" id="{7FE528EC-31EC-A21C-3298-6B3792BF984E}"/>
              </a:ext>
            </a:extLst>
          </p:cNvPr>
          <p:cNvPicPr>
            <a:picLocks noChangeAspect="1"/>
          </p:cNvPicPr>
          <p:nvPr/>
        </p:nvPicPr>
        <p:blipFill>
          <a:blip r:embed="rId4"/>
          <a:stretch>
            <a:fillRect/>
          </a:stretch>
        </p:blipFill>
        <p:spPr>
          <a:xfrm>
            <a:off x="4624404" y="4817749"/>
            <a:ext cx="7567596" cy="2040251"/>
          </a:xfrm>
          <a:prstGeom prst="rect">
            <a:avLst/>
          </a:prstGeom>
        </p:spPr>
      </p:pic>
      <p:pic>
        <p:nvPicPr>
          <p:cNvPr id="4" name="Picture 4"/>
          <p:cNvPicPr>
            <a:picLocks noChangeAspect="1"/>
          </p:cNvPicPr>
          <p:nvPr/>
        </p:nvPicPr>
        <p:blipFill>
          <a:blip r:embed="rId5"/>
          <a:srcRect/>
          <a:stretch>
            <a:fillRect/>
          </a:stretch>
        </p:blipFill>
        <p:spPr>
          <a:xfrm>
            <a:off x="6660295" y="5781575"/>
            <a:ext cx="1143435" cy="102909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970307" y="-617722"/>
            <a:ext cx="2263215" cy="3402307"/>
            <a:chOff x="0" y="0"/>
            <a:chExt cx="4224020" cy="6350000"/>
          </a:xfrm>
        </p:grpSpPr>
        <p:sp>
          <p:nvSpPr>
            <p:cNvPr id="3" name="Freeform 3"/>
            <p:cNvSpPr/>
            <p:nvPr/>
          </p:nvSpPr>
          <p:spPr>
            <a:xfrm>
              <a:off x="0" y="0"/>
              <a:ext cx="4224020" cy="6350000"/>
            </a:xfrm>
            <a:custGeom>
              <a:avLst/>
              <a:gdLst/>
              <a:ahLst/>
              <a:cxnLst/>
              <a:rect l="l" t="t" r="r" b="b"/>
              <a:pathLst>
                <a:path w="4224020" h="6350000">
                  <a:moveTo>
                    <a:pt x="4224020" y="6350000"/>
                  </a:moveTo>
                  <a:lnTo>
                    <a:pt x="2441575" y="6350000"/>
                  </a:lnTo>
                  <a:cubicBezTo>
                    <a:pt x="1093089" y="6350000"/>
                    <a:pt x="0" y="5256911"/>
                    <a:pt x="0" y="3908425"/>
                  </a:cubicBezTo>
                  <a:lnTo>
                    <a:pt x="0" y="0"/>
                  </a:lnTo>
                  <a:lnTo>
                    <a:pt x="1782445" y="0"/>
                  </a:lnTo>
                  <a:cubicBezTo>
                    <a:pt x="3130931" y="0"/>
                    <a:pt x="4224020" y="1093089"/>
                    <a:pt x="4224020" y="2441575"/>
                  </a:cubicBezTo>
                  <a:lnTo>
                    <a:pt x="4224020" y="6350000"/>
                  </a:lnTo>
                  <a:close/>
                </a:path>
              </a:pathLst>
            </a:custGeom>
            <a:solidFill>
              <a:srgbClr val="00A16E"/>
            </a:solidFill>
          </p:spPr>
          <p:txBody>
            <a:bodyPr/>
            <a:lstStyle/>
            <a:p>
              <a:endParaRPr lang="en-US" sz="1200"/>
            </a:p>
          </p:txBody>
        </p:sp>
      </p:grpSp>
      <p:sp>
        <p:nvSpPr>
          <p:cNvPr id="4" name="Freeform 4"/>
          <p:cNvSpPr/>
          <p:nvPr/>
        </p:nvSpPr>
        <p:spPr>
          <a:xfrm>
            <a:off x="10465595" y="1083432"/>
            <a:ext cx="2455261" cy="2455261"/>
          </a:xfrm>
          <a:custGeom>
            <a:avLst/>
            <a:gdLst/>
            <a:ahLst/>
            <a:cxnLst/>
            <a:rect l="l" t="t" r="r" b="b"/>
            <a:pathLst>
              <a:path w="3682891" h="3682891">
                <a:moveTo>
                  <a:pt x="0" y="0"/>
                </a:moveTo>
                <a:lnTo>
                  <a:pt x="3682892" y="0"/>
                </a:lnTo>
                <a:lnTo>
                  <a:pt x="3682892" y="3682891"/>
                </a:lnTo>
                <a:lnTo>
                  <a:pt x="0" y="36828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p>
        </p:txBody>
      </p:sp>
      <p:sp>
        <p:nvSpPr>
          <p:cNvPr id="5" name="Freeform 5"/>
          <p:cNvSpPr/>
          <p:nvPr/>
        </p:nvSpPr>
        <p:spPr>
          <a:xfrm flipH="1">
            <a:off x="10278570" y="-619236"/>
            <a:ext cx="2455261" cy="2455261"/>
          </a:xfrm>
          <a:custGeom>
            <a:avLst/>
            <a:gdLst/>
            <a:ahLst/>
            <a:cxnLst/>
            <a:rect l="l" t="t" r="r" b="b"/>
            <a:pathLst>
              <a:path w="3682891" h="3682891">
                <a:moveTo>
                  <a:pt x="3682892" y="0"/>
                </a:moveTo>
                <a:lnTo>
                  <a:pt x="0" y="0"/>
                </a:lnTo>
                <a:lnTo>
                  <a:pt x="0" y="3682892"/>
                </a:lnTo>
                <a:lnTo>
                  <a:pt x="3682892" y="3682892"/>
                </a:lnTo>
                <a:lnTo>
                  <a:pt x="3682892"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6" name="Freeform 6"/>
          <p:cNvSpPr/>
          <p:nvPr/>
        </p:nvSpPr>
        <p:spPr>
          <a:xfrm>
            <a:off x="9735946" y="2912964"/>
            <a:ext cx="516037" cy="516037"/>
          </a:xfrm>
          <a:custGeom>
            <a:avLst/>
            <a:gdLst/>
            <a:ahLst/>
            <a:cxnLst/>
            <a:rect l="l" t="t" r="r" b="b"/>
            <a:pathLst>
              <a:path w="774055" h="774055">
                <a:moveTo>
                  <a:pt x="0" y="0"/>
                </a:moveTo>
                <a:lnTo>
                  <a:pt x="774055" y="0"/>
                </a:lnTo>
                <a:lnTo>
                  <a:pt x="774055" y="774055"/>
                </a:lnTo>
                <a:lnTo>
                  <a:pt x="0" y="77405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grpSp>
        <p:nvGrpSpPr>
          <p:cNvPr id="7" name="Group 7"/>
          <p:cNvGrpSpPr/>
          <p:nvPr/>
        </p:nvGrpSpPr>
        <p:grpSpPr>
          <a:xfrm>
            <a:off x="10898667" y="4357431"/>
            <a:ext cx="1293333" cy="2655891"/>
            <a:chOff x="0" y="0"/>
            <a:chExt cx="2847340" cy="5847080"/>
          </a:xfrm>
        </p:grpSpPr>
        <p:sp>
          <p:nvSpPr>
            <p:cNvPr id="8" name="Freeform 8"/>
            <p:cNvSpPr/>
            <p:nvPr/>
          </p:nvSpPr>
          <p:spPr>
            <a:xfrm>
              <a:off x="0" y="0"/>
              <a:ext cx="2847340" cy="5847080"/>
            </a:xfrm>
            <a:custGeom>
              <a:avLst/>
              <a:gdLst/>
              <a:ahLst/>
              <a:cxnLst/>
              <a:rect l="l" t="t" r="r" b="b"/>
              <a:pathLst>
                <a:path w="2847340" h="5847080">
                  <a:moveTo>
                    <a:pt x="2847340" y="5847080"/>
                  </a:moveTo>
                  <a:lnTo>
                    <a:pt x="0" y="5847080"/>
                  </a:lnTo>
                  <a:lnTo>
                    <a:pt x="0" y="0"/>
                  </a:lnTo>
                  <a:lnTo>
                    <a:pt x="1280160" y="0"/>
                  </a:lnTo>
                  <a:cubicBezTo>
                    <a:pt x="2146300" y="0"/>
                    <a:pt x="2847340" y="702310"/>
                    <a:pt x="2847340" y="1567180"/>
                  </a:cubicBezTo>
                  <a:lnTo>
                    <a:pt x="2847340" y="5847080"/>
                  </a:lnTo>
                  <a:close/>
                </a:path>
              </a:pathLst>
            </a:custGeom>
            <a:blipFill>
              <a:blip r:embed="rId5"/>
              <a:stretch>
                <a:fillRect l="-24890" r="-24890"/>
              </a:stretch>
            </a:blipFill>
          </p:spPr>
          <p:txBody>
            <a:bodyPr/>
            <a:lstStyle/>
            <a:p>
              <a:endParaRPr lang="en-US" sz="1200"/>
            </a:p>
          </p:txBody>
        </p:sp>
      </p:grpSp>
      <p:grpSp>
        <p:nvGrpSpPr>
          <p:cNvPr id="9" name="Group 9"/>
          <p:cNvGrpSpPr/>
          <p:nvPr/>
        </p:nvGrpSpPr>
        <p:grpSpPr>
          <a:xfrm>
            <a:off x="9314214" y="3538692"/>
            <a:ext cx="1692033" cy="3474629"/>
            <a:chOff x="0" y="0"/>
            <a:chExt cx="2847340" cy="5847080"/>
          </a:xfrm>
        </p:grpSpPr>
        <p:sp>
          <p:nvSpPr>
            <p:cNvPr id="10" name="Freeform 10"/>
            <p:cNvSpPr/>
            <p:nvPr/>
          </p:nvSpPr>
          <p:spPr>
            <a:xfrm>
              <a:off x="0" y="0"/>
              <a:ext cx="2847340" cy="5847080"/>
            </a:xfrm>
            <a:custGeom>
              <a:avLst/>
              <a:gdLst/>
              <a:ahLst/>
              <a:cxnLst/>
              <a:rect l="l" t="t" r="r" b="b"/>
              <a:pathLst>
                <a:path w="2847340" h="5847080">
                  <a:moveTo>
                    <a:pt x="2847340" y="5847080"/>
                  </a:moveTo>
                  <a:lnTo>
                    <a:pt x="0" y="5847080"/>
                  </a:lnTo>
                  <a:lnTo>
                    <a:pt x="0" y="0"/>
                  </a:lnTo>
                  <a:lnTo>
                    <a:pt x="1280160" y="0"/>
                  </a:lnTo>
                  <a:cubicBezTo>
                    <a:pt x="2146300" y="0"/>
                    <a:pt x="2847340" y="702310"/>
                    <a:pt x="2847340" y="1567180"/>
                  </a:cubicBezTo>
                  <a:lnTo>
                    <a:pt x="2847340" y="5847080"/>
                  </a:lnTo>
                  <a:close/>
                </a:path>
              </a:pathLst>
            </a:custGeom>
            <a:blipFill>
              <a:blip r:embed="rId6"/>
              <a:stretch>
                <a:fillRect l="-52676" r="-52676"/>
              </a:stretch>
            </a:blipFill>
          </p:spPr>
          <p:txBody>
            <a:bodyPr/>
            <a:lstStyle/>
            <a:p>
              <a:endParaRPr lang="en-US" sz="1200"/>
            </a:p>
          </p:txBody>
        </p:sp>
      </p:grpSp>
      <p:grpSp>
        <p:nvGrpSpPr>
          <p:cNvPr id="11" name="Group 11"/>
          <p:cNvGrpSpPr/>
          <p:nvPr/>
        </p:nvGrpSpPr>
        <p:grpSpPr>
          <a:xfrm>
            <a:off x="6998870" y="1680704"/>
            <a:ext cx="2521177" cy="5177296"/>
            <a:chOff x="0" y="0"/>
            <a:chExt cx="2847340" cy="5847080"/>
          </a:xfrm>
        </p:grpSpPr>
        <p:sp>
          <p:nvSpPr>
            <p:cNvPr id="12" name="Freeform 12"/>
            <p:cNvSpPr/>
            <p:nvPr/>
          </p:nvSpPr>
          <p:spPr>
            <a:xfrm>
              <a:off x="0" y="0"/>
              <a:ext cx="2847340" cy="5847080"/>
            </a:xfrm>
            <a:custGeom>
              <a:avLst/>
              <a:gdLst/>
              <a:ahLst/>
              <a:cxnLst/>
              <a:rect l="l" t="t" r="r" b="b"/>
              <a:pathLst>
                <a:path w="2847340" h="5847080">
                  <a:moveTo>
                    <a:pt x="2847340" y="5847080"/>
                  </a:moveTo>
                  <a:lnTo>
                    <a:pt x="0" y="5847080"/>
                  </a:lnTo>
                  <a:lnTo>
                    <a:pt x="0" y="0"/>
                  </a:lnTo>
                  <a:lnTo>
                    <a:pt x="1280160" y="0"/>
                  </a:lnTo>
                  <a:cubicBezTo>
                    <a:pt x="2146300" y="0"/>
                    <a:pt x="2847340" y="702310"/>
                    <a:pt x="2847340" y="1567180"/>
                  </a:cubicBezTo>
                  <a:lnTo>
                    <a:pt x="2847340" y="5847080"/>
                  </a:lnTo>
                  <a:close/>
                </a:path>
              </a:pathLst>
            </a:custGeom>
            <a:blipFill>
              <a:blip r:embed="rId7"/>
              <a:stretch>
                <a:fillRect l="-104110" r="-104110"/>
              </a:stretch>
            </a:blipFill>
          </p:spPr>
          <p:txBody>
            <a:bodyPr/>
            <a:lstStyle/>
            <a:p>
              <a:endParaRPr lang="en-US" sz="1200"/>
            </a:p>
          </p:txBody>
        </p:sp>
      </p:grpSp>
      <p:grpSp>
        <p:nvGrpSpPr>
          <p:cNvPr id="13" name="Group 13"/>
          <p:cNvGrpSpPr/>
          <p:nvPr/>
        </p:nvGrpSpPr>
        <p:grpSpPr>
          <a:xfrm>
            <a:off x="6819425" y="1680704"/>
            <a:ext cx="179445" cy="5177296"/>
            <a:chOff x="0" y="0"/>
            <a:chExt cx="70892" cy="2045351"/>
          </a:xfrm>
        </p:grpSpPr>
        <p:sp>
          <p:nvSpPr>
            <p:cNvPr id="14" name="Freeform 14"/>
            <p:cNvSpPr/>
            <p:nvPr/>
          </p:nvSpPr>
          <p:spPr>
            <a:xfrm>
              <a:off x="0" y="0"/>
              <a:ext cx="70892" cy="2045352"/>
            </a:xfrm>
            <a:custGeom>
              <a:avLst/>
              <a:gdLst/>
              <a:ahLst/>
              <a:cxnLst/>
              <a:rect l="l" t="t" r="r" b="b"/>
              <a:pathLst>
                <a:path w="70892" h="2045352">
                  <a:moveTo>
                    <a:pt x="0" y="0"/>
                  </a:moveTo>
                  <a:lnTo>
                    <a:pt x="70892" y="0"/>
                  </a:lnTo>
                  <a:lnTo>
                    <a:pt x="70892" y="2045352"/>
                  </a:lnTo>
                  <a:lnTo>
                    <a:pt x="0" y="2045352"/>
                  </a:lnTo>
                  <a:close/>
                </a:path>
              </a:pathLst>
            </a:custGeom>
            <a:solidFill>
              <a:srgbClr val="063532"/>
            </a:solidFill>
          </p:spPr>
          <p:txBody>
            <a:bodyPr/>
            <a:lstStyle/>
            <a:p>
              <a:endParaRPr lang="en-US" sz="1200"/>
            </a:p>
          </p:txBody>
        </p:sp>
        <p:sp>
          <p:nvSpPr>
            <p:cNvPr id="15" name="TextBox 15"/>
            <p:cNvSpPr txBox="1"/>
            <p:nvPr/>
          </p:nvSpPr>
          <p:spPr>
            <a:xfrm>
              <a:off x="0" y="-47625"/>
              <a:ext cx="70892" cy="2092976"/>
            </a:xfrm>
            <a:prstGeom prst="rect">
              <a:avLst/>
            </a:prstGeom>
          </p:spPr>
          <p:txBody>
            <a:bodyPr lIns="33867" tIns="33867" rIns="33867" bIns="33867" rtlCol="0" anchor="ctr"/>
            <a:lstStyle/>
            <a:p>
              <a:pPr algn="ctr">
                <a:lnSpc>
                  <a:spcPts val="1680"/>
                </a:lnSpc>
              </a:pPr>
              <a:endParaRPr sz="1200"/>
            </a:p>
          </p:txBody>
        </p:sp>
      </p:grpSp>
      <p:sp>
        <p:nvSpPr>
          <p:cNvPr id="17" name="TextBox 17"/>
          <p:cNvSpPr txBox="1"/>
          <p:nvPr/>
        </p:nvSpPr>
        <p:spPr>
          <a:xfrm>
            <a:off x="202735" y="386432"/>
            <a:ext cx="6616689" cy="1407565"/>
          </a:xfrm>
          <a:prstGeom prst="rect">
            <a:avLst/>
          </a:prstGeom>
        </p:spPr>
        <p:txBody>
          <a:bodyPr wrap="square" lIns="0" tIns="0" rIns="0" bIns="0" rtlCol="0" anchor="t">
            <a:spAutoFit/>
          </a:bodyPr>
          <a:lstStyle/>
          <a:p>
            <a:pPr algn="ctr">
              <a:lnSpc>
                <a:spcPts val="5682"/>
              </a:lnSpc>
            </a:pPr>
            <a:r>
              <a:rPr lang="en-US" sz="4059">
                <a:solidFill>
                  <a:srgbClr val="063532"/>
                </a:solidFill>
                <a:latin typeface="Roboto Slab Bold"/>
              </a:rPr>
              <a:t>Additional Wellbeing Support </a:t>
            </a:r>
          </a:p>
        </p:txBody>
      </p:sp>
      <p:sp>
        <p:nvSpPr>
          <p:cNvPr id="18" name="TextBox 10">
            <a:extLst>
              <a:ext uri="{FF2B5EF4-FFF2-40B4-BE49-F238E27FC236}">
                <a16:creationId xmlns:a16="http://schemas.microsoft.com/office/drawing/2014/main" id="{4BC1DC29-85ED-7C24-51C6-8B2FE256127C}"/>
              </a:ext>
            </a:extLst>
          </p:cNvPr>
          <p:cNvSpPr txBox="1"/>
          <p:nvPr/>
        </p:nvSpPr>
        <p:spPr>
          <a:xfrm>
            <a:off x="-178026" y="1836025"/>
            <a:ext cx="4696483" cy="709490"/>
          </a:xfrm>
          <a:prstGeom prst="rect">
            <a:avLst/>
          </a:prstGeom>
        </p:spPr>
        <p:txBody>
          <a:bodyPr wrap="square" lIns="0" tIns="0" rIns="0" bIns="0" rtlCol="0" anchor="t">
            <a:spAutoFit/>
          </a:bodyPr>
          <a:lstStyle/>
          <a:p>
            <a:pPr algn="ctr">
              <a:lnSpc>
                <a:spcPts val="6477"/>
              </a:lnSpc>
            </a:pPr>
            <a:r>
              <a:rPr lang="en-US" sz="2667">
                <a:solidFill>
                  <a:srgbClr val="063532"/>
                </a:solidFill>
                <a:latin typeface="Roboto Slab Bold"/>
              </a:rPr>
              <a:t>Our Counselling Service</a:t>
            </a:r>
          </a:p>
        </p:txBody>
      </p:sp>
      <p:sp>
        <p:nvSpPr>
          <p:cNvPr id="20" name="TextBox 19">
            <a:extLst>
              <a:ext uri="{FF2B5EF4-FFF2-40B4-BE49-F238E27FC236}">
                <a16:creationId xmlns:a16="http://schemas.microsoft.com/office/drawing/2014/main" id="{F7C0BB73-DC3E-0E1F-AB2F-C6C30F8302C6}"/>
              </a:ext>
            </a:extLst>
          </p:cNvPr>
          <p:cNvSpPr txBox="1"/>
          <p:nvPr/>
        </p:nvSpPr>
        <p:spPr>
          <a:xfrm>
            <a:off x="121334" y="2388459"/>
            <a:ext cx="6350361" cy="2370264"/>
          </a:xfrm>
          <a:prstGeom prst="rect">
            <a:avLst/>
          </a:prstGeom>
          <a:noFill/>
        </p:spPr>
        <p:txBody>
          <a:bodyPr wrap="square">
            <a:spAutoFit/>
          </a:bodyPr>
          <a:lstStyle/>
          <a:p>
            <a:endParaRPr lang="en-US" sz="1867">
              <a:solidFill>
                <a:srgbClr val="000000"/>
              </a:solidFill>
              <a:latin typeface="Roboto Slab"/>
            </a:endParaRPr>
          </a:p>
          <a:p>
            <a:pPr marL="190510" indent="-190510">
              <a:buFont typeface="Arial" panose="020B0604020202020204" pitchFamily="34" charset="0"/>
              <a:buChar char="•"/>
            </a:pPr>
            <a:r>
              <a:rPr lang="en-US" sz="1867">
                <a:solidFill>
                  <a:srgbClr val="000000"/>
                </a:solidFill>
                <a:latin typeface="Roboto Slab"/>
              </a:rPr>
              <a:t>Free access to Solution-Focused Counselling Sessions or Short-Term Counselling of up to 6 sessions.</a:t>
            </a:r>
          </a:p>
          <a:p>
            <a:pPr marL="190510" indent="-190510">
              <a:buFont typeface="Arial" panose="020B0604020202020204" pitchFamily="34" charset="0"/>
              <a:buChar char="•"/>
            </a:pPr>
            <a:endParaRPr lang="en-US" sz="1867">
              <a:solidFill>
                <a:srgbClr val="000000"/>
              </a:solidFill>
              <a:latin typeface="Roboto Slab"/>
            </a:endParaRPr>
          </a:p>
          <a:p>
            <a:pPr marL="190510" indent="-190510">
              <a:buFont typeface="Arial" panose="020B0604020202020204" pitchFamily="34" charset="0"/>
              <a:buChar char="•"/>
            </a:pPr>
            <a:r>
              <a:rPr lang="en-US" sz="1867">
                <a:solidFill>
                  <a:srgbClr val="000000"/>
                </a:solidFill>
                <a:latin typeface="Roboto Slab"/>
              </a:rPr>
              <a:t>In person or online</a:t>
            </a:r>
          </a:p>
          <a:p>
            <a:pPr marL="190510" indent="-190510">
              <a:buFont typeface="Arial" panose="020B0604020202020204" pitchFamily="34" charset="0"/>
              <a:buChar char="•"/>
            </a:pPr>
            <a:endParaRPr lang="en-US" sz="1200">
              <a:solidFill>
                <a:srgbClr val="000000"/>
              </a:solidFill>
              <a:latin typeface="Roboto Slab"/>
            </a:endParaRPr>
          </a:p>
          <a:p>
            <a:pPr marL="190510" indent="-190510">
              <a:buFont typeface="Arial" panose="020B0604020202020204" pitchFamily="34" charset="0"/>
              <a:buChar char="•"/>
            </a:pPr>
            <a:endParaRPr lang="en-US" sz="1200">
              <a:solidFill>
                <a:srgbClr val="000000"/>
              </a:solidFill>
              <a:latin typeface="Roboto Slab"/>
            </a:endParaRPr>
          </a:p>
          <a:p>
            <a:endParaRPr lang="en-US" sz="1200"/>
          </a:p>
        </p:txBody>
      </p:sp>
      <p:sp>
        <p:nvSpPr>
          <p:cNvPr id="21" name="TextBox 10">
            <a:extLst>
              <a:ext uri="{FF2B5EF4-FFF2-40B4-BE49-F238E27FC236}">
                <a16:creationId xmlns:a16="http://schemas.microsoft.com/office/drawing/2014/main" id="{0F25090F-A2D9-6FEE-BC5D-056611DBDA78}"/>
              </a:ext>
            </a:extLst>
          </p:cNvPr>
          <p:cNvSpPr txBox="1"/>
          <p:nvPr/>
        </p:nvSpPr>
        <p:spPr>
          <a:xfrm>
            <a:off x="-178026" y="4084180"/>
            <a:ext cx="4696483" cy="709490"/>
          </a:xfrm>
          <a:prstGeom prst="rect">
            <a:avLst/>
          </a:prstGeom>
        </p:spPr>
        <p:txBody>
          <a:bodyPr wrap="square" lIns="0" tIns="0" rIns="0" bIns="0" rtlCol="0" anchor="t">
            <a:spAutoFit/>
          </a:bodyPr>
          <a:lstStyle/>
          <a:p>
            <a:pPr algn="ctr">
              <a:lnSpc>
                <a:spcPts val="6477"/>
              </a:lnSpc>
            </a:pPr>
            <a:r>
              <a:rPr lang="en-US" sz="2667">
                <a:solidFill>
                  <a:srgbClr val="063532"/>
                </a:solidFill>
                <a:latin typeface="Roboto Slab Bold"/>
              </a:rPr>
              <a:t>Mental Health Advisers</a:t>
            </a:r>
          </a:p>
        </p:txBody>
      </p:sp>
      <p:sp>
        <p:nvSpPr>
          <p:cNvPr id="22" name="TextBox 21">
            <a:extLst>
              <a:ext uri="{FF2B5EF4-FFF2-40B4-BE49-F238E27FC236}">
                <a16:creationId xmlns:a16="http://schemas.microsoft.com/office/drawing/2014/main" id="{03FC517A-890F-A0D6-5FFD-48B2BC2564D7}"/>
              </a:ext>
            </a:extLst>
          </p:cNvPr>
          <p:cNvSpPr txBox="1"/>
          <p:nvPr/>
        </p:nvSpPr>
        <p:spPr>
          <a:xfrm>
            <a:off x="101064" y="4989912"/>
            <a:ext cx="6350361" cy="1646605"/>
          </a:xfrm>
          <a:prstGeom prst="rect">
            <a:avLst/>
          </a:prstGeom>
          <a:noFill/>
        </p:spPr>
        <p:txBody>
          <a:bodyPr wrap="square">
            <a:spAutoFit/>
          </a:bodyPr>
          <a:lstStyle/>
          <a:p>
            <a:pPr marL="190510" indent="-190510">
              <a:lnSpc>
                <a:spcPts val="2613"/>
              </a:lnSpc>
              <a:buFont typeface="Arial" panose="020B0604020202020204" pitchFamily="34" charset="0"/>
              <a:buChar char="•"/>
            </a:pPr>
            <a:r>
              <a:rPr lang="en-US" sz="1867">
                <a:solidFill>
                  <a:srgbClr val="000000"/>
                </a:solidFill>
                <a:latin typeface="Roboto Slab"/>
              </a:rPr>
              <a:t>Experts on Mental Health issues who provide a short-term service, usually offering between 3-6 sessions, but may deviate on a case-by-case basis. </a:t>
            </a:r>
          </a:p>
          <a:p>
            <a:pPr marL="190510" indent="-190510">
              <a:buFont typeface="Arial" panose="020B0604020202020204" pitchFamily="34" charset="0"/>
              <a:buChar char="•"/>
            </a:pPr>
            <a:endParaRPr lang="en-US" sz="1200">
              <a:solidFill>
                <a:srgbClr val="000000"/>
              </a:solidFill>
              <a:latin typeface="Roboto Slab"/>
            </a:endParaRPr>
          </a:p>
          <a:p>
            <a:pPr marL="190510" indent="-190510">
              <a:buFont typeface="Arial" panose="020B0604020202020204" pitchFamily="34" charset="0"/>
              <a:buChar char="•"/>
            </a:pPr>
            <a:endParaRPr lang="en-US" sz="1200">
              <a:solidFill>
                <a:srgbClr val="000000"/>
              </a:solidFill>
              <a:latin typeface="Roboto Slab"/>
            </a:endParaRPr>
          </a:p>
          <a:p>
            <a:endParaRPr lang="en-US" sz="12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6CDE4-4917-CC8A-98D3-FC5863F225A9}"/>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643C6602-8D23-3283-92DF-44CEDAD31AA5}"/>
              </a:ext>
            </a:extLst>
          </p:cNvPr>
          <p:cNvSpPr/>
          <p:nvPr/>
        </p:nvSpPr>
        <p:spPr>
          <a:xfrm flipH="1">
            <a:off x="9610218" y="-11110"/>
            <a:ext cx="2455261" cy="2455261"/>
          </a:xfrm>
          <a:custGeom>
            <a:avLst/>
            <a:gdLst/>
            <a:ahLst/>
            <a:cxnLst/>
            <a:rect l="l" t="t" r="r" b="b"/>
            <a:pathLst>
              <a:path w="3682891" h="3682891">
                <a:moveTo>
                  <a:pt x="3682892" y="0"/>
                </a:moveTo>
                <a:lnTo>
                  <a:pt x="0" y="0"/>
                </a:lnTo>
                <a:lnTo>
                  <a:pt x="0" y="3682892"/>
                </a:lnTo>
                <a:lnTo>
                  <a:pt x="3682892" y="3682892"/>
                </a:lnTo>
                <a:lnTo>
                  <a:pt x="3682892"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p>
        </p:txBody>
      </p:sp>
      <p:sp>
        <p:nvSpPr>
          <p:cNvPr id="8" name="TextBox 8">
            <a:extLst>
              <a:ext uri="{FF2B5EF4-FFF2-40B4-BE49-F238E27FC236}">
                <a16:creationId xmlns:a16="http://schemas.microsoft.com/office/drawing/2014/main" id="{D2C45C6A-2E07-5BB5-D031-32C5378BAC97}"/>
              </a:ext>
            </a:extLst>
          </p:cNvPr>
          <p:cNvSpPr txBox="1"/>
          <p:nvPr/>
        </p:nvSpPr>
        <p:spPr>
          <a:xfrm>
            <a:off x="395705" y="210610"/>
            <a:ext cx="9600299" cy="1604991"/>
          </a:xfrm>
          <a:prstGeom prst="rect">
            <a:avLst/>
          </a:prstGeom>
        </p:spPr>
        <p:txBody>
          <a:bodyPr lIns="0" tIns="0" rIns="0" bIns="0" rtlCol="0" anchor="t">
            <a:spAutoFit/>
          </a:bodyPr>
          <a:lstStyle/>
          <a:p>
            <a:pPr algn="ctr">
              <a:lnSpc>
                <a:spcPts val="6477"/>
              </a:lnSpc>
            </a:pPr>
            <a:r>
              <a:rPr lang="en-US" sz="4626" dirty="0">
                <a:solidFill>
                  <a:srgbClr val="063532"/>
                </a:solidFill>
                <a:latin typeface="Roboto Slab Bold"/>
              </a:rPr>
              <a:t>Sexual Violence Liaison Officers Service</a:t>
            </a:r>
          </a:p>
        </p:txBody>
      </p:sp>
      <p:sp>
        <p:nvSpPr>
          <p:cNvPr id="9" name="TextBox 8">
            <a:extLst>
              <a:ext uri="{FF2B5EF4-FFF2-40B4-BE49-F238E27FC236}">
                <a16:creationId xmlns:a16="http://schemas.microsoft.com/office/drawing/2014/main" id="{C8408CA5-D321-87F8-A2CA-BFD3B45BA450}"/>
              </a:ext>
            </a:extLst>
          </p:cNvPr>
          <p:cNvSpPr txBox="1"/>
          <p:nvPr/>
        </p:nvSpPr>
        <p:spPr>
          <a:xfrm>
            <a:off x="126521" y="1731007"/>
            <a:ext cx="8335709" cy="1426288"/>
          </a:xfrm>
          <a:prstGeom prst="rect">
            <a:avLst/>
          </a:prstGeom>
          <a:noFill/>
        </p:spPr>
        <p:txBody>
          <a:bodyPr wrap="square" rtlCol="0">
            <a:spAutoFit/>
          </a:bodyPr>
          <a:lstStyle/>
          <a:p>
            <a:pPr algn="l">
              <a:buNone/>
            </a:pPr>
            <a:r>
              <a:rPr lang="en-GB" sz="1867" dirty="0">
                <a:solidFill>
                  <a:srgbClr val="454545"/>
                </a:solidFill>
                <a:latin typeface="Roboto" panose="02000000000000000000" pitchFamily="2" charset="0"/>
                <a:ea typeface="Roboto" panose="02000000000000000000" pitchFamily="2" charset="0"/>
                <a:cs typeface="Roboto" panose="02000000000000000000" pitchFamily="2" charset="0"/>
              </a:rPr>
              <a:t>Sexual Violence Liaison Officers (SVLOs) are qualified specialist staff who provide support to students who have experienced sexual violence at any time in their lives.</a:t>
            </a:r>
          </a:p>
          <a:p>
            <a:pPr algn="l">
              <a:buNone/>
            </a:pPr>
            <a:endParaRPr lang="en-GB" sz="1867" dirty="0">
              <a:solidFill>
                <a:srgbClr val="454545"/>
              </a:solidFill>
              <a:latin typeface="Roboto, sans-serif"/>
            </a:endParaRPr>
          </a:p>
          <a:p>
            <a:endParaRPr lang="en-GB" sz="1200" dirty="0"/>
          </a:p>
        </p:txBody>
      </p:sp>
      <p:sp>
        <p:nvSpPr>
          <p:cNvPr id="10" name="TextBox 9">
            <a:extLst>
              <a:ext uri="{FF2B5EF4-FFF2-40B4-BE49-F238E27FC236}">
                <a16:creationId xmlns:a16="http://schemas.microsoft.com/office/drawing/2014/main" id="{B10433FF-9352-6E44-023C-6C0CED87AFBD}"/>
              </a:ext>
            </a:extLst>
          </p:cNvPr>
          <p:cNvSpPr txBox="1"/>
          <p:nvPr/>
        </p:nvSpPr>
        <p:spPr>
          <a:xfrm>
            <a:off x="126521" y="2591620"/>
            <a:ext cx="8614689" cy="2000932"/>
          </a:xfrm>
          <a:prstGeom prst="rect">
            <a:avLst/>
          </a:prstGeom>
          <a:noFill/>
        </p:spPr>
        <p:txBody>
          <a:bodyPr wrap="square" rtlCol="0">
            <a:spAutoFit/>
          </a:bodyPr>
          <a:lstStyle/>
          <a:p>
            <a:pPr algn="l">
              <a:buNone/>
            </a:pPr>
            <a:r>
              <a:rPr lang="en-GB" sz="1867" b="1" dirty="0">
                <a:solidFill>
                  <a:srgbClr val="454545"/>
                </a:solidFill>
                <a:latin typeface="Roboto" panose="02000000000000000000" pitchFamily="2" charset="0"/>
                <a:ea typeface="Roboto" panose="02000000000000000000" pitchFamily="2" charset="0"/>
                <a:cs typeface="Roboto" panose="02000000000000000000" pitchFamily="2" charset="0"/>
              </a:rPr>
              <a:t>How can I access this support?</a:t>
            </a:r>
          </a:p>
          <a:p>
            <a:pPr algn="l">
              <a:buNone/>
            </a:pPr>
            <a:endParaRPr lang="en-GB" sz="1867" dirty="0">
              <a:solidFill>
                <a:srgbClr val="454545"/>
              </a:solidFill>
              <a:latin typeface="Roboto" panose="02000000000000000000" pitchFamily="2" charset="0"/>
              <a:ea typeface="Roboto" panose="02000000000000000000" pitchFamily="2" charset="0"/>
              <a:cs typeface="Roboto" panose="02000000000000000000" pitchFamily="2" charset="0"/>
            </a:endParaRPr>
          </a:p>
          <a:p>
            <a:pPr algn="l">
              <a:buNone/>
            </a:pPr>
            <a:r>
              <a:rPr lang="en-GB" sz="1867" u="sng" dirty="0">
                <a:solidFill>
                  <a:srgbClr val="454545"/>
                </a:solidFill>
                <a:latin typeface="Roboto" panose="02000000000000000000" pitchFamily="2" charset="0"/>
                <a:ea typeface="Roboto" panose="02000000000000000000" pitchFamily="2" charset="0"/>
                <a:cs typeface="Roboto" panose="02000000000000000000" pitchFamily="2" charset="0"/>
                <a:hlinkClick r:id="rId3"/>
              </a:rPr>
              <a:t>B</a:t>
            </a:r>
            <a:r>
              <a:rPr lang="en-GB" sz="1867" u="sng" dirty="0">
                <a:solidFill>
                  <a:srgbClr val="074A9C"/>
                </a:solidFill>
                <a:latin typeface="Roboto" panose="02000000000000000000" pitchFamily="2" charset="0"/>
                <a:ea typeface="Roboto" panose="02000000000000000000" pitchFamily="2" charset="0"/>
                <a:cs typeface="Roboto" panose="02000000000000000000" pitchFamily="2" charset="0"/>
                <a:hlinkClick r:id="rId3"/>
              </a:rPr>
              <a:t>ook to speak with an SVLO here</a:t>
            </a:r>
            <a:r>
              <a:rPr lang="en-GB" sz="1867" dirty="0">
                <a:solidFill>
                  <a:srgbClr val="454545"/>
                </a:solidFill>
                <a:latin typeface="Roboto" panose="02000000000000000000" pitchFamily="2" charset="0"/>
                <a:ea typeface="Roboto" panose="02000000000000000000" pitchFamily="2" charset="0"/>
                <a:cs typeface="Roboto" panose="02000000000000000000" pitchFamily="2" charset="0"/>
              </a:rPr>
              <a:t> for a one-hour confidential chat. </a:t>
            </a:r>
          </a:p>
          <a:p>
            <a:pPr algn="l">
              <a:buNone/>
            </a:pPr>
            <a:endParaRPr lang="en-GB" sz="1867" dirty="0">
              <a:solidFill>
                <a:srgbClr val="454545"/>
              </a:solidFill>
              <a:latin typeface="Roboto" panose="02000000000000000000" pitchFamily="2" charset="0"/>
              <a:ea typeface="Roboto" panose="02000000000000000000" pitchFamily="2" charset="0"/>
              <a:cs typeface="Roboto" panose="02000000000000000000" pitchFamily="2" charset="0"/>
            </a:endParaRPr>
          </a:p>
          <a:p>
            <a:pPr algn="l"/>
            <a:r>
              <a:rPr lang="en-GB" sz="1867" dirty="0">
                <a:solidFill>
                  <a:srgbClr val="454545"/>
                </a:solidFill>
                <a:latin typeface="Roboto" panose="02000000000000000000" pitchFamily="2" charset="0"/>
                <a:ea typeface="Roboto" panose="02000000000000000000" pitchFamily="2" charset="0"/>
                <a:cs typeface="Roboto" panose="02000000000000000000" pitchFamily="2" charset="0"/>
              </a:rPr>
              <a:t>If you have a question, you can also contact the team by email at </a:t>
            </a:r>
            <a:r>
              <a:rPr lang="en-GB" sz="1867" u="sng" dirty="0">
                <a:solidFill>
                  <a:srgbClr val="074A9C"/>
                </a:solidFill>
                <a:latin typeface="Roboto" panose="02000000000000000000" pitchFamily="2" charset="0"/>
                <a:ea typeface="Roboto" panose="02000000000000000000" pitchFamily="2" charset="0"/>
                <a:cs typeface="Roboto" panose="02000000000000000000" pitchFamily="2" charset="0"/>
                <a:hlinkClick r:id="rId4"/>
              </a:rPr>
              <a:t>SVLO@roehampton.ac.uk</a:t>
            </a:r>
            <a:r>
              <a:rPr lang="en-GB" sz="1867" dirty="0">
                <a:solidFill>
                  <a:srgbClr val="454545"/>
                </a:solidFill>
                <a:latin typeface="Roboto" panose="02000000000000000000" pitchFamily="2" charset="0"/>
                <a:ea typeface="Roboto" panose="02000000000000000000" pitchFamily="2" charset="0"/>
                <a:cs typeface="Roboto" panose="02000000000000000000" pitchFamily="2" charset="0"/>
              </a:rPr>
              <a:t>  </a:t>
            </a:r>
          </a:p>
          <a:p>
            <a:endParaRPr lang="en-GB" sz="1200" dirty="0"/>
          </a:p>
        </p:txBody>
      </p:sp>
      <p:sp>
        <p:nvSpPr>
          <p:cNvPr id="11" name="TextBox 10">
            <a:extLst>
              <a:ext uri="{FF2B5EF4-FFF2-40B4-BE49-F238E27FC236}">
                <a16:creationId xmlns:a16="http://schemas.microsoft.com/office/drawing/2014/main" id="{9049DF58-037A-2764-D436-0C557FFC08D0}"/>
              </a:ext>
            </a:extLst>
          </p:cNvPr>
          <p:cNvSpPr txBox="1"/>
          <p:nvPr/>
        </p:nvSpPr>
        <p:spPr>
          <a:xfrm>
            <a:off x="126521" y="4413849"/>
            <a:ext cx="9097993" cy="2288255"/>
          </a:xfrm>
          <a:prstGeom prst="rect">
            <a:avLst/>
          </a:prstGeom>
          <a:noFill/>
        </p:spPr>
        <p:txBody>
          <a:bodyPr wrap="square" rtlCol="0">
            <a:spAutoFit/>
          </a:bodyPr>
          <a:lstStyle/>
          <a:p>
            <a:pPr algn="l">
              <a:buNone/>
            </a:pPr>
            <a:r>
              <a:rPr lang="en-GB" sz="1867" b="1">
                <a:solidFill>
                  <a:srgbClr val="454545"/>
                </a:solidFill>
                <a:latin typeface="Roboto Slab" pitchFamily="2" charset="0"/>
                <a:ea typeface="Roboto Slab" pitchFamily="2" charset="0"/>
                <a:cs typeface="Roboto Slab" pitchFamily="2" charset="0"/>
              </a:rPr>
              <a:t>What happens after contacting the SVLO service?</a:t>
            </a:r>
          </a:p>
          <a:p>
            <a:pPr algn="l">
              <a:buNone/>
            </a:pPr>
            <a:endParaRPr lang="en-GB" sz="1867">
              <a:solidFill>
                <a:srgbClr val="454545"/>
              </a:solidFill>
              <a:latin typeface="Roboto Slab" pitchFamily="2" charset="0"/>
              <a:ea typeface="Roboto Slab" pitchFamily="2" charset="0"/>
              <a:cs typeface="Roboto Slab" pitchFamily="2" charset="0"/>
            </a:endParaRPr>
          </a:p>
          <a:p>
            <a:pPr algn="l">
              <a:buNone/>
            </a:pPr>
            <a:r>
              <a:rPr lang="en-GB" sz="1867">
                <a:solidFill>
                  <a:srgbClr val="454545"/>
                </a:solidFill>
                <a:latin typeface="Roboto Slab" pitchFamily="2" charset="0"/>
                <a:ea typeface="Roboto Slab" pitchFamily="2" charset="0"/>
                <a:cs typeface="Roboto Slab" pitchFamily="2" charset="0"/>
              </a:rPr>
              <a:t>An SVLO will contact students with some questions to establish how they can best support but will not ask the student to describe what has happened in detail, and there is no obligation to engage in continued support.</a:t>
            </a:r>
          </a:p>
          <a:p>
            <a:pPr algn="l">
              <a:buNone/>
            </a:pPr>
            <a:endParaRPr lang="en-GB" sz="1867">
              <a:solidFill>
                <a:srgbClr val="454545"/>
              </a:solidFill>
              <a:latin typeface="Roboto Slab" pitchFamily="2" charset="0"/>
              <a:ea typeface="Roboto Slab" pitchFamily="2" charset="0"/>
              <a:cs typeface="Roboto Slab" pitchFamily="2" charset="0"/>
            </a:endParaRPr>
          </a:p>
          <a:p>
            <a:pPr algn="l"/>
            <a:r>
              <a:rPr lang="en-GB" sz="1867" u="sng">
                <a:solidFill>
                  <a:srgbClr val="074A9C"/>
                </a:solidFill>
                <a:latin typeface="Roboto Slab" pitchFamily="2" charset="0"/>
                <a:ea typeface="Roboto Slab" pitchFamily="2" charset="0"/>
                <a:cs typeface="Roboto Slab" pitchFamily="2" charset="0"/>
                <a:hlinkClick r:id="rId5"/>
              </a:rPr>
              <a:t>Sexual Misconduct - Report + Support - University of Roehampton</a:t>
            </a:r>
            <a:endParaRPr lang="en-GB" sz="1867">
              <a:solidFill>
                <a:srgbClr val="454545"/>
              </a:solidFill>
              <a:latin typeface="Roboto Slab" pitchFamily="2" charset="0"/>
              <a:ea typeface="Roboto Slab" pitchFamily="2" charset="0"/>
              <a:cs typeface="Roboto Slab" pitchFamily="2" charset="0"/>
            </a:endParaRPr>
          </a:p>
          <a:p>
            <a:endParaRPr lang="en-GB" sz="1200"/>
          </a:p>
        </p:txBody>
      </p:sp>
      <p:sp>
        <p:nvSpPr>
          <p:cNvPr id="12" name="Round Diagonal Corner of Rectangle 11">
            <a:extLst>
              <a:ext uri="{FF2B5EF4-FFF2-40B4-BE49-F238E27FC236}">
                <a16:creationId xmlns:a16="http://schemas.microsoft.com/office/drawing/2014/main" id="{8F86EAE6-9A91-867B-101E-A83C0A734DF7}"/>
              </a:ext>
            </a:extLst>
          </p:cNvPr>
          <p:cNvSpPr/>
          <p:nvPr/>
        </p:nvSpPr>
        <p:spPr>
          <a:xfrm>
            <a:off x="8968396" y="3429001"/>
            <a:ext cx="3127981" cy="3335987"/>
          </a:xfrm>
          <a:prstGeom prst="round2Diag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2972442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3251"/>
            <a:ext cx="12192000" cy="7376160"/>
          </a:xfrm>
          <a:custGeom>
            <a:avLst/>
            <a:gdLst/>
            <a:ahLst/>
            <a:cxnLst/>
            <a:rect l="l" t="t" r="r" b="b"/>
            <a:pathLst>
              <a:path w="18288000" h="11064240">
                <a:moveTo>
                  <a:pt x="0" y="0"/>
                </a:moveTo>
                <a:lnTo>
                  <a:pt x="18288000" y="0"/>
                </a:lnTo>
                <a:lnTo>
                  <a:pt x="18288000" y="11064239"/>
                </a:lnTo>
                <a:lnTo>
                  <a:pt x="0" y="11064239"/>
                </a:lnTo>
                <a:lnTo>
                  <a:pt x="0" y="0"/>
                </a:lnTo>
                <a:close/>
              </a:path>
            </a:pathLst>
          </a:custGeom>
          <a:blipFill>
            <a:blip r:embed="rId2"/>
            <a:stretch>
              <a:fillRect/>
            </a:stretch>
          </a:blipFill>
        </p:spPr>
        <p:txBody>
          <a:bodyPr/>
          <a:lstStyle/>
          <a:p>
            <a:endParaRPr lang="en-GB" sz="12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126502" y="-862291"/>
            <a:ext cx="6442396" cy="4291291"/>
          </a:xfrm>
          <a:custGeom>
            <a:avLst/>
            <a:gdLst/>
            <a:ahLst/>
            <a:cxnLst/>
            <a:rect l="l" t="t" r="r" b="b"/>
            <a:pathLst>
              <a:path w="9663594" h="6436936">
                <a:moveTo>
                  <a:pt x="0" y="0"/>
                </a:moveTo>
                <a:lnTo>
                  <a:pt x="9663594" y="0"/>
                </a:lnTo>
                <a:lnTo>
                  <a:pt x="9663594" y="6436936"/>
                </a:lnTo>
                <a:lnTo>
                  <a:pt x="0" y="6436936"/>
                </a:lnTo>
                <a:lnTo>
                  <a:pt x="0" y="0"/>
                </a:lnTo>
                <a:close/>
              </a:path>
            </a:pathLst>
          </a:custGeom>
          <a:blipFill>
            <a:blip r:embed="rId2"/>
            <a:stretch>
              <a:fillRect/>
            </a:stretch>
          </a:blipFill>
        </p:spPr>
        <p:txBody>
          <a:bodyPr/>
          <a:lstStyle/>
          <a:p>
            <a:endParaRPr lang="en-GB" sz="1200"/>
          </a:p>
        </p:txBody>
      </p:sp>
      <p:sp>
        <p:nvSpPr>
          <p:cNvPr id="3" name="Freeform 3"/>
          <p:cNvSpPr/>
          <p:nvPr/>
        </p:nvSpPr>
        <p:spPr>
          <a:xfrm>
            <a:off x="7126502" y="3147485"/>
            <a:ext cx="5065498" cy="3710515"/>
          </a:xfrm>
          <a:custGeom>
            <a:avLst/>
            <a:gdLst/>
            <a:ahLst/>
            <a:cxnLst/>
            <a:rect l="l" t="t" r="r" b="b"/>
            <a:pathLst>
              <a:path w="7598247" h="5565772">
                <a:moveTo>
                  <a:pt x="0" y="0"/>
                </a:moveTo>
                <a:lnTo>
                  <a:pt x="7598247" y="0"/>
                </a:lnTo>
                <a:lnTo>
                  <a:pt x="7598247" y="5565772"/>
                </a:lnTo>
                <a:lnTo>
                  <a:pt x="0" y="5565772"/>
                </a:lnTo>
                <a:lnTo>
                  <a:pt x="0" y="0"/>
                </a:lnTo>
                <a:close/>
              </a:path>
            </a:pathLst>
          </a:custGeom>
          <a:blipFill>
            <a:blip r:embed="rId3"/>
            <a:stretch>
              <a:fillRect t="-18926"/>
            </a:stretch>
          </a:blipFill>
        </p:spPr>
        <p:txBody>
          <a:bodyPr/>
          <a:lstStyle/>
          <a:p>
            <a:endParaRPr lang="en-GB" sz="1200"/>
          </a:p>
        </p:txBody>
      </p:sp>
      <p:sp>
        <p:nvSpPr>
          <p:cNvPr id="4" name="Freeform 4"/>
          <p:cNvSpPr/>
          <p:nvPr/>
        </p:nvSpPr>
        <p:spPr>
          <a:xfrm>
            <a:off x="358472" y="3515163"/>
            <a:ext cx="235589" cy="401003"/>
          </a:xfrm>
          <a:custGeom>
            <a:avLst/>
            <a:gdLst/>
            <a:ahLst/>
            <a:cxnLst/>
            <a:rect l="l" t="t" r="r" b="b"/>
            <a:pathLst>
              <a:path w="353384" h="601505">
                <a:moveTo>
                  <a:pt x="0" y="0"/>
                </a:moveTo>
                <a:lnTo>
                  <a:pt x="353384" y="0"/>
                </a:lnTo>
                <a:lnTo>
                  <a:pt x="353384" y="601505"/>
                </a:lnTo>
                <a:lnTo>
                  <a:pt x="0" y="60150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sz="1200"/>
          </a:p>
        </p:txBody>
      </p:sp>
      <p:sp>
        <p:nvSpPr>
          <p:cNvPr id="5" name="Freeform 5"/>
          <p:cNvSpPr/>
          <p:nvPr/>
        </p:nvSpPr>
        <p:spPr>
          <a:xfrm>
            <a:off x="202130" y="5984577"/>
            <a:ext cx="584985" cy="475433"/>
          </a:xfrm>
          <a:custGeom>
            <a:avLst/>
            <a:gdLst/>
            <a:ahLst/>
            <a:cxnLst/>
            <a:rect l="l" t="t" r="r" b="b"/>
            <a:pathLst>
              <a:path w="877478" h="713150">
                <a:moveTo>
                  <a:pt x="0" y="0"/>
                </a:moveTo>
                <a:lnTo>
                  <a:pt x="877478" y="0"/>
                </a:lnTo>
                <a:lnTo>
                  <a:pt x="877478" y="713151"/>
                </a:lnTo>
                <a:lnTo>
                  <a:pt x="0" y="71315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sz="1200"/>
          </a:p>
        </p:txBody>
      </p:sp>
      <p:sp>
        <p:nvSpPr>
          <p:cNvPr id="6" name="Freeform 6"/>
          <p:cNvSpPr/>
          <p:nvPr/>
        </p:nvSpPr>
        <p:spPr>
          <a:xfrm>
            <a:off x="7126503" y="3147486"/>
            <a:ext cx="1456675" cy="971117"/>
          </a:xfrm>
          <a:custGeom>
            <a:avLst/>
            <a:gdLst/>
            <a:ahLst/>
            <a:cxnLst/>
            <a:rect l="l" t="t" r="r" b="b"/>
            <a:pathLst>
              <a:path w="2185013" h="1456675">
                <a:moveTo>
                  <a:pt x="0" y="0"/>
                </a:moveTo>
                <a:lnTo>
                  <a:pt x="2185013" y="0"/>
                </a:lnTo>
                <a:lnTo>
                  <a:pt x="2185013" y="1456676"/>
                </a:lnTo>
                <a:lnTo>
                  <a:pt x="0" y="1456676"/>
                </a:lnTo>
                <a:lnTo>
                  <a:pt x="0" y="0"/>
                </a:lnTo>
                <a:close/>
              </a:path>
            </a:pathLst>
          </a:custGeom>
          <a:blipFill>
            <a:blip r:embed="rId6"/>
            <a:stretch>
              <a:fillRect/>
            </a:stretch>
          </a:blipFill>
        </p:spPr>
        <p:txBody>
          <a:bodyPr/>
          <a:lstStyle/>
          <a:p>
            <a:endParaRPr lang="en-GB" sz="1200"/>
          </a:p>
        </p:txBody>
      </p:sp>
      <p:sp>
        <p:nvSpPr>
          <p:cNvPr id="7" name="TextBox 7"/>
          <p:cNvSpPr txBox="1"/>
          <p:nvPr/>
        </p:nvSpPr>
        <p:spPr>
          <a:xfrm>
            <a:off x="787115" y="512841"/>
            <a:ext cx="5607481" cy="5360442"/>
          </a:xfrm>
          <a:prstGeom prst="rect">
            <a:avLst/>
          </a:prstGeom>
        </p:spPr>
        <p:txBody>
          <a:bodyPr lIns="0" tIns="0" rIns="0" bIns="0" rtlCol="0" anchor="t">
            <a:spAutoFit/>
          </a:bodyPr>
          <a:lstStyle/>
          <a:p>
            <a:pPr>
              <a:lnSpc>
                <a:spcPts val="1909"/>
              </a:lnSpc>
              <a:spcBef>
                <a:spcPct val="0"/>
              </a:spcBef>
            </a:pPr>
            <a:r>
              <a:rPr lang="en-US" sz="1909">
                <a:solidFill>
                  <a:srgbClr val="592181"/>
                </a:solidFill>
                <a:latin typeface="Roboto Slab Regular"/>
              </a:rPr>
              <a:t>The NHS Student Medical Centre is the on-campus doctor practice for students of Roehampton University. </a:t>
            </a:r>
          </a:p>
          <a:p>
            <a:pPr>
              <a:lnSpc>
                <a:spcPts val="1909"/>
              </a:lnSpc>
            </a:pPr>
            <a:endParaRPr lang="en-US" sz="1909">
              <a:solidFill>
                <a:srgbClr val="592181"/>
              </a:solidFill>
              <a:latin typeface="Roboto Slab Regular"/>
            </a:endParaRPr>
          </a:p>
          <a:p>
            <a:pPr marL="412139" lvl="1" indent="-206069">
              <a:lnSpc>
                <a:spcPts val="1909"/>
              </a:lnSpc>
              <a:buFont typeface="Arial"/>
              <a:buChar char="•"/>
            </a:pPr>
            <a:r>
              <a:rPr lang="en-US" sz="1909">
                <a:solidFill>
                  <a:srgbClr val="592181"/>
                </a:solidFill>
                <a:latin typeface="Roboto Slab Regular"/>
              </a:rPr>
              <a:t>You do not have to live on campus to register with them.</a:t>
            </a:r>
          </a:p>
          <a:p>
            <a:pPr marL="412139" lvl="1" indent="-206069">
              <a:lnSpc>
                <a:spcPts val="1909"/>
              </a:lnSpc>
              <a:buFont typeface="Arial"/>
              <a:buChar char="•"/>
            </a:pPr>
            <a:r>
              <a:rPr lang="en-US" sz="1909">
                <a:solidFill>
                  <a:srgbClr val="592181"/>
                </a:solidFill>
                <a:latin typeface="Roboto Slab Regular"/>
              </a:rPr>
              <a:t>Registration is free and online</a:t>
            </a:r>
          </a:p>
          <a:p>
            <a:pPr marL="412139" lvl="1" indent="-206069">
              <a:lnSpc>
                <a:spcPts val="1909"/>
              </a:lnSpc>
              <a:buFont typeface="Arial"/>
              <a:buChar char="•"/>
            </a:pPr>
            <a:r>
              <a:rPr lang="en-US" sz="1909">
                <a:solidFill>
                  <a:srgbClr val="592181"/>
                </a:solidFill>
                <a:latin typeface="Roboto Slab Regular Bold"/>
              </a:rPr>
              <a:t>You must be registered with a UK doctor (GP) to access most health and mental health services</a:t>
            </a:r>
            <a:r>
              <a:rPr lang="en-US" sz="1909">
                <a:solidFill>
                  <a:srgbClr val="592181"/>
                </a:solidFill>
                <a:latin typeface="Roboto Slab Regular"/>
              </a:rPr>
              <a:t> (internal and external).</a:t>
            </a:r>
          </a:p>
          <a:p>
            <a:pPr algn="ctr">
              <a:lnSpc>
                <a:spcPts val="1909"/>
              </a:lnSpc>
              <a:spcBef>
                <a:spcPct val="0"/>
              </a:spcBef>
            </a:pPr>
            <a:endParaRPr lang="en-US" sz="1909">
              <a:solidFill>
                <a:srgbClr val="592181"/>
              </a:solidFill>
              <a:latin typeface="Roboto Slab Regular"/>
            </a:endParaRPr>
          </a:p>
          <a:p>
            <a:pPr algn="ctr">
              <a:lnSpc>
                <a:spcPts val="1909"/>
              </a:lnSpc>
              <a:spcBef>
                <a:spcPct val="0"/>
              </a:spcBef>
            </a:pPr>
            <a:endParaRPr lang="en-US" sz="1909">
              <a:solidFill>
                <a:srgbClr val="592181"/>
              </a:solidFill>
              <a:latin typeface="Roboto Slab Regular"/>
            </a:endParaRPr>
          </a:p>
          <a:p>
            <a:pPr algn="ctr">
              <a:lnSpc>
                <a:spcPts val="1909"/>
              </a:lnSpc>
              <a:spcBef>
                <a:spcPct val="0"/>
              </a:spcBef>
            </a:pPr>
            <a:r>
              <a:rPr lang="en-US" sz="1909">
                <a:solidFill>
                  <a:srgbClr val="592181"/>
                </a:solidFill>
                <a:latin typeface="Roboto Slab Regular"/>
              </a:rPr>
              <a:t> </a:t>
            </a:r>
          </a:p>
          <a:p>
            <a:pPr>
              <a:lnSpc>
                <a:spcPts val="1909"/>
              </a:lnSpc>
              <a:spcBef>
                <a:spcPct val="0"/>
              </a:spcBef>
            </a:pPr>
            <a:r>
              <a:rPr lang="en-US" sz="1909">
                <a:solidFill>
                  <a:srgbClr val="592181"/>
                </a:solidFill>
                <a:latin typeface="Roboto Slab Regular"/>
              </a:rPr>
              <a:t>Froebel College at Old Court</a:t>
            </a:r>
          </a:p>
          <a:p>
            <a:pPr>
              <a:lnSpc>
                <a:spcPts val="1909"/>
              </a:lnSpc>
              <a:spcBef>
                <a:spcPct val="0"/>
              </a:spcBef>
            </a:pPr>
            <a:endParaRPr lang="en-US" sz="1909">
              <a:solidFill>
                <a:srgbClr val="592181"/>
              </a:solidFill>
              <a:latin typeface="Roboto Slab Regular"/>
            </a:endParaRPr>
          </a:p>
          <a:p>
            <a:pPr>
              <a:lnSpc>
                <a:spcPts val="1909"/>
              </a:lnSpc>
              <a:spcBef>
                <a:spcPct val="0"/>
              </a:spcBef>
            </a:pPr>
            <a:r>
              <a:rPr lang="en-US" sz="1909">
                <a:solidFill>
                  <a:srgbClr val="592181"/>
                </a:solidFill>
                <a:latin typeface="Roboto Slab Regular"/>
              </a:rPr>
              <a:t>Open 9.30am to 5.00pm Monday to Friday during term-time. </a:t>
            </a:r>
          </a:p>
          <a:p>
            <a:pPr>
              <a:lnSpc>
                <a:spcPts val="1909"/>
              </a:lnSpc>
              <a:spcBef>
                <a:spcPct val="0"/>
              </a:spcBef>
            </a:pPr>
            <a:endParaRPr lang="en-US" sz="1909">
              <a:solidFill>
                <a:srgbClr val="592181"/>
              </a:solidFill>
              <a:latin typeface="Roboto Slab Regular"/>
            </a:endParaRPr>
          </a:p>
          <a:p>
            <a:pPr>
              <a:lnSpc>
                <a:spcPts val="1909"/>
              </a:lnSpc>
              <a:spcBef>
                <a:spcPct val="0"/>
              </a:spcBef>
            </a:pPr>
            <a:r>
              <a:rPr lang="en-US" sz="1909">
                <a:solidFill>
                  <a:srgbClr val="592181"/>
                </a:solidFill>
                <a:latin typeface="Roboto Slab Regular"/>
              </a:rPr>
              <a:t>During Spring, Winter Holiday and Summer breaks, patients are seen at </a:t>
            </a:r>
            <a:r>
              <a:rPr lang="en-US" sz="1909" err="1">
                <a:solidFill>
                  <a:srgbClr val="592181"/>
                </a:solidFill>
                <a:latin typeface="Roboto Slab Regular"/>
              </a:rPr>
              <a:t>Putneymead</a:t>
            </a:r>
            <a:r>
              <a:rPr lang="en-US" sz="1909">
                <a:solidFill>
                  <a:srgbClr val="592181"/>
                </a:solidFill>
                <a:latin typeface="Roboto Slab Regular"/>
              </a:rPr>
              <a:t> Group Medical Practice in Putney.</a:t>
            </a:r>
          </a:p>
          <a:p>
            <a:pPr>
              <a:lnSpc>
                <a:spcPts val="1909"/>
              </a:lnSpc>
              <a:spcBef>
                <a:spcPct val="0"/>
              </a:spcBef>
            </a:pPr>
            <a:endParaRPr lang="en-US" sz="1909">
              <a:solidFill>
                <a:srgbClr val="592181"/>
              </a:solidFill>
              <a:latin typeface="Roboto Slab Regular"/>
            </a:endParaRPr>
          </a:p>
        </p:txBody>
      </p:sp>
      <p:sp>
        <p:nvSpPr>
          <p:cNvPr id="8" name="TextBox 8"/>
          <p:cNvSpPr txBox="1"/>
          <p:nvPr/>
        </p:nvSpPr>
        <p:spPr>
          <a:xfrm>
            <a:off x="787115" y="6061582"/>
            <a:ext cx="4533751" cy="243656"/>
          </a:xfrm>
          <a:prstGeom prst="rect">
            <a:avLst/>
          </a:prstGeom>
        </p:spPr>
        <p:txBody>
          <a:bodyPr lIns="0" tIns="0" rIns="0" bIns="0" rtlCol="0" anchor="t">
            <a:spAutoFit/>
          </a:bodyPr>
          <a:lstStyle/>
          <a:p>
            <a:pPr>
              <a:lnSpc>
                <a:spcPts val="1908"/>
              </a:lnSpc>
              <a:spcBef>
                <a:spcPct val="0"/>
              </a:spcBef>
            </a:pPr>
            <a:r>
              <a:rPr lang="en-US" sz="1908">
                <a:solidFill>
                  <a:srgbClr val="000000"/>
                </a:solidFill>
                <a:latin typeface="Roboto Slab Regular Bold"/>
              </a:rPr>
              <a:t> </a:t>
            </a:r>
            <a:r>
              <a:rPr lang="en-US" sz="1908">
                <a:solidFill>
                  <a:srgbClr val="000000"/>
                </a:solidFill>
                <a:latin typeface="Roboto Slab Regular Bold"/>
                <a:hlinkClick r:id="rId7" tooltip="tel:02087880686"/>
              </a:rPr>
              <a:t>020 8788 0686</a:t>
            </a:r>
            <a:r>
              <a:rPr lang="en-US" sz="1908">
                <a:solidFill>
                  <a:srgbClr val="000000"/>
                </a:solidFill>
                <a:latin typeface="Roboto Slab Regular"/>
              </a:rPr>
              <a:t> (Out-Of-Hours:  Call </a:t>
            </a:r>
            <a:r>
              <a:rPr lang="en-US" sz="1908">
                <a:solidFill>
                  <a:srgbClr val="000000"/>
                </a:solidFill>
                <a:latin typeface="Roboto Slab Regular Bold"/>
                <a:hlinkClick r:id="rId8" tooltip="tel:111"/>
              </a:rPr>
              <a:t>111</a:t>
            </a:r>
            <a:r>
              <a:rPr lang="en-US" sz="1908">
                <a:solidFill>
                  <a:srgbClr val="000000"/>
                </a:solidFill>
                <a:latin typeface="Roboto Slab Regular"/>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8657" y="3429000"/>
            <a:ext cx="3437309" cy="3429000"/>
          </a:xfrm>
          <a:custGeom>
            <a:avLst/>
            <a:gdLst/>
            <a:ahLst/>
            <a:cxnLst/>
            <a:rect l="l" t="t" r="r" b="b"/>
            <a:pathLst>
              <a:path w="5155964" h="5143500">
                <a:moveTo>
                  <a:pt x="0" y="0"/>
                </a:moveTo>
                <a:lnTo>
                  <a:pt x="5155964" y="0"/>
                </a:lnTo>
                <a:lnTo>
                  <a:pt x="5155964" y="5143500"/>
                </a:lnTo>
                <a:lnTo>
                  <a:pt x="0" y="51435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sp>
        <p:nvSpPr>
          <p:cNvPr id="3" name="Freeform 3"/>
          <p:cNvSpPr/>
          <p:nvPr/>
        </p:nvSpPr>
        <p:spPr>
          <a:xfrm>
            <a:off x="1814773" y="1699097"/>
            <a:ext cx="3288653" cy="3280703"/>
          </a:xfrm>
          <a:custGeom>
            <a:avLst/>
            <a:gdLst/>
            <a:ahLst/>
            <a:cxnLst/>
            <a:rect l="l" t="t" r="r" b="b"/>
            <a:pathLst>
              <a:path w="4932979" h="4921054">
                <a:moveTo>
                  <a:pt x="0" y="0"/>
                </a:moveTo>
                <a:lnTo>
                  <a:pt x="4932979" y="0"/>
                </a:lnTo>
                <a:lnTo>
                  <a:pt x="4932979" y="4921053"/>
                </a:lnTo>
                <a:lnTo>
                  <a:pt x="0" y="49210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200"/>
          </a:p>
        </p:txBody>
      </p:sp>
      <p:sp>
        <p:nvSpPr>
          <p:cNvPr id="4" name="Freeform 4"/>
          <p:cNvSpPr/>
          <p:nvPr/>
        </p:nvSpPr>
        <p:spPr>
          <a:xfrm>
            <a:off x="8903348" y="3577222"/>
            <a:ext cx="3478089" cy="3469681"/>
          </a:xfrm>
          <a:custGeom>
            <a:avLst/>
            <a:gdLst/>
            <a:ahLst/>
            <a:cxnLst/>
            <a:rect l="l" t="t" r="r" b="b"/>
            <a:pathLst>
              <a:path w="5217134" h="5204522">
                <a:moveTo>
                  <a:pt x="0" y="0"/>
                </a:moveTo>
                <a:lnTo>
                  <a:pt x="5217134" y="0"/>
                </a:lnTo>
                <a:lnTo>
                  <a:pt x="5217134" y="5204521"/>
                </a:lnTo>
                <a:lnTo>
                  <a:pt x="0" y="52045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sp>
        <p:nvSpPr>
          <p:cNvPr id="5" name="Freeform 5"/>
          <p:cNvSpPr/>
          <p:nvPr/>
        </p:nvSpPr>
        <p:spPr>
          <a:xfrm>
            <a:off x="6982388" y="1767491"/>
            <a:ext cx="3288653" cy="3280703"/>
          </a:xfrm>
          <a:custGeom>
            <a:avLst/>
            <a:gdLst/>
            <a:ahLst/>
            <a:cxnLst/>
            <a:rect l="l" t="t" r="r" b="b"/>
            <a:pathLst>
              <a:path w="4932979" h="4921054">
                <a:moveTo>
                  <a:pt x="0" y="0"/>
                </a:moveTo>
                <a:lnTo>
                  <a:pt x="4932978" y="0"/>
                </a:lnTo>
                <a:lnTo>
                  <a:pt x="4932978" y="4921054"/>
                </a:lnTo>
                <a:lnTo>
                  <a:pt x="0" y="49210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200"/>
          </a:p>
        </p:txBody>
      </p:sp>
      <p:sp>
        <p:nvSpPr>
          <p:cNvPr id="6" name="Freeform 6"/>
          <p:cNvSpPr/>
          <p:nvPr/>
        </p:nvSpPr>
        <p:spPr>
          <a:xfrm>
            <a:off x="4135875" y="3429000"/>
            <a:ext cx="3710682" cy="3701712"/>
          </a:xfrm>
          <a:custGeom>
            <a:avLst/>
            <a:gdLst/>
            <a:ahLst/>
            <a:cxnLst/>
            <a:rect l="l" t="t" r="r" b="b"/>
            <a:pathLst>
              <a:path w="5566023" h="5552568">
                <a:moveTo>
                  <a:pt x="0" y="0"/>
                </a:moveTo>
                <a:lnTo>
                  <a:pt x="5566023" y="0"/>
                </a:lnTo>
                <a:lnTo>
                  <a:pt x="5566023" y="5552568"/>
                </a:lnTo>
                <a:lnTo>
                  <a:pt x="0" y="5552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sp>
        <p:nvSpPr>
          <p:cNvPr id="7" name="Freeform 7"/>
          <p:cNvSpPr/>
          <p:nvPr/>
        </p:nvSpPr>
        <p:spPr>
          <a:xfrm>
            <a:off x="9750063" y="1942717"/>
            <a:ext cx="1994212" cy="1424955"/>
          </a:xfrm>
          <a:custGeom>
            <a:avLst/>
            <a:gdLst/>
            <a:ahLst/>
            <a:cxnLst/>
            <a:rect l="l" t="t" r="r" b="b"/>
            <a:pathLst>
              <a:path w="2991318" h="2137433">
                <a:moveTo>
                  <a:pt x="0" y="0"/>
                </a:moveTo>
                <a:lnTo>
                  <a:pt x="2991319" y="0"/>
                </a:lnTo>
                <a:lnTo>
                  <a:pt x="2991319" y="2137433"/>
                </a:lnTo>
                <a:lnTo>
                  <a:pt x="0" y="213743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sz="1200"/>
          </a:p>
        </p:txBody>
      </p:sp>
      <p:sp>
        <p:nvSpPr>
          <p:cNvPr id="8" name="Freeform 8"/>
          <p:cNvSpPr/>
          <p:nvPr/>
        </p:nvSpPr>
        <p:spPr>
          <a:xfrm>
            <a:off x="166062" y="1779379"/>
            <a:ext cx="2179406" cy="1729903"/>
          </a:xfrm>
          <a:custGeom>
            <a:avLst/>
            <a:gdLst/>
            <a:ahLst/>
            <a:cxnLst/>
            <a:rect l="l" t="t" r="r" b="b"/>
            <a:pathLst>
              <a:path w="3269109" h="2594855">
                <a:moveTo>
                  <a:pt x="0" y="0"/>
                </a:moveTo>
                <a:lnTo>
                  <a:pt x="3269110" y="0"/>
                </a:lnTo>
                <a:lnTo>
                  <a:pt x="3269110" y="2594855"/>
                </a:lnTo>
                <a:lnTo>
                  <a:pt x="0" y="2594855"/>
                </a:lnTo>
                <a:lnTo>
                  <a:pt x="0" y="0"/>
                </a:lnTo>
                <a:close/>
              </a:path>
            </a:pathLst>
          </a:custGeom>
          <a:blipFill>
            <a:blip r:embed="rId5"/>
            <a:stretch>
              <a:fillRect/>
            </a:stretch>
          </a:blipFill>
        </p:spPr>
        <p:txBody>
          <a:bodyPr/>
          <a:lstStyle/>
          <a:p>
            <a:endParaRPr lang="en-GB" sz="1200"/>
          </a:p>
        </p:txBody>
      </p:sp>
      <p:sp>
        <p:nvSpPr>
          <p:cNvPr id="9" name="Freeform 9"/>
          <p:cNvSpPr/>
          <p:nvPr/>
        </p:nvSpPr>
        <p:spPr>
          <a:xfrm>
            <a:off x="5487775" y="1767491"/>
            <a:ext cx="1006881" cy="1775406"/>
          </a:xfrm>
          <a:custGeom>
            <a:avLst/>
            <a:gdLst/>
            <a:ahLst/>
            <a:cxnLst/>
            <a:rect l="l" t="t" r="r" b="b"/>
            <a:pathLst>
              <a:path w="1510322" h="2663109">
                <a:moveTo>
                  <a:pt x="0" y="0"/>
                </a:moveTo>
                <a:lnTo>
                  <a:pt x="1510322" y="0"/>
                </a:lnTo>
                <a:lnTo>
                  <a:pt x="1510322" y="2663108"/>
                </a:lnTo>
                <a:lnTo>
                  <a:pt x="0" y="266310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sz="1200"/>
          </a:p>
        </p:txBody>
      </p:sp>
      <p:sp>
        <p:nvSpPr>
          <p:cNvPr id="10" name="Freeform 10"/>
          <p:cNvSpPr/>
          <p:nvPr/>
        </p:nvSpPr>
        <p:spPr>
          <a:xfrm>
            <a:off x="3231354" y="5749028"/>
            <a:ext cx="1809041" cy="1266329"/>
          </a:xfrm>
          <a:custGeom>
            <a:avLst/>
            <a:gdLst/>
            <a:ahLst/>
            <a:cxnLst/>
            <a:rect l="l" t="t" r="r" b="b"/>
            <a:pathLst>
              <a:path w="2713561" h="1899493">
                <a:moveTo>
                  <a:pt x="0" y="0"/>
                </a:moveTo>
                <a:lnTo>
                  <a:pt x="2713561" y="0"/>
                </a:lnTo>
                <a:lnTo>
                  <a:pt x="2713561" y="1899493"/>
                </a:lnTo>
                <a:lnTo>
                  <a:pt x="0" y="189949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sz="1200"/>
          </a:p>
        </p:txBody>
      </p:sp>
      <p:sp>
        <p:nvSpPr>
          <p:cNvPr id="11" name="Freeform 11"/>
          <p:cNvSpPr/>
          <p:nvPr/>
        </p:nvSpPr>
        <p:spPr>
          <a:xfrm>
            <a:off x="7748448" y="5572020"/>
            <a:ext cx="1269613" cy="1200361"/>
          </a:xfrm>
          <a:custGeom>
            <a:avLst/>
            <a:gdLst/>
            <a:ahLst/>
            <a:cxnLst/>
            <a:rect l="l" t="t" r="r" b="b"/>
            <a:pathLst>
              <a:path w="1904420" h="1800542">
                <a:moveTo>
                  <a:pt x="0" y="0"/>
                </a:moveTo>
                <a:lnTo>
                  <a:pt x="1904420" y="0"/>
                </a:lnTo>
                <a:lnTo>
                  <a:pt x="1904420" y="1800542"/>
                </a:lnTo>
                <a:lnTo>
                  <a:pt x="0" y="180054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sz="1200"/>
          </a:p>
        </p:txBody>
      </p:sp>
      <p:sp>
        <p:nvSpPr>
          <p:cNvPr id="12" name="TextBox 12"/>
          <p:cNvSpPr txBox="1"/>
          <p:nvPr/>
        </p:nvSpPr>
        <p:spPr>
          <a:xfrm>
            <a:off x="685800" y="387187"/>
            <a:ext cx="10820400" cy="883832"/>
          </a:xfrm>
          <a:prstGeom prst="rect">
            <a:avLst/>
          </a:prstGeom>
        </p:spPr>
        <p:txBody>
          <a:bodyPr lIns="0" tIns="0" rIns="0" bIns="0" rtlCol="0" anchor="t">
            <a:spAutoFit/>
          </a:bodyPr>
          <a:lstStyle/>
          <a:p>
            <a:pPr algn="ctr">
              <a:lnSpc>
                <a:spcPts val="3640"/>
              </a:lnSpc>
            </a:pPr>
            <a:r>
              <a:rPr lang="en-US" sz="2600">
                <a:solidFill>
                  <a:srgbClr val="025747"/>
                </a:solidFill>
                <a:latin typeface="Roboto Slab Regular Bold"/>
              </a:rPr>
              <a:t>And finally, in addition to the support available at the University of Roehampton, we signpost to external services</a:t>
            </a:r>
          </a:p>
        </p:txBody>
      </p:sp>
      <p:sp>
        <p:nvSpPr>
          <p:cNvPr id="13" name="TextBox 13"/>
          <p:cNvSpPr txBox="1"/>
          <p:nvPr/>
        </p:nvSpPr>
        <p:spPr>
          <a:xfrm>
            <a:off x="-48465" y="4352450"/>
            <a:ext cx="2979184" cy="791050"/>
          </a:xfrm>
          <a:prstGeom prst="rect">
            <a:avLst/>
          </a:prstGeom>
        </p:spPr>
        <p:txBody>
          <a:bodyPr lIns="0" tIns="0" rIns="0" bIns="0" rtlCol="0" anchor="t">
            <a:spAutoFit/>
          </a:bodyPr>
          <a:lstStyle/>
          <a:p>
            <a:pPr algn="ctr">
              <a:lnSpc>
                <a:spcPts val="3183"/>
              </a:lnSpc>
            </a:pPr>
            <a:r>
              <a:rPr lang="en-US" sz="2274" dirty="0">
                <a:solidFill>
                  <a:srgbClr val="ECEBEA"/>
                </a:solidFill>
                <a:latin typeface="Roboto Bold"/>
              </a:rPr>
              <a:t>Drug &amp; Alcohol Service</a:t>
            </a:r>
          </a:p>
        </p:txBody>
      </p:sp>
      <p:sp>
        <p:nvSpPr>
          <p:cNvPr id="14" name="TextBox 14"/>
          <p:cNvSpPr txBox="1"/>
          <p:nvPr/>
        </p:nvSpPr>
        <p:spPr>
          <a:xfrm>
            <a:off x="543435" y="5018552"/>
            <a:ext cx="2201783" cy="790794"/>
          </a:xfrm>
          <a:prstGeom prst="rect">
            <a:avLst/>
          </a:prstGeom>
        </p:spPr>
        <p:txBody>
          <a:bodyPr lIns="0" tIns="0" rIns="0" bIns="0" rtlCol="0" anchor="t">
            <a:spAutoFit/>
          </a:bodyPr>
          <a:lstStyle/>
          <a:p>
            <a:pPr algn="ctr">
              <a:lnSpc>
                <a:spcPts val="3173"/>
              </a:lnSpc>
            </a:pPr>
            <a:r>
              <a:rPr lang="en-US" sz="2266">
                <a:solidFill>
                  <a:srgbClr val="ECEBEA"/>
                </a:solidFill>
                <a:latin typeface="Roboto"/>
              </a:rPr>
              <a:t>www.wcdas.com</a:t>
            </a:r>
          </a:p>
        </p:txBody>
      </p:sp>
      <p:sp>
        <p:nvSpPr>
          <p:cNvPr id="15" name="TextBox 15"/>
          <p:cNvSpPr txBox="1"/>
          <p:nvPr/>
        </p:nvSpPr>
        <p:spPr>
          <a:xfrm>
            <a:off x="543435" y="5640009"/>
            <a:ext cx="2201783" cy="380425"/>
          </a:xfrm>
          <a:prstGeom prst="rect">
            <a:avLst/>
          </a:prstGeom>
        </p:spPr>
        <p:txBody>
          <a:bodyPr lIns="0" tIns="0" rIns="0" bIns="0" rtlCol="0" anchor="t">
            <a:spAutoFit/>
          </a:bodyPr>
          <a:lstStyle/>
          <a:p>
            <a:pPr algn="ctr">
              <a:lnSpc>
                <a:spcPts val="3173"/>
              </a:lnSpc>
            </a:pPr>
            <a:r>
              <a:rPr lang="en-US" sz="2266">
                <a:solidFill>
                  <a:srgbClr val="ECEBEA"/>
                </a:solidFill>
                <a:latin typeface="Roboto"/>
              </a:rPr>
              <a:t>020 3228 1777</a:t>
            </a:r>
          </a:p>
        </p:txBody>
      </p:sp>
      <p:sp>
        <p:nvSpPr>
          <p:cNvPr id="16" name="TextBox 16"/>
          <p:cNvSpPr txBox="1"/>
          <p:nvPr/>
        </p:nvSpPr>
        <p:spPr>
          <a:xfrm>
            <a:off x="2279505" y="2242663"/>
            <a:ext cx="2332037" cy="790794"/>
          </a:xfrm>
          <a:prstGeom prst="rect">
            <a:avLst/>
          </a:prstGeom>
        </p:spPr>
        <p:txBody>
          <a:bodyPr lIns="0" tIns="0" rIns="0" bIns="0" rtlCol="0" anchor="t">
            <a:spAutoFit/>
          </a:bodyPr>
          <a:lstStyle/>
          <a:p>
            <a:pPr algn="ctr">
              <a:lnSpc>
                <a:spcPts val="3173"/>
              </a:lnSpc>
            </a:pPr>
            <a:r>
              <a:rPr lang="en-US" sz="2266" dirty="0">
                <a:solidFill>
                  <a:srgbClr val="063532"/>
                </a:solidFill>
                <a:latin typeface="Roboto Bold"/>
              </a:rPr>
              <a:t>Talking</a:t>
            </a:r>
            <a:r>
              <a:rPr lang="en-US" sz="2266" dirty="0">
                <a:solidFill>
                  <a:srgbClr val="025747"/>
                </a:solidFill>
                <a:latin typeface="Roboto Bold"/>
              </a:rPr>
              <a:t> </a:t>
            </a:r>
            <a:r>
              <a:rPr lang="en-US" sz="2266" dirty="0">
                <a:solidFill>
                  <a:srgbClr val="063532"/>
                </a:solidFill>
                <a:latin typeface="Roboto Bold"/>
              </a:rPr>
              <a:t>Therapies</a:t>
            </a:r>
          </a:p>
        </p:txBody>
      </p:sp>
      <p:sp>
        <p:nvSpPr>
          <p:cNvPr id="17" name="TextBox 17"/>
          <p:cNvSpPr txBox="1"/>
          <p:nvPr/>
        </p:nvSpPr>
        <p:spPr>
          <a:xfrm>
            <a:off x="2345468" y="2974394"/>
            <a:ext cx="2227263" cy="380425"/>
          </a:xfrm>
          <a:prstGeom prst="rect">
            <a:avLst/>
          </a:prstGeom>
        </p:spPr>
        <p:txBody>
          <a:bodyPr lIns="0" tIns="0" rIns="0" bIns="0" rtlCol="0" anchor="t">
            <a:spAutoFit/>
          </a:bodyPr>
          <a:lstStyle/>
          <a:p>
            <a:pPr algn="ctr">
              <a:lnSpc>
                <a:spcPts val="3173"/>
              </a:lnSpc>
            </a:pPr>
            <a:r>
              <a:rPr lang="en-US" sz="2266" dirty="0">
                <a:solidFill>
                  <a:srgbClr val="063532"/>
                </a:solidFill>
                <a:latin typeface="Roboto"/>
              </a:rPr>
              <a:t>Talk Wandsworth</a:t>
            </a:r>
          </a:p>
        </p:txBody>
      </p:sp>
      <p:sp>
        <p:nvSpPr>
          <p:cNvPr id="18" name="TextBox 18"/>
          <p:cNvSpPr txBox="1"/>
          <p:nvPr/>
        </p:nvSpPr>
        <p:spPr>
          <a:xfrm>
            <a:off x="2345468" y="3526422"/>
            <a:ext cx="2227263" cy="380425"/>
          </a:xfrm>
          <a:prstGeom prst="rect">
            <a:avLst/>
          </a:prstGeom>
        </p:spPr>
        <p:txBody>
          <a:bodyPr lIns="0" tIns="0" rIns="0" bIns="0" rtlCol="0" anchor="t">
            <a:spAutoFit/>
          </a:bodyPr>
          <a:lstStyle/>
          <a:p>
            <a:pPr algn="ctr">
              <a:lnSpc>
                <a:spcPts val="3173"/>
              </a:lnSpc>
            </a:pPr>
            <a:r>
              <a:rPr lang="en-US" sz="2266">
                <a:solidFill>
                  <a:srgbClr val="063532"/>
                </a:solidFill>
                <a:latin typeface="Roboto"/>
              </a:rPr>
              <a:t>0203 513 6264</a:t>
            </a:r>
          </a:p>
        </p:txBody>
      </p:sp>
      <p:sp>
        <p:nvSpPr>
          <p:cNvPr id="19" name="TextBox 19"/>
          <p:cNvSpPr txBox="1"/>
          <p:nvPr/>
        </p:nvSpPr>
        <p:spPr>
          <a:xfrm>
            <a:off x="4708648" y="4108944"/>
            <a:ext cx="2572941" cy="1201163"/>
          </a:xfrm>
          <a:prstGeom prst="rect">
            <a:avLst/>
          </a:prstGeom>
        </p:spPr>
        <p:txBody>
          <a:bodyPr lIns="0" tIns="0" rIns="0" bIns="0" rtlCol="0" anchor="t">
            <a:spAutoFit/>
          </a:bodyPr>
          <a:lstStyle/>
          <a:p>
            <a:pPr algn="ctr">
              <a:lnSpc>
                <a:spcPts val="3173"/>
              </a:lnSpc>
            </a:pPr>
            <a:r>
              <a:rPr lang="en-US" sz="2266" dirty="0">
                <a:solidFill>
                  <a:srgbClr val="ECEBEA"/>
                </a:solidFill>
                <a:latin typeface="Canva Sans 2 Bold"/>
              </a:rPr>
              <a:t>Online</a:t>
            </a:r>
          </a:p>
          <a:p>
            <a:pPr algn="ctr">
              <a:lnSpc>
                <a:spcPts val="3173"/>
              </a:lnSpc>
            </a:pPr>
            <a:r>
              <a:rPr lang="en-US" sz="2266" dirty="0">
                <a:solidFill>
                  <a:srgbClr val="ECEBEA"/>
                </a:solidFill>
                <a:latin typeface="Roboto Bold"/>
              </a:rPr>
              <a:t>Student Community</a:t>
            </a:r>
          </a:p>
        </p:txBody>
      </p:sp>
      <p:sp>
        <p:nvSpPr>
          <p:cNvPr id="20" name="TextBox 20"/>
          <p:cNvSpPr txBox="1"/>
          <p:nvPr/>
        </p:nvSpPr>
        <p:spPr>
          <a:xfrm>
            <a:off x="4645278" y="5207635"/>
            <a:ext cx="2822734" cy="380425"/>
          </a:xfrm>
          <a:prstGeom prst="rect">
            <a:avLst/>
          </a:prstGeom>
        </p:spPr>
        <p:txBody>
          <a:bodyPr lIns="0" tIns="0" rIns="0" bIns="0" rtlCol="0" anchor="t">
            <a:spAutoFit/>
          </a:bodyPr>
          <a:lstStyle/>
          <a:p>
            <a:pPr algn="ctr">
              <a:lnSpc>
                <a:spcPts val="3173"/>
              </a:lnSpc>
            </a:pPr>
            <a:r>
              <a:rPr lang="en-US" sz="2266">
                <a:solidFill>
                  <a:srgbClr val="ECEBEA"/>
                </a:solidFill>
                <a:latin typeface="Roboto"/>
              </a:rPr>
              <a:t>thestudentroom.co.uk</a:t>
            </a:r>
          </a:p>
        </p:txBody>
      </p:sp>
      <p:sp>
        <p:nvSpPr>
          <p:cNvPr id="21" name="TextBox 21"/>
          <p:cNvSpPr txBox="1"/>
          <p:nvPr/>
        </p:nvSpPr>
        <p:spPr>
          <a:xfrm>
            <a:off x="7340407" y="2360616"/>
            <a:ext cx="2539203" cy="790794"/>
          </a:xfrm>
          <a:prstGeom prst="rect">
            <a:avLst/>
          </a:prstGeom>
        </p:spPr>
        <p:txBody>
          <a:bodyPr wrap="square" lIns="0" tIns="0" rIns="0" bIns="0" rtlCol="0" anchor="t">
            <a:spAutoFit/>
          </a:bodyPr>
          <a:lstStyle/>
          <a:p>
            <a:pPr algn="ctr">
              <a:lnSpc>
                <a:spcPts val="3173"/>
              </a:lnSpc>
            </a:pPr>
            <a:r>
              <a:rPr lang="en-US" sz="2266">
                <a:solidFill>
                  <a:srgbClr val="063532"/>
                </a:solidFill>
                <a:latin typeface="Roboto Bold"/>
              </a:rPr>
              <a:t>Wellbeing Mentoring </a:t>
            </a:r>
          </a:p>
        </p:txBody>
      </p:sp>
      <p:sp>
        <p:nvSpPr>
          <p:cNvPr id="22" name="TextBox 22"/>
          <p:cNvSpPr txBox="1"/>
          <p:nvPr/>
        </p:nvSpPr>
        <p:spPr>
          <a:xfrm>
            <a:off x="7083474" y="3158753"/>
            <a:ext cx="3086479" cy="1186992"/>
          </a:xfrm>
          <a:prstGeom prst="rect">
            <a:avLst/>
          </a:prstGeom>
        </p:spPr>
        <p:txBody>
          <a:bodyPr wrap="square" lIns="0" tIns="0" rIns="0" bIns="0" rtlCol="0" anchor="t">
            <a:spAutoFit/>
          </a:bodyPr>
          <a:lstStyle/>
          <a:p>
            <a:pPr algn="ctr">
              <a:lnSpc>
                <a:spcPts val="3173"/>
              </a:lnSpc>
            </a:pPr>
            <a:r>
              <a:rPr lang="en-US" sz="2266">
                <a:solidFill>
                  <a:srgbClr val="063532"/>
                </a:solidFill>
                <a:latin typeface="Roboto"/>
              </a:rPr>
              <a:t>Dose of Nature</a:t>
            </a:r>
            <a:br>
              <a:rPr lang="en-US" sz="2266">
                <a:solidFill>
                  <a:srgbClr val="063532"/>
                </a:solidFill>
                <a:latin typeface="Roboto"/>
              </a:rPr>
            </a:br>
            <a:r>
              <a:rPr lang="en-GB" sz="1867"/>
              <a:t>www.doseofnature.org.uk/</a:t>
            </a:r>
            <a:endParaRPr lang="en-US" sz="2266" b="1">
              <a:solidFill>
                <a:srgbClr val="063532"/>
              </a:solidFill>
              <a:latin typeface="Roboto"/>
            </a:endParaRPr>
          </a:p>
        </p:txBody>
      </p:sp>
      <p:sp>
        <p:nvSpPr>
          <p:cNvPr id="23" name="TextBox 23"/>
          <p:cNvSpPr txBox="1"/>
          <p:nvPr/>
        </p:nvSpPr>
        <p:spPr>
          <a:xfrm>
            <a:off x="9540509" y="4482071"/>
            <a:ext cx="2203767" cy="380425"/>
          </a:xfrm>
          <a:prstGeom prst="rect">
            <a:avLst/>
          </a:prstGeom>
        </p:spPr>
        <p:txBody>
          <a:bodyPr lIns="0" tIns="0" rIns="0" bIns="0" rtlCol="0" anchor="t">
            <a:spAutoFit/>
          </a:bodyPr>
          <a:lstStyle/>
          <a:p>
            <a:pPr algn="ctr">
              <a:lnSpc>
                <a:spcPts val="3173"/>
              </a:lnSpc>
            </a:pPr>
            <a:r>
              <a:rPr lang="en-US" sz="2266">
                <a:solidFill>
                  <a:srgbClr val="ECEBEA"/>
                </a:solidFill>
                <a:latin typeface="Roboto Bold"/>
              </a:rPr>
              <a:t>Listening service</a:t>
            </a:r>
          </a:p>
        </p:txBody>
      </p:sp>
      <p:sp>
        <p:nvSpPr>
          <p:cNvPr id="24" name="TextBox 24"/>
          <p:cNvSpPr txBox="1"/>
          <p:nvPr/>
        </p:nvSpPr>
        <p:spPr>
          <a:xfrm>
            <a:off x="9540509" y="4930472"/>
            <a:ext cx="2203767" cy="380425"/>
          </a:xfrm>
          <a:prstGeom prst="rect">
            <a:avLst/>
          </a:prstGeom>
        </p:spPr>
        <p:txBody>
          <a:bodyPr lIns="0" tIns="0" rIns="0" bIns="0" rtlCol="0" anchor="t">
            <a:spAutoFit/>
          </a:bodyPr>
          <a:lstStyle/>
          <a:p>
            <a:pPr algn="ctr">
              <a:lnSpc>
                <a:spcPts val="3173"/>
              </a:lnSpc>
            </a:pPr>
            <a:r>
              <a:rPr lang="en-US" sz="2266">
                <a:solidFill>
                  <a:srgbClr val="FFFFFF"/>
                </a:solidFill>
                <a:latin typeface="Roboto"/>
              </a:rPr>
              <a:t>Samaritans</a:t>
            </a:r>
          </a:p>
        </p:txBody>
      </p:sp>
      <p:sp>
        <p:nvSpPr>
          <p:cNvPr id="25" name="TextBox 25"/>
          <p:cNvSpPr txBox="1"/>
          <p:nvPr/>
        </p:nvSpPr>
        <p:spPr>
          <a:xfrm>
            <a:off x="9540509" y="5378873"/>
            <a:ext cx="2203767" cy="790794"/>
          </a:xfrm>
          <a:prstGeom prst="rect">
            <a:avLst/>
          </a:prstGeom>
        </p:spPr>
        <p:txBody>
          <a:bodyPr lIns="0" tIns="0" rIns="0" bIns="0" rtlCol="0" anchor="t">
            <a:spAutoFit/>
          </a:bodyPr>
          <a:lstStyle/>
          <a:p>
            <a:pPr algn="ctr">
              <a:lnSpc>
                <a:spcPts val="3173"/>
              </a:lnSpc>
            </a:pPr>
            <a:r>
              <a:rPr lang="en-US" sz="2266">
                <a:solidFill>
                  <a:srgbClr val="ECEBEA"/>
                </a:solidFill>
                <a:latin typeface="Roboto"/>
              </a:rPr>
              <a:t>116 123</a:t>
            </a:r>
          </a:p>
          <a:p>
            <a:pPr algn="ctr">
              <a:lnSpc>
                <a:spcPts val="3173"/>
              </a:lnSpc>
            </a:pPr>
            <a:r>
              <a:rPr lang="en-US" sz="2266">
                <a:solidFill>
                  <a:srgbClr val="ECEBEA"/>
                </a:solidFill>
                <a:latin typeface="Roboto"/>
              </a:rPr>
              <a:t>24/7 phone line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76400" y="-172513"/>
            <a:ext cx="9956800" cy="7030513"/>
          </a:xfrm>
          <a:custGeom>
            <a:avLst/>
            <a:gdLst/>
            <a:ahLst/>
            <a:cxnLst/>
            <a:rect l="l" t="t" r="r" b="b"/>
            <a:pathLst>
              <a:path w="15828548" h="10545770">
                <a:moveTo>
                  <a:pt x="0" y="0"/>
                </a:moveTo>
                <a:lnTo>
                  <a:pt x="15828547" y="0"/>
                </a:lnTo>
                <a:lnTo>
                  <a:pt x="15828547" y="10545770"/>
                </a:lnTo>
                <a:lnTo>
                  <a:pt x="0" y="10545770"/>
                </a:lnTo>
                <a:lnTo>
                  <a:pt x="0" y="0"/>
                </a:lnTo>
                <a:close/>
              </a:path>
            </a:pathLst>
          </a:custGeom>
          <a:blipFill>
            <a:blip r:embed="rId2"/>
            <a:stretch>
              <a:fillRect/>
            </a:stretch>
          </a:blipFill>
        </p:spPr>
        <p:txBody>
          <a:bodyPr/>
          <a:lstStyle/>
          <a:p>
            <a:endParaRPr lang="en-GB" sz="1200"/>
          </a:p>
        </p:txBody>
      </p:sp>
      <p:grpSp>
        <p:nvGrpSpPr>
          <p:cNvPr id="3" name="Group 3"/>
          <p:cNvGrpSpPr/>
          <p:nvPr/>
        </p:nvGrpSpPr>
        <p:grpSpPr>
          <a:xfrm>
            <a:off x="6417005" y="-172513"/>
            <a:ext cx="5774995" cy="7030513"/>
            <a:chOff x="0" y="0"/>
            <a:chExt cx="1662776" cy="2777487"/>
          </a:xfrm>
        </p:grpSpPr>
        <p:sp>
          <p:nvSpPr>
            <p:cNvPr id="4" name="Freeform 4"/>
            <p:cNvSpPr/>
            <p:nvPr/>
          </p:nvSpPr>
          <p:spPr>
            <a:xfrm>
              <a:off x="0" y="0"/>
              <a:ext cx="1662776" cy="2777487"/>
            </a:xfrm>
            <a:custGeom>
              <a:avLst/>
              <a:gdLst/>
              <a:ahLst/>
              <a:cxnLst/>
              <a:rect l="l" t="t" r="r" b="b"/>
              <a:pathLst>
                <a:path w="1662776" h="2777487">
                  <a:moveTo>
                    <a:pt x="0" y="0"/>
                  </a:moveTo>
                  <a:lnTo>
                    <a:pt x="1662776" y="0"/>
                  </a:lnTo>
                  <a:lnTo>
                    <a:pt x="1662776" y="2777487"/>
                  </a:lnTo>
                  <a:lnTo>
                    <a:pt x="0" y="2777487"/>
                  </a:lnTo>
                  <a:close/>
                </a:path>
              </a:pathLst>
            </a:custGeom>
            <a:solidFill>
              <a:srgbClr val="ECEBEA"/>
            </a:solidFill>
          </p:spPr>
          <p:txBody>
            <a:bodyPr/>
            <a:lstStyle/>
            <a:p>
              <a:endParaRPr lang="en-GB" sz="1200"/>
            </a:p>
          </p:txBody>
        </p:sp>
        <p:sp>
          <p:nvSpPr>
            <p:cNvPr id="5" name="TextBox 5"/>
            <p:cNvSpPr txBox="1"/>
            <p:nvPr/>
          </p:nvSpPr>
          <p:spPr>
            <a:xfrm>
              <a:off x="0" y="-38100"/>
              <a:ext cx="1662776" cy="2815587"/>
            </a:xfrm>
            <a:prstGeom prst="rect">
              <a:avLst/>
            </a:prstGeom>
          </p:spPr>
          <p:txBody>
            <a:bodyPr lIns="33867" tIns="33867" rIns="33867" bIns="33867" rtlCol="0" anchor="ctr"/>
            <a:lstStyle/>
            <a:p>
              <a:pPr algn="ctr">
                <a:lnSpc>
                  <a:spcPts val="1917"/>
                </a:lnSpc>
              </a:pPr>
              <a:endParaRPr sz="1200"/>
            </a:p>
          </p:txBody>
        </p:sp>
      </p:grpSp>
      <p:sp>
        <p:nvSpPr>
          <p:cNvPr id="24" name="TextBox 6">
            <a:extLst>
              <a:ext uri="{FF2B5EF4-FFF2-40B4-BE49-F238E27FC236}">
                <a16:creationId xmlns:a16="http://schemas.microsoft.com/office/drawing/2014/main" id="{7BA4E1F9-26FB-0072-E92D-53D4D34288C8}"/>
              </a:ext>
            </a:extLst>
          </p:cNvPr>
          <p:cNvSpPr txBox="1"/>
          <p:nvPr/>
        </p:nvSpPr>
        <p:spPr>
          <a:xfrm>
            <a:off x="6874207" y="76726"/>
            <a:ext cx="2717800" cy="384721"/>
          </a:xfrm>
          <a:prstGeom prst="rect">
            <a:avLst/>
          </a:prstGeom>
        </p:spPr>
        <p:txBody>
          <a:bodyPr wrap="square" lIns="0" tIns="0" rIns="0" bIns="0" rtlCol="0" anchor="t">
            <a:spAutoFit/>
          </a:bodyPr>
          <a:lstStyle/>
          <a:p>
            <a:pPr>
              <a:lnSpc>
                <a:spcPts val="3001"/>
              </a:lnSpc>
            </a:pPr>
            <a:r>
              <a:rPr lang="en-US" sz="2667">
                <a:solidFill>
                  <a:srgbClr val="00A5C5"/>
                </a:solidFill>
                <a:latin typeface="Roboto Bold"/>
              </a:rPr>
              <a:t>Digby Stuart</a:t>
            </a:r>
          </a:p>
        </p:txBody>
      </p:sp>
      <p:sp>
        <p:nvSpPr>
          <p:cNvPr id="25" name="TextBox 7">
            <a:extLst>
              <a:ext uri="{FF2B5EF4-FFF2-40B4-BE49-F238E27FC236}">
                <a16:creationId xmlns:a16="http://schemas.microsoft.com/office/drawing/2014/main" id="{440FCBC2-E291-B034-3179-2979705D5C4E}"/>
              </a:ext>
            </a:extLst>
          </p:cNvPr>
          <p:cNvSpPr txBox="1"/>
          <p:nvPr/>
        </p:nvSpPr>
        <p:spPr>
          <a:xfrm>
            <a:off x="6887661" y="1302652"/>
            <a:ext cx="1652258" cy="355867"/>
          </a:xfrm>
          <a:prstGeom prst="rect">
            <a:avLst/>
          </a:prstGeom>
        </p:spPr>
        <p:txBody>
          <a:bodyPr lIns="0" tIns="0" rIns="0" bIns="0" rtlCol="0" anchor="t">
            <a:spAutoFit/>
          </a:bodyPr>
          <a:lstStyle/>
          <a:p>
            <a:pPr>
              <a:lnSpc>
                <a:spcPts val="2870"/>
              </a:lnSpc>
            </a:pPr>
            <a:r>
              <a:rPr lang="en-US" sz="2400">
                <a:solidFill>
                  <a:srgbClr val="F1B117"/>
                </a:solidFill>
                <a:latin typeface="Roboto Bold"/>
              </a:rPr>
              <a:t>Froebel </a:t>
            </a:r>
          </a:p>
        </p:txBody>
      </p:sp>
      <p:sp>
        <p:nvSpPr>
          <p:cNvPr id="26" name="TextBox 8">
            <a:extLst>
              <a:ext uri="{FF2B5EF4-FFF2-40B4-BE49-F238E27FC236}">
                <a16:creationId xmlns:a16="http://schemas.microsoft.com/office/drawing/2014/main" id="{03C0FBAC-83E2-DA64-81ED-6A6D551D8B01}"/>
              </a:ext>
            </a:extLst>
          </p:cNvPr>
          <p:cNvSpPr txBox="1"/>
          <p:nvPr/>
        </p:nvSpPr>
        <p:spPr>
          <a:xfrm>
            <a:off x="6874207" y="1718397"/>
            <a:ext cx="4622594" cy="328103"/>
          </a:xfrm>
          <a:prstGeom prst="rect">
            <a:avLst/>
          </a:prstGeom>
        </p:spPr>
        <p:txBody>
          <a:bodyPr wrap="square" lIns="0" tIns="0" rIns="0" bIns="0" rtlCol="0" anchor="t">
            <a:spAutoFit/>
          </a:bodyPr>
          <a:lstStyle/>
          <a:p>
            <a:pPr>
              <a:lnSpc>
                <a:spcPts val="2676"/>
              </a:lnSpc>
            </a:pPr>
            <a:r>
              <a:rPr lang="en-US" sz="2133">
                <a:solidFill>
                  <a:srgbClr val="063532"/>
                </a:solidFill>
                <a:latin typeface="Roboto Bold"/>
              </a:rPr>
              <a:t>FroebelWellbeing@roehampton.ac.uk</a:t>
            </a:r>
          </a:p>
        </p:txBody>
      </p:sp>
      <p:sp>
        <p:nvSpPr>
          <p:cNvPr id="27" name="TextBox 9">
            <a:extLst>
              <a:ext uri="{FF2B5EF4-FFF2-40B4-BE49-F238E27FC236}">
                <a16:creationId xmlns:a16="http://schemas.microsoft.com/office/drawing/2014/main" id="{33EA723E-E312-7062-DC8B-A17F094C5996}"/>
              </a:ext>
            </a:extLst>
          </p:cNvPr>
          <p:cNvSpPr txBox="1"/>
          <p:nvPr/>
        </p:nvSpPr>
        <p:spPr>
          <a:xfrm>
            <a:off x="6887661" y="2329548"/>
            <a:ext cx="2362200" cy="397545"/>
          </a:xfrm>
          <a:prstGeom prst="rect">
            <a:avLst/>
          </a:prstGeom>
        </p:spPr>
        <p:txBody>
          <a:bodyPr wrap="square" lIns="0" tIns="0" rIns="0" bIns="0" rtlCol="0" anchor="t">
            <a:spAutoFit/>
          </a:bodyPr>
          <a:lstStyle/>
          <a:p>
            <a:pPr>
              <a:lnSpc>
                <a:spcPts val="3066"/>
              </a:lnSpc>
            </a:pPr>
            <a:r>
              <a:rPr lang="en-US" sz="2667">
                <a:solidFill>
                  <a:srgbClr val="5318C8"/>
                </a:solidFill>
                <a:latin typeface="Roboto Bold"/>
              </a:rPr>
              <a:t>Southlands</a:t>
            </a:r>
          </a:p>
        </p:txBody>
      </p:sp>
      <p:sp>
        <p:nvSpPr>
          <p:cNvPr id="28" name="TextBox 10">
            <a:extLst>
              <a:ext uri="{FF2B5EF4-FFF2-40B4-BE49-F238E27FC236}">
                <a16:creationId xmlns:a16="http://schemas.microsoft.com/office/drawing/2014/main" id="{236BB7BE-EA2B-0F71-C934-4EE2E90C02DA}"/>
              </a:ext>
            </a:extLst>
          </p:cNvPr>
          <p:cNvSpPr txBox="1"/>
          <p:nvPr/>
        </p:nvSpPr>
        <p:spPr>
          <a:xfrm>
            <a:off x="6874207" y="2829790"/>
            <a:ext cx="5192500" cy="328103"/>
          </a:xfrm>
          <a:prstGeom prst="rect">
            <a:avLst/>
          </a:prstGeom>
        </p:spPr>
        <p:txBody>
          <a:bodyPr wrap="square" lIns="0" tIns="0" rIns="0" bIns="0" rtlCol="0" anchor="t">
            <a:spAutoFit/>
          </a:bodyPr>
          <a:lstStyle/>
          <a:p>
            <a:pPr algn="just">
              <a:lnSpc>
                <a:spcPts val="2676"/>
              </a:lnSpc>
            </a:pPr>
            <a:r>
              <a:rPr lang="en-US" sz="2133">
                <a:solidFill>
                  <a:srgbClr val="063532"/>
                </a:solidFill>
                <a:latin typeface="Roboto Bold"/>
              </a:rPr>
              <a:t>SouthlandsWellbeing@roehampton.ac.uk</a:t>
            </a:r>
          </a:p>
        </p:txBody>
      </p:sp>
      <p:sp>
        <p:nvSpPr>
          <p:cNvPr id="29" name="TextBox 12">
            <a:extLst>
              <a:ext uri="{FF2B5EF4-FFF2-40B4-BE49-F238E27FC236}">
                <a16:creationId xmlns:a16="http://schemas.microsoft.com/office/drawing/2014/main" id="{D2B6641F-8ADE-AF1E-4047-E6ABEEEAF874}"/>
              </a:ext>
            </a:extLst>
          </p:cNvPr>
          <p:cNvSpPr txBox="1"/>
          <p:nvPr/>
        </p:nvSpPr>
        <p:spPr>
          <a:xfrm>
            <a:off x="6915899" y="3496945"/>
            <a:ext cx="2365943" cy="384721"/>
          </a:xfrm>
          <a:prstGeom prst="rect">
            <a:avLst/>
          </a:prstGeom>
        </p:spPr>
        <p:txBody>
          <a:bodyPr wrap="square" lIns="0" tIns="0" rIns="0" bIns="0" rtlCol="0" anchor="t">
            <a:spAutoFit/>
          </a:bodyPr>
          <a:lstStyle/>
          <a:p>
            <a:pPr>
              <a:lnSpc>
                <a:spcPts val="3001"/>
              </a:lnSpc>
            </a:pPr>
            <a:r>
              <a:rPr lang="en-US" sz="2667">
                <a:solidFill>
                  <a:srgbClr val="B010DD"/>
                </a:solidFill>
                <a:latin typeface="Roboto Bold"/>
              </a:rPr>
              <a:t>Whitelands</a:t>
            </a:r>
          </a:p>
        </p:txBody>
      </p:sp>
      <p:sp>
        <p:nvSpPr>
          <p:cNvPr id="30" name="TextBox 13">
            <a:extLst>
              <a:ext uri="{FF2B5EF4-FFF2-40B4-BE49-F238E27FC236}">
                <a16:creationId xmlns:a16="http://schemas.microsoft.com/office/drawing/2014/main" id="{CE6C4B8D-5ADA-B057-38A4-76EA633E30CE}"/>
              </a:ext>
            </a:extLst>
          </p:cNvPr>
          <p:cNvSpPr txBox="1"/>
          <p:nvPr/>
        </p:nvSpPr>
        <p:spPr>
          <a:xfrm>
            <a:off x="6874207" y="3846528"/>
            <a:ext cx="5155863" cy="328103"/>
          </a:xfrm>
          <a:prstGeom prst="rect">
            <a:avLst/>
          </a:prstGeom>
        </p:spPr>
        <p:txBody>
          <a:bodyPr wrap="square" lIns="0" tIns="0" rIns="0" bIns="0" rtlCol="0" anchor="t">
            <a:spAutoFit/>
          </a:bodyPr>
          <a:lstStyle/>
          <a:p>
            <a:pPr algn="just">
              <a:lnSpc>
                <a:spcPts val="2676"/>
              </a:lnSpc>
            </a:pPr>
            <a:r>
              <a:rPr lang="en-US" sz="2133">
                <a:solidFill>
                  <a:srgbClr val="063532"/>
                </a:solidFill>
                <a:latin typeface="Roboto Bold"/>
              </a:rPr>
              <a:t>WhitelandsWellbeing@roehampton.ac.uk </a:t>
            </a:r>
          </a:p>
        </p:txBody>
      </p:sp>
      <p:sp>
        <p:nvSpPr>
          <p:cNvPr id="31" name="TextBox 14">
            <a:extLst>
              <a:ext uri="{FF2B5EF4-FFF2-40B4-BE49-F238E27FC236}">
                <a16:creationId xmlns:a16="http://schemas.microsoft.com/office/drawing/2014/main" id="{1013F729-8427-3099-60E3-7C5DE14E2113}"/>
              </a:ext>
            </a:extLst>
          </p:cNvPr>
          <p:cNvSpPr txBox="1"/>
          <p:nvPr/>
        </p:nvSpPr>
        <p:spPr>
          <a:xfrm>
            <a:off x="6809343" y="509570"/>
            <a:ext cx="4990319" cy="320601"/>
          </a:xfrm>
          <a:prstGeom prst="rect">
            <a:avLst/>
          </a:prstGeom>
        </p:spPr>
        <p:txBody>
          <a:bodyPr wrap="square" lIns="0" tIns="0" rIns="0" bIns="0" rtlCol="0" anchor="t">
            <a:spAutoFit/>
          </a:bodyPr>
          <a:lstStyle/>
          <a:p>
            <a:pPr>
              <a:lnSpc>
                <a:spcPts val="2497"/>
              </a:lnSpc>
            </a:pPr>
            <a:r>
              <a:rPr lang="en-US" sz="2133">
                <a:solidFill>
                  <a:srgbClr val="063532"/>
                </a:solidFill>
                <a:latin typeface="Roboto Bold"/>
              </a:rPr>
              <a:t>DigbyWellbeing@roehampton.ac.uk</a:t>
            </a:r>
          </a:p>
        </p:txBody>
      </p:sp>
      <p:sp>
        <p:nvSpPr>
          <p:cNvPr id="6" name="TextBox 12">
            <a:extLst>
              <a:ext uri="{FF2B5EF4-FFF2-40B4-BE49-F238E27FC236}">
                <a16:creationId xmlns:a16="http://schemas.microsoft.com/office/drawing/2014/main" id="{A63785A2-C42D-E58E-EFB4-C5F82ED6C540}"/>
              </a:ext>
            </a:extLst>
          </p:cNvPr>
          <p:cNvSpPr txBox="1"/>
          <p:nvPr/>
        </p:nvSpPr>
        <p:spPr>
          <a:xfrm>
            <a:off x="6830538" y="5512860"/>
            <a:ext cx="4832883" cy="384721"/>
          </a:xfrm>
          <a:prstGeom prst="rect">
            <a:avLst/>
          </a:prstGeom>
        </p:spPr>
        <p:txBody>
          <a:bodyPr wrap="square" lIns="0" tIns="0" rIns="0" bIns="0" rtlCol="0" anchor="t">
            <a:spAutoFit/>
          </a:bodyPr>
          <a:lstStyle/>
          <a:p>
            <a:pPr>
              <a:lnSpc>
                <a:spcPts val="3001"/>
              </a:lnSpc>
            </a:pPr>
            <a:r>
              <a:rPr lang="en-US" sz="2667">
                <a:solidFill>
                  <a:srgbClr val="00B050"/>
                </a:solidFill>
                <a:latin typeface="Roboto Bold"/>
              </a:rPr>
              <a:t>Wellbeing (general enquiries)</a:t>
            </a:r>
          </a:p>
        </p:txBody>
      </p:sp>
      <p:sp>
        <p:nvSpPr>
          <p:cNvPr id="7" name="TextBox 13">
            <a:extLst>
              <a:ext uri="{FF2B5EF4-FFF2-40B4-BE49-F238E27FC236}">
                <a16:creationId xmlns:a16="http://schemas.microsoft.com/office/drawing/2014/main" id="{4B2ABF71-A29B-4D09-32A6-443A155E9FCC}"/>
              </a:ext>
            </a:extLst>
          </p:cNvPr>
          <p:cNvSpPr txBox="1"/>
          <p:nvPr/>
        </p:nvSpPr>
        <p:spPr>
          <a:xfrm>
            <a:off x="6874207" y="5893357"/>
            <a:ext cx="5155863" cy="328103"/>
          </a:xfrm>
          <a:prstGeom prst="rect">
            <a:avLst/>
          </a:prstGeom>
        </p:spPr>
        <p:txBody>
          <a:bodyPr wrap="square" lIns="0" tIns="0" rIns="0" bIns="0" rtlCol="0" anchor="t">
            <a:spAutoFit/>
          </a:bodyPr>
          <a:lstStyle/>
          <a:p>
            <a:pPr algn="just">
              <a:lnSpc>
                <a:spcPts val="2676"/>
              </a:lnSpc>
            </a:pPr>
            <a:r>
              <a:rPr lang="en-US" sz="2133">
                <a:solidFill>
                  <a:srgbClr val="063532"/>
                </a:solidFill>
                <a:latin typeface="Roboto Bold"/>
              </a:rPr>
              <a:t>Wellbeing@roehampton.ac.uk </a:t>
            </a:r>
          </a:p>
        </p:txBody>
      </p:sp>
      <p:sp>
        <p:nvSpPr>
          <p:cNvPr id="9" name="TextBox 8">
            <a:extLst>
              <a:ext uri="{FF2B5EF4-FFF2-40B4-BE49-F238E27FC236}">
                <a16:creationId xmlns:a16="http://schemas.microsoft.com/office/drawing/2014/main" id="{D30B8A32-7E29-A7A5-4961-B48820A042C5}"/>
              </a:ext>
            </a:extLst>
          </p:cNvPr>
          <p:cNvSpPr txBox="1"/>
          <p:nvPr/>
        </p:nvSpPr>
        <p:spPr>
          <a:xfrm>
            <a:off x="6830538" y="4401467"/>
            <a:ext cx="7031789" cy="477054"/>
          </a:xfrm>
          <a:prstGeom prst="rect">
            <a:avLst/>
          </a:prstGeom>
          <a:noFill/>
        </p:spPr>
        <p:txBody>
          <a:bodyPr wrap="square">
            <a:spAutoFit/>
          </a:bodyPr>
          <a:lstStyle/>
          <a:p>
            <a:pPr>
              <a:lnSpc>
                <a:spcPts val="3001"/>
              </a:lnSpc>
            </a:pPr>
            <a:r>
              <a:rPr lang="en-US" sz="2667">
                <a:solidFill>
                  <a:srgbClr val="E10D9F"/>
                </a:solidFill>
                <a:latin typeface="Roboto Bold"/>
              </a:rPr>
              <a:t>Sexual Violence Liaison Officers</a:t>
            </a:r>
          </a:p>
        </p:txBody>
      </p:sp>
      <p:sp>
        <p:nvSpPr>
          <p:cNvPr id="11" name="TextBox 10">
            <a:extLst>
              <a:ext uri="{FF2B5EF4-FFF2-40B4-BE49-F238E27FC236}">
                <a16:creationId xmlns:a16="http://schemas.microsoft.com/office/drawing/2014/main" id="{0672FD8A-CEA0-3FC1-3839-2E60ECB3AD65}"/>
              </a:ext>
            </a:extLst>
          </p:cNvPr>
          <p:cNvSpPr txBox="1"/>
          <p:nvPr/>
        </p:nvSpPr>
        <p:spPr>
          <a:xfrm>
            <a:off x="6904472" y="4806033"/>
            <a:ext cx="7812505" cy="420436"/>
          </a:xfrm>
          <a:prstGeom prst="rect">
            <a:avLst/>
          </a:prstGeom>
          <a:noFill/>
        </p:spPr>
        <p:txBody>
          <a:bodyPr wrap="square">
            <a:spAutoFit/>
          </a:bodyPr>
          <a:lstStyle/>
          <a:p>
            <a:pPr algn="just">
              <a:lnSpc>
                <a:spcPts val="2676"/>
              </a:lnSpc>
            </a:pPr>
            <a:r>
              <a:rPr lang="en-US" sz="2133">
                <a:solidFill>
                  <a:srgbClr val="063532"/>
                </a:solidFill>
                <a:latin typeface="Roboto Bold"/>
              </a:rPr>
              <a:t>SVLO@roehampton.ac.uk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rot="19140000">
            <a:off x="-67333" y="2332562"/>
            <a:ext cx="6949440" cy="1089427"/>
          </a:xfrm>
        </p:spPr>
        <p:txBody>
          <a:bodyPr vert="horz" lIns="91440" tIns="45720" rIns="91440" bIns="0" rtlCol="0" anchor="b">
            <a:normAutofit/>
          </a:bodyPr>
          <a:lstStyle/>
          <a:p>
            <a:pPr>
              <a:defRPr/>
            </a:pPr>
            <a:r>
              <a:rPr kumimoji="0" lang="en-US" sz="3600" b="0" i="0" u="none" strike="noStrike" kern="1200" cap="all" spc="0" normalizeH="0" baseline="0" noProof="0" dirty="0">
                <a:ln>
                  <a:noFill/>
                </a:ln>
                <a:effectLst/>
                <a:uLnTx/>
                <a:uFillTx/>
                <a:latin typeface="+mj-lt"/>
                <a:ea typeface="+mj-ea"/>
                <a:cs typeface="+mj-cs"/>
              </a:rPr>
              <a:t>Health &amp; Wellbeing</a:t>
            </a:r>
          </a:p>
        </p:txBody>
      </p:sp>
      <p:sp>
        <p:nvSpPr>
          <p:cNvPr id="9" name="Rectangle 8"/>
          <p:cNvSpPr/>
          <p:nvPr/>
        </p:nvSpPr>
        <p:spPr>
          <a:xfrm>
            <a:off x="5314207" y="1807376"/>
            <a:ext cx="6653349" cy="3760622"/>
          </a:xfrm>
          <a:prstGeom prst="rect">
            <a:avLst/>
          </a:prstGeom>
        </p:spPr>
        <p:txBody>
          <a:bodyPr vert="horz" lIns="91440" tIns="45720" rIns="91440" bIns="45720" rtlCol="0">
            <a:noAutofit/>
          </a:bodyPr>
          <a:lstStyle/>
          <a:p>
            <a:pPr>
              <a:lnSpc>
                <a:spcPct val="90000"/>
              </a:lnSpc>
              <a:spcAft>
                <a:spcPts val="600"/>
              </a:spcAft>
            </a:pPr>
            <a:r>
              <a:rPr lang="en-US" sz="2800" dirty="0">
                <a:hlinkClick r:id="rId2">
                  <a:extLst>
                    <a:ext uri="{A12FA001-AC4F-418D-AE19-62706E023703}">
                      <ahyp:hlinkClr xmlns:ahyp="http://schemas.microsoft.com/office/drawing/2018/hyperlinkcolor" val="tx"/>
                    </a:ext>
                  </a:extLst>
                </a:hlinkClick>
              </a:rPr>
              <a:t>Contact us on:</a:t>
            </a:r>
            <a:endParaRPr lang="en-US" sz="2800" dirty="0"/>
          </a:p>
          <a:p>
            <a:pPr>
              <a:lnSpc>
                <a:spcPct val="90000"/>
              </a:lnSpc>
              <a:spcAft>
                <a:spcPts val="600"/>
              </a:spcAft>
            </a:pPr>
            <a:endParaRPr lang="en-US" sz="2800" dirty="0"/>
          </a:p>
          <a:p>
            <a:pPr>
              <a:lnSpc>
                <a:spcPct val="90000"/>
              </a:lnSpc>
              <a:spcAft>
                <a:spcPts val="600"/>
              </a:spcAft>
            </a:pPr>
            <a:r>
              <a:rPr lang="en-GB" sz="2400" b="0" i="0" dirty="0">
                <a:effectLst/>
                <a:latin typeface="Calibri" panose="020F0502020204030204" pitchFamily="34" charset="0"/>
                <a:hlinkClick r:id="rId3"/>
              </a:rPr>
              <a:t>SWOWhitelands@roehampton.ac.uk</a:t>
            </a:r>
            <a:r>
              <a:rPr lang="en-GB" sz="2400" b="0" i="0" dirty="0">
                <a:solidFill>
                  <a:srgbClr val="242424"/>
                </a:solidFill>
                <a:effectLst/>
                <a:latin typeface="Calibri" panose="020F0502020204030204" pitchFamily="34" charset="0"/>
              </a:rPr>
              <a:t> </a:t>
            </a:r>
            <a:endParaRPr lang="en-US" sz="2800" b="0" i="0" dirty="0">
              <a:solidFill>
                <a:srgbClr val="242424"/>
              </a:solidFill>
              <a:effectLst/>
              <a:latin typeface="Calibri" panose="020F0502020204030204" pitchFamily="34" charset="0"/>
            </a:endParaRPr>
          </a:p>
          <a:p>
            <a:pPr>
              <a:lnSpc>
                <a:spcPct val="90000"/>
              </a:lnSpc>
              <a:spcAft>
                <a:spcPts val="600"/>
              </a:spcAft>
            </a:pPr>
            <a:endParaRPr lang="en-US" sz="2800" dirty="0"/>
          </a:p>
          <a:p>
            <a:pPr>
              <a:lnSpc>
                <a:spcPct val="90000"/>
              </a:lnSpc>
              <a:spcAft>
                <a:spcPts val="600"/>
              </a:spcAft>
            </a:pPr>
            <a:r>
              <a:rPr lang="en-US" sz="2800" dirty="0"/>
              <a:t>For out of hours support on campus contact security and ask for a warden: 020 8392 3333</a:t>
            </a:r>
          </a:p>
        </p:txBody>
      </p:sp>
    </p:spTree>
    <p:extLst>
      <p:ext uri="{BB962C8B-B14F-4D97-AF65-F5344CB8AC3E}">
        <p14:creationId xmlns:p14="http://schemas.microsoft.com/office/powerpoint/2010/main" val="36233648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8" name="Rectangle 7">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11" name="Rectangle 10">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3" name="Group 12">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14" name="Rectangle 13">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5"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GB"/>
            </a:p>
          </p:txBody>
        </p:sp>
      </p:grpSp>
      <p:sp>
        <p:nvSpPr>
          <p:cNvPr id="2" name="Title 1">
            <a:extLst>
              <a:ext uri="{FF2B5EF4-FFF2-40B4-BE49-F238E27FC236}">
                <a16:creationId xmlns:a16="http://schemas.microsoft.com/office/drawing/2014/main" id="{0A5E77A5-F586-5B5C-9326-A16D8FA8A184}"/>
              </a:ext>
            </a:extLst>
          </p:cNvPr>
          <p:cNvSpPr>
            <a:spLocks noGrp="1"/>
          </p:cNvSpPr>
          <p:nvPr>
            <p:ph type="title"/>
          </p:nvPr>
        </p:nvSpPr>
        <p:spPr>
          <a:xfrm>
            <a:off x="4678420" y="1370143"/>
            <a:ext cx="6391270" cy="4157446"/>
          </a:xfrm>
        </p:spPr>
        <p:txBody>
          <a:bodyPr vert="horz" lIns="91440" tIns="45720" rIns="91440" bIns="45720" rtlCol="0" anchor="ctr">
            <a:normAutofit/>
          </a:bodyPr>
          <a:lstStyle/>
          <a:p>
            <a:r>
              <a:rPr lang="en-US" sz="6600" dirty="0">
                <a:solidFill>
                  <a:schemeClr val="tx1"/>
                </a:solidFill>
              </a:rPr>
              <a:t>Chaplaincy </a:t>
            </a:r>
          </a:p>
        </p:txBody>
      </p:sp>
      <p:cxnSp>
        <p:nvCxnSpPr>
          <p:cNvPr id="17" name="Straight Connector 16">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596275"/>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CFF0EF89-E00F-81DE-B4C5-CB21F3BF3645}"/>
              </a:ext>
            </a:extLst>
          </p:cNvPr>
          <p:cNvGraphicFramePr>
            <a:graphicFrameLocks noChangeAspect="1"/>
          </p:cNvGraphicFramePr>
          <p:nvPr>
            <p:extLst>
              <p:ext uri="{D42A27DB-BD31-4B8C-83A1-F6EECF244321}">
                <p14:modId xmlns:p14="http://schemas.microsoft.com/office/powerpoint/2010/main" val="4085711350"/>
              </p:ext>
            </p:extLst>
          </p:nvPr>
        </p:nvGraphicFramePr>
        <p:xfrm>
          <a:off x="6387883" y="303982"/>
          <a:ext cx="4592839" cy="6490832"/>
        </p:xfrm>
        <a:graphic>
          <a:graphicData uri="http://schemas.openxmlformats.org/presentationml/2006/ole">
            <mc:AlternateContent xmlns:mc="http://schemas.openxmlformats.org/markup-compatibility/2006">
              <mc:Choice xmlns:v="urn:schemas-microsoft-com:vml" Requires="v">
                <p:oleObj name="Acrobat Document" r:id="rId2" imgW="8019720" imgH="11334404" progId="Acrobat.Document.DC">
                  <p:embed/>
                </p:oleObj>
              </mc:Choice>
              <mc:Fallback>
                <p:oleObj name="Acrobat Document" r:id="rId2" imgW="8019720" imgH="11334404" progId="Acrobat.Document.DC">
                  <p:embed/>
                  <p:pic>
                    <p:nvPicPr>
                      <p:cNvPr id="4" name="Object 3">
                        <a:extLst>
                          <a:ext uri="{FF2B5EF4-FFF2-40B4-BE49-F238E27FC236}">
                            <a16:creationId xmlns:a16="http://schemas.microsoft.com/office/drawing/2014/main" id="{CFF0EF89-E00F-81DE-B4C5-CB21F3BF3645}"/>
                          </a:ext>
                        </a:extLst>
                      </p:cNvPr>
                      <p:cNvPicPr/>
                      <p:nvPr/>
                    </p:nvPicPr>
                    <p:blipFill>
                      <a:blip r:embed="rId3"/>
                      <a:stretch>
                        <a:fillRect/>
                      </a:stretch>
                    </p:blipFill>
                    <p:spPr>
                      <a:xfrm>
                        <a:off x="6387883" y="303982"/>
                        <a:ext cx="4592839" cy="6490832"/>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333746EB-4019-7F6C-DEA3-D7A5C6C19982}"/>
              </a:ext>
            </a:extLst>
          </p:cNvPr>
          <p:cNvPicPr>
            <a:picLocks noChangeAspect="1"/>
          </p:cNvPicPr>
          <p:nvPr/>
        </p:nvPicPr>
        <p:blipFill rotWithShape="1">
          <a:blip r:embed="rId4"/>
          <a:srcRect l="32039" t="41497" r="27257" b="17636"/>
          <a:stretch/>
        </p:blipFill>
        <p:spPr>
          <a:xfrm>
            <a:off x="261368" y="303982"/>
            <a:ext cx="4962618" cy="2698813"/>
          </a:xfrm>
          <a:prstGeom prst="rect">
            <a:avLst/>
          </a:prstGeom>
        </p:spPr>
      </p:pic>
      <p:pic>
        <p:nvPicPr>
          <p:cNvPr id="7" name="Picture 6">
            <a:extLst>
              <a:ext uri="{FF2B5EF4-FFF2-40B4-BE49-F238E27FC236}">
                <a16:creationId xmlns:a16="http://schemas.microsoft.com/office/drawing/2014/main" id="{966B45E8-304C-D6F1-21B4-553D72D1155F}"/>
              </a:ext>
            </a:extLst>
          </p:cNvPr>
          <p:cNvPicPr>
            <a:picLocks noChangeAspect="1"/>
          </p:cNvPicPr>
          <p:nvPr/>
        </p:nvPicPr>
        <p:blipFill>
          <a:blip r:embed="rId5"/>
          <a:stretch>
            <a:fillRect/>
          </a:stretch>
        </p:blipFill>
        <p:spPr>
          <a:xfrm>
            <a:off x="1211278" y="3002795"/>
            <a:ext cx="2853616" cy="3804821"/>
          </a:xfrm>
          <a:prstGeom prst="rect">
            <a:avLst/>
          </a:prstGeom>
        </p:spPr>
      </p:pic>
    </p:spTree>
    <p:extLst>
      <p:ext uri="{BB962C8B-B14F-4D97-AF65-F5344CB8AC3E}">
        <p14:creationId xmlns:p14="http://schemas.microsoft.com/office/powerpoint/2010/main" val="6191379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Whitelands: Reciprocal love </a:t>
            </a:r>
          </a:p>
        </p:txBody>
      </p:sp>
      <p:sp>
        <p:nvSpPr>
          <p:cNvPr id="4" name="TextBox 3"/>
          <p:cNvSpPr txBox="1"/>
          <p:nvPr/>
        </p:nvSpPr>
        <p:spPr>
          <a:xfrm>
            <a:off x="790244" y="2420654"/>
            <a:ext cx="3274231" cy="3108543"/>
          </a:xfrm>
          <a:prstGeom prst="rect">
            <a:avLst/>
          </a:prstGeom>
          <a:noFill/>
        </p:spPr>
        <p:txBody>
          <a:bodyPr wrap="square" rtlCol="0">
            <a:spAutoFit/>
          </a:bodyPr>
          <a:lstStyle/>
          <a:p>
            <a:pPr>
              <a:spcAft>
                <a:spcPts val="600"/>
              </a:spcAft>
            </a:pPr>
            <a:r>
              <a:rPr lang="en-GB" sz="2000" u="sng" dirty="0">
                <a:latin typeface="Roboto" panose="02000000000000000000" pitchFamily="2" charset="0"/>
                <a:ea typeface="Roboto" panose="02000000000000000000" pitchFamily="2" charset="0"/>
              </a:rPr>
              <a:t>Behaviour on campus</a:t>
            </a:r>
          </a:p>
          <a:p>
            <a:pPr marL="628650" lvl="1" indent="-171450">
              <a:spcAft>
                <a:spcPts val="600"/>
              </a:spcAft>
              <a:buFont typeface="Arial" panose="020B0604020202020204" pitchFamily="34" charset="0"/>
              <a:buChar char="•"/>
            </a:pPr>
            <a:r>
              <a:rPr lang="en-GB" sz="1600" dirty="0">
                <a:latin typeface="Roboto" panose="02000000000000000000" pitchFamily="2" charset="0"/>
                <a:ea typeface="Roboto" panose="02000000000000000000" pitchFamily="2" charset="0"/>
              </a:rPr>
              <a:t>Noise / conduct </a:t>
            </a:r>
          </a:p>
          <a:p>
            <a:pPr marL="628650" lvl="1" indent="-171450">
              <a:spcAft>
                <a:spcPts val="600"/>
              </a:spcAft>
              <a:buFont typeface="Arial" panose="020B0604020202020204" pitchFamily="34" charset="0"/>
              <a:buChar char="•"/>
            </a:pPr>
            <a:r>
              <a:rPr lang="en-GB" sz="1600" dirty="0">
                <a:latin typeface="Roboto" panose="02000000000000000000" pitchFamily="2" charset="0"/>
                <a:ea typeface="Roboto" panose="02000000000000000000" pitchFamily="2" charset="0"/>
              </a:rPr>
              <a:t>Drugs / alcohol</a:t>
            </a:r>
          </a:p>
          <a:p>
            <a:pPr marL="628650" lvl="1" indent="-171450">
              <a:spcAft>
                <a:spcPts val="600"/>
              </a:spcAft>
              <a:buFont typeface="Arial" panose="020B0604020202020204" pitchFamily="34" charset="0"/>
              <a:buChar char="•"/>
            </a:pPr>
            <a:r>
              <a:rPr lang="en-GB" sz="1600" dirty="0">
                <a:latin typeface="Roboto" panose="02000000000000000000" pitchFamily="2" charset="0"/>
                <a:ea typeface="Roboto" panose="02000000000000000000" pitchFamily="2" charset="0"/>
              </a:rPr>
              <a:t>Fire Safety</a:t>
            </a:r>
          </a:p>
          <a:p>
            <a:pPr marL="628650" lvl="1" indent="-171450">
              <a:buFont typeface="Arial" panose="020B0604020202020204" pitchFamily="34" charset="0"/>
              <a:buChar char="•"/>
            </a:pPr>
            <a:r>
              <a:rPr lang="en-GB" sz="1600" dirty="0">
                <a:latin typeface="Roboto" panose="02000000000000000000" pitchFamily="2" charset="0"/>
                <a:ea typeface="Roboto" panose="02000000000000000000" pitchFamily="2" charset="0"/>
              </a:rPr>
              <a:t>Personal safety (especially in London)</a:t>
            </a:r>
          </a:p>
          <a:p>
            <a:pPr lvl="1"/>
            <a:endParaRPr lang="en-GB" sz="900" dirty="0">
              <a:latin typeface="Roboto" panose="02000000000000000000" pitchFamily="2" charset="0"/>
              <a:ea typeface="Roboto" panose="02000000000000000000" pitchFamily="2" charset="0"/>
            </a:endParaRPr>
          </a:p>
          <a:p>
            <a:pPr>
              <a:spcAft>
                <a:spcPts val="600"/>
              </a:spcAft>
            </a:pPr>
            <a:r>
              <a:rPr lang="en-GB" sz="2000" u="sng" dirty="0">
                <a:latin typeface="Roboto" panose="02000000000000000000" pitchFamily="2" charset="0"/>
                <a:ea typeface="Roboto" panose="02000000000000000000" pitchFamily="2" charset="0"/>
              </a:rPr>
              <a:t>Being accountable </a:t>
            </a:r>
          </a:p>
          <a:p>
            <a:pPr lvl="1"/>
            <a:r>
              <a:rPr lang="en-GB" sz="1600" b="1" dirty="0">
                <a:latin typeface="Roboto" panose="02000000000000000000" pitchFamily="2" charset="0"/>
                <a:ea typeface="Roboto" panose="02000000000000000000" pitchFamily="2" charset="0"/>
              </a:rPr>
              <a:t>Behaviours have consequences!</a:t>
            </a:r>
          </a:p>
          <a:p>
            <a:pPr lvl="1"/>
            <a:endParaRPr lang="en-GB" sz="1000" b="1" dirty="0">
              <a:latin typeface="Roboto" panose="02000000000000000000" pitchFamily="2" charset="0"/>
              <a:ea typeface="Roboto" panose="02000000000000000000" pitchFamily="2" charset="0"/>
            </a:endParaRPr>
          </a:p>
        </p:txBody>
      </p:sp>
      <p:sp>
        <p:nvSpPr>
          <p:cNvPr id="5" name="TextBox 4">
            <a:extLst>
              <a:ext uri="{FF2B5EF4-FFF2-40B4-BE49-F238E27FC236}">
                <a16:creationId xmlns:a16="http://schemas.microsoft.com/office/drawing/2014/main" id="{6EA40D40-2D67-1649-8F83-05D4A70741EE}"/>
              </a:ext>
            </a:extLst>
          </p:cNvPr>
          <p:cNvSpPr txBox="1"/>
          <p:nvPr/>
        </p:nvSpPr>
        <p:spPr>
          <a:xfrm>
            <a:off x="4322195" y="2420654"/>
            <a:ext cx="3306966" cy="3801041"/>
          </a:xfrm>
          <a:prstGeom prst="rect">
            <a:avLst/>
          </a:prstGeom>
          <a:noFill/>
        </p:spPr>
        <p:txBody>
          <a:bodyPr wrap="square" lIns="91440" tIns="45720" rIns="91440" bIns="45720" rtlCol="0" anchor="t">
            <a:spAutoFit/>
          </a:bodyPr>
          <a:lstStyle/>
          <a:p>
            <a:pPr>
              <a:spcAft>
                <a:spcPts val="600"/>
              </a:spcAft>
            </a:pPr>
            <a:r>
              <a:rPr lang="en-GB" sz="2000" u="sng" dirty="0">
                <a:latin typeface="Roboto"/>
                <a:ea typeface="Roboto"/>
              </a:rPr>
              <a:t>Support available to you</a:t>
            </a:r>
          </a:p>
          <a:p>
            <a:pPr marL="285750" indent="-285750">
              <a:spcAft>
                <a:spcPts val="600"/>
              </a:spcAft>
              <a:buFont typeface="Arial" panose="020B0604020202020204" pitchFamily="34" charset="0"/>
              <a:buChar char="•"/>
            </a:pPr>
            <a:r>
              <a:rPr lang="en-GB" sz="1600" dirty="0">
                <a:latin typeface="Roboto"/>
                <a:ea typeface="Roboto"/>
              </a:rPr>
              <a:t>Security (Emergency: 3333, Non-emergency 3140)</a:t>
            </a:r>
          </a:p>
          <a:p>
            <a:pPr marL="285750" indent="-285750">
              <a:spcAft>
                <a:spcPts val="600"/>
              </a:spcAft>
              <a:buFont typeface="Arial" panose="020B0604020202020204" pitchFamily="34" charset="0"/>
              <a:buChar char="•"/>
            </a:pPr>
            <a:r>
              <a:rPr lang="en-GB" sz="1600" dirty="0">
                <a:latin typeface="Roboto"/>
                <a:ea typeface="Roboto"/>
              </a:rPr>
              <a:t>Residential Community Leader</a:t>
            </a:r>
          </a:p>
          <a:p>
            <a:pPr marL="285750" indent="-285750">
              <a:spcAft>
                <a:spcPts val="600"/>
              </a:spcAft>
              <a:buFont typeface="Arial" panose="020B0604020202020204" pitchFamily="34" charset="0"/>
              <a:buChar char="•"/>
            </a:pPr>
            <a:r>
              <a:rPr lang="en-GB" sz="1600" dirty="0">
                <a:latin typeface="Roboto"/>
                <a:ea typeface="Roboto"/>
              </a:rPr>
              <a:t>College Wardens  (via Security)</a:t>
            </a:r>
          </a:p>
          <a:p>
            <a:pPr marL="285750" indent="-285750">
              <a:spcAft>
                <a:spcPts val="600"/>
              </a:spcAft>
              <a:buFont typeface="Arial" panose="020B0604020202020204" pitchFamily="34" charset="0"/>
              <a:buChar char="•"/>
            </a:pPr>
            <a:r>
              <a:rPr lang="en-GB" sz="1600" dirty="0">
                <a:latin typeface="Roboto"/>
                <a:ea typeface="Roboto"/>
              </a:rPr>
              <a:t>Student Wellbeing Officer</a:t>
            </a:r>
          </a:p>
          <a:p>
            <a:pPr marL="285750" indent="-285750">
              <a:spcAft>
                <a:spcPts val="600"/>
              </a:spcAft>
              <a:buFont typeface="Arial" panose="020B0604020202020204" pitchFamily="34" charset="0"/>
              <a:buChar char="•"/>
            </a:pPr>
            <a:r>
              <a:rPr lang="en-GB" sz="1600" dirty="0">
                <a:latin typeface="Roboto"/>
                <a:ea typeface="Roboto"/>
              </a:rPr>
              <a:t>Senior College Wardens </a:t>
            </a:r>
            <a:endParaRPr lang="en-GB" sz="1600" dirty="0">
              <a:latin typeface="Roboto" panose="02000000000000000000" pitchFamily="2" charset="0"/>
              <a:ea typeface="Roboto" panose="02000000000000000000" pitchFamily="2" charset="0"/>
            </a:endParaRPr>
          </a:p>
          <a:p>
            <a:pPr marL="285750" indent="-285750">
              <a:spcAft>
                <a:spcPts val="600"/>
              </a:spcAft>
              <a:buFont typeface="Arial" panose="020B0604020202020204" pitchFamily="34" charset="0"/>
              <a:buChar char="•"/>
            </a:pPr>
            <a:r>
              <a:rPr lang="en-GB" sz="1600" dirty="0">
                <a:latin typeface="Roboto"/>
                <a:ea typeface="Roboto"/>
              </a:rPr>
              <a:t>Allergy information online</a:t>
            </a:r>
          </a:p>
          <a:p>
            <a:pPr marL="285750" indent="-285750">
              <a:spcAft>
                <a:spcPts val="600"/>
              </a:spcAft>
              <a:buFont typeface="Arial" panose="020B0604020202020204" pitchFamily="34" charset="0"/>
              <a:buChar char="•"/>
            </a:pPr>
            <a:r>
              <a:rPr lang="en-GB" sz="1600" dirty="0">
                <a:latin typeface="Roboto"/>
                <a:ea typeface="Roboto"/>
              </a:rPr>
              <a:t>PEEPs </a:t>
            </a:r>
            <a:endParaRPr lang="en-GB" sz="1600" dirty="0">
              <a:latin typeface="Roboto" panose="02000000000000000000" pitchFamily="2" charset="0"/>
              <a:ea typeface="Roboto" panose="02000000000000000000" pitchFamily="2" charset="0"/>
            </a:endParaRPr>
          </a:p>
          <a:p>
            <a:pPr marL="285750" indent="-285750">
              <a:spcAft>
                <a:spcPts val="600"/>
              </a:spcAft>
              <a:buFont typeface="Arial" panose="020B0604020202020204" pitchFamily="34" charset="0"/>
              <a:buChar char="•"/>
            </a:pPr>
            <a:r>
              <a:rPr lang="en-GB" sz="1600" dirty="0">
                <a:latin typeface="Roboto"/>
                <a:ea typeface="Roboto"/>
              </a:rPr>
              <a:t>Roe Wellbeing App </a:t>
            </a:r>
            <a:endParaRPr lang="en-GB" sz="1600" dirty="0">
              <a:latin typeface="Roboto" panose="02000000000000000000" pitchFamily="2" charset="0"/>
              <a:ea typeface="Roboto" panose="02000000000000000000" pitchFamily="2" charset="0"/>
            </a:endParaRPr>
          </a:p>
          <a:p>
            <a:r>
              <a:rPr lang="en-GB" sz="1600" b="1" dirty="0">
                <a:latin typeface="Roboto"/>
                <a:ea typeface="Roboto"/>
              </a:rPr>
              <a:t>     IF YOU SEE SOMETHING </a:t>
            </a:r>
            <a:endParaRPr lang="en-GB" sz="1600" b="1" dirty="0">
              <a:latin typeface="Roboto" panose="02000000000000000000" pitchFamily="2" charset="0"/>
              <a:ea typeface="Roboto" panose="02000000000000000000" pitchFamily="2" charset="0"/>
            </a:endParaRPr>
          </a:p>
          <a:p>
            <a:r>
              <a:rPr lang="en-GB" sz="1600" b="1" dirty="0">
                <a:latin typeface="Roboto"/>
                <a:ea typeface="Roboto"/>
              </a:rPr>
              <a:t>     REPORT IT ASAP</a:t>
            </a:r>
            <a:endParaRPr lang="en-US" sz="1600" dirty="0">
              <a:latin typeface="Roboto"/>
              <a:ea typeface="Roboto"/>
              <a:cs typeface="Roboto"/>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9161" y="2792613"/>
            <a:ext cx="4460668" cy="2957258"/>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40816291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14B3F-876F-45F8-BB47-2E7140F77750}"/>
              </a:ext>
            </a:extLst>
          </p:cNvPr>
          <p:cNvSpPr>
            <a:spLocks noGrp="1"/>
          </p:cNvSpPr>
          <p:nvPr>
            <p:ph type="title"/>
          </p:nvPr>
        </p:nvSpPr>
        <p:spPr>
          <a:xfrm>
            <a:off x="1154954" y="973668"/>
            <a:ext cx="8761413" cy="706964"/>
          </a:xfrm>
        </p:spPr>
        <p:txBody>
          <a:bodyPr>
            <a:normAutofit/>
          </a:bodyPr>
          <a:lstStyle/>
          <a:p>
            <a:r>
              <a:rPr lang="en-GB">
                <a:solidFill>
                  <a:srgbClr val="EBEBEB"/>
                </a:solidFill>
              </a:rPr>
              <a:t>Code of Conduct</a:t>
            </a:r>
          </a:p>
        </p:txBody>
      </p:sp>
      <p:sp>
        <p:nvSpPr>
          <p:cNvPr id="3" name="Content Placeholder 2">
            <a:extLst>
              <a:ext uri="{FF2B5EF4-FFF2-40B4-BE49-F238E27FC236}">
                <a16:creationId xmlns:a16="http://schemas.microsoft.com/office/drawing/2014/main" id="{9557AC90-FF1C-4915-B5F9-7A87DAB25376}"/>
              </a:ext>
            </a:extLst>
          </p:cNvPr>
          <p:cNvSpPr>
            <a:spLocks noGrp="1"/>
          </p:cNvSpPr>
          <p:nvPr>
            <p:ph idx="1"/>
          </p:nvPr>
        </p:nvSpPr>
        <p:spPr>
          <a:xfrm>
            <a:off x="1154954" y="2603500"/>
            <a:ext cx="6397313" cy="3416300"/>
          </a:xfrm>
        </p:spPr>
        <p:txBody>
          <a:bodyPr anchor="ctr">
            <a:normAutofit/>
          </a:bodyPr>
          <a:lstStyle/>
          <a:p>
            <a:r>
              <a:rPr lang="en-GB" dirty="0"/>
              <a:t>Not behave in any way which may be considered threatening or disruptive, or being likely to lead to injury or physical or emotional harm to any of its students or staff;</a:t>
            </a:r>
          </a:p>
          <a:p>
            <a:r>
              <a:rPr lang="en-GB" dirty="0"/>
              <a:t>Not intentionally damage or deface any University, College or Student Union building or other property;</a:t>
            </a:r>
          </a:p>
          <a:p>
            <a:r>
              <a:rPr lang="en-GB" dirty="0"/>
              <a:t>Act within the law and not engage in any activity or behaviour likely to bring the University into disrepute.</a:t>
            </a:r>
          </a:p>
          <a:p>
            <a:endParaRPr lang="en-GB" dirty="0"/>
          </a:p>
        </p:txBody>
      </p:sp>
      <p:pic>
        <p:nvPicPr>
          <p:cNvPr id="6" name="Picture 5" descr="A qr code on a white background&#10;&#10;Description automatically generated">
            <a:extLst>
              <a:ext uri="{FF2B5EF4-FFF2-40B4-BE49-F238E27FC236}">
                <a16:creationId xmlns:a16="http://schemas.microsoft.com/office/drawing/2014/main" id="{C95532B2-7B47-B674-462C-EDE0D56218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7013" y="2775951"/>
            <a:ext cx="3067163" cy="3067163"/>
          </a:xfrm>
          <a:prstGeom prst="roundRect">
            <a:avLst>
              <a:gd name="adj" fmla="val 1858"/>
            </a:avLst>
          </a:prstGeom>
          <a:effectLst>
            <a:outerShdw blurRad="50800" dist="50800" dir="5400000" algn="tl" rotWithShape="0">
              <a:srgbClr val="000000">
                <a:alpha val="43000"/>
              </a:srgbClr>
            </a:outerShdw>
          </a:effec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2205395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Fire, health and Safety eLearning</a:t>
            </a:r>
          </a:p>
        </p:txBody>
      </p:sp>
      <p:sp>
        <p:nvSpPr>
          <p:cNvPr id="3" name="Content Placeholder 2"/>
          <p:cNvSpPr>
            <a:spLocks noGrp="1"/>
          </p:cNvSpPr>
          <p:nvPr>
            <p:ph idx="1"/>
          </p:nvPr>
        </p:nvSpPr>
        <p:spPr/>
        <p:txBody>
          <a:bodyPr/>
          <a:lstStyle/>
          <a:p>
            <a:r>
              <a:rPr lang="en-GB" dirty="0"/>
              <a:t>Must be completed by all students</a:t>
            </a:r>
          </a:p>
          <a:p>
            <a:r>
              <a:rPr lang="en-GB" dirty="0"/>
              <a:t>Check your emails for a link from “</a:t>
            </a:r>
            <a:r>
              <a:rPr lang="en-GB" dirty="0" err="1"/>
              <a:t>BeOnline</a:t>
            </a:r>
            <a:r>
              <a:rPr lang="en-GB" dirty="0"/>
              <a:t> – </a:t>
            </a:r>
            <a:r>
              <a:rPr lang="en-GB" b="1" dirty="0">
                <a:solidFill>
                  <a:schemeClr val="tx1"/>
                </a:solidFill>
                <a:hlinkClick r:id="rId2"/>
              </a:rPr>
              <a:t>Mail@awaken-be.com</a:t>
            </a:r>
            <a:endParaRPr lang="en-GB" b="1" dirty="0">
              <a:solidFill>
                <a:schemeClr val="tx1"/>
              </a:solidFill>
            </a:endParaRPr>
          </a:p>
          <a:p>
            <a:r>
              <a:rPr lang="en-GB" dirty="0"/>
              <a:t>If you have lost or deleted this email you can log in at </a:t>
            </a:r>
            <a:r>
              <a:rPr lang="en-GB" b="1" dirty="0">
                <a:solidFill>
                  <a:schemeClr val="tx1"/>
                </a:solidFill>
                <a:hlinkClick r:id="rId3"/>
              </a:rPr>
              <a:t>https://Roehampton.awaken-be.com/</a:t>
            </a:r>
            <a:r>
              <a:rPr lang="en-GB" b="1" dirty="0">
                <a:solidFill>
                  <a:schemeClr val="tx1"/>
                </a:solidFill>
              </a:rPr>
              <a:t> </a:t>
            </a:r>
          </a:p>
        </p:txBody>
      </p:sp>
    </p:spTree>
    <p:extLst>
      <p:ext uri="{BB962C8B-B14F-4D97-AF65-F5344CB8AC3E}">
        <p14:creationId xmlns:p14="http://schemas.microsoft.com/office/powerpoint/2010/main" val="37335573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Oval 11">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Oval 12">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16"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17"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2" name="Title 1"/>
          <p:cNvSpPr>
            <a:spLocks noGrp="1"/>
          </p:cNvSpPr>
          <p:nvPr>
            <p:ph type="title"/>
          </p:nvPr>
        </p:nvSpPr>
        <p:spPr>
          <a:xfrm>
            <a:off x="1154955" y="973667"/>
            <a:ext cx="2942210" cy="4833745"/>
          </a:xfrm>
        </p:spPr>
        <p:txBody>
          <a:bodyPr>
            <a:normAutofit/>
          </a:bodyPr>
          <a:lstStyle/>
          <a:p>
            <a:r>
              <a:rPr lang="en-GB" dirty="0">
                <a:solidFill>
                  <a:srgbClr val="EBEBEB"/>
                </a:solidFill>
              </a:rPr>
              <a:t>A students college support team </a:t>
            </a:r>
          </a:p>
        </p:txBody>
      </p:sp>
      <p:sp>
        <p:nvSpPr>
          <p:cNvPr id="19" name="Rectangle 18">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4" name="Picture 3" descr="A purple crown with arrows and arrows&#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graphicFrame>
        <p:nvGraphicFramePr>
          <p:cNvPr id="6" name="Content Placeholder 2">
            <a:extLst>
              <a:ext uri="{FF2B5EF4-FFF2-40B4-BE49-F238E27FC236}">
                <a16:creationId xmlns:a16="http://schemas.microsoft.com/office/drawing/2014/main" id="{FC74918F-6AE1-FC8D-7CA7-C8E611F6BCF6}"/>
              </a:ext>
            </a:extLst>
          </p:cNvPr>
          <p:cNvGraphicFramePr>
            <a:graphicFrameLocks noGrp="1"/>
          </p:cNvGraphicFramePr>
          <p:nvPr>
            <p:ph idx="1"/>
            <p:extLst>
              <p:ext uri="{D42A27DB-BD31-4B8C-83A1-F6EECF244321}">
                <p14:modId xmlns:p14="http://schemas.microsoft.com/office/powerpoint/2010/main" val="373682048"/>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712499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GB"/>
            </a:p>
          </p:txBody>
        </p:sp>
      </p:grpSp>
      <p:cxnSp>
        <p:nvCxnSpPr>
          <p:cNvPr id="16" name="Straight Connector 15">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56687" y="1930986"/>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140F4EA-5B18-14CD-AF9F-4DC69B778277}"/>
              </a:ext>
            </a:extLst>
          </p:cNvPr>
          <p:cNvSpPr>
            <a:spLocks noGrp="1"/>
          </p:cNvSpPr>
          <p:nvPr>
            <p:ph idx="1"/>
          </p:nvPr>
        </p:nvSpPr>
        <p:spPr>
          <a:xfrm>
            <a:off x="4678424" y="1059025"/>
            <a:ext cx="5302189" cy="4739950"/>
          </a:xfrm>
        </p:spPr>
        <p:txBody>
          <a:bodyPr anchor="ctr">
            <a:normAutofit/>
          </a:bodyPr>
          <a:lstStyle/>
          <a:p>
            <a:r>
              <a:rPr lang="en-GB">
                <a:solidFill>
                  <a:schemeClr val="tx1"/>
                </a:solidFill>
              </a:rPr>
              <a:t>How to keep up to date on all matters Whitelands!</a:t>
            </a:r>
          </a:p>
        </p:txBody>
      </p:sp>
    </p:spTree>
    <p:extLst>
      <p:ext uri="{BB962C8B-B14F-4D97-AF65-F5344CB8AC3E}">
        <p14:creationId xmlns:p14="http://schemas.microsoft.com/office/powerpoint/2010/main" val="26676691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6C724-39B9-A0F5-FC14-7F3A453C63F5}"/>
              </a:ext>
            </a:extLst>
          </p:cNvPr>
          <p:cNvSpPr>
            <a:spLocks noGrp="1"/>
          </p:cNvSpPr>
          <p:nvPr>
            <p:ph type="title"/>
          </p:nvPr>
        </p:nvSpPr>
        <p:spPr/>
        <p:txBody>
          <a:bodyPr/>
          <a:lstStyle/>
          <a:p>
            <a:r>
              <a:rPr lang="en-GB" dirty="0" err="1"/>
              <a:t>Whitelands</a:t>
            </a:r>
            <a:r>
              <a:rPr lang="en-GB" dirty="0"/>
              <a:t> College Instagram</a:t>
            </a:r>
          </a:p>
        </p:txBody>
      </p:sp>
      <p:sp>
        <p:nvSpPr>
          <p:cNvPr id="3" name="Content Placeholder 2">
            <a:extLst>
              <a:ext uri="{FF2B5EF4-FFF2-40B4-BE49-F238E27FC236}">
                <a16:creationId xmlns:a16="http://schemas.microsoft.com/office/drawing/2014/main" id="{FF32F660-1C80-B085-81E6-6D468178AE1E}"/>
              </a:ext>
            </a:extLst>
          </p:cNvPr>
          <p:cNvSpPr>
            <a:spLocks noGrp="1"/>
          </p:cNvSpPr>
          <p:nvPr>
            <p:ph idx="1"/>
          </p:nvPr>
        </p:nvSpPr>
        <p:spPr>
          <a:xfrm>
            <a:off x="1154954" y="2603500"/>
            <a:ext cx="5417295" cy="3416300"/>
          </a:xfrm>
        </p:spPr>
        <p:txBody>
          <a:bodyPr>
            <a:normAutofit/>
          </a:bodyPr>
          <a:lstStyle/>
          <a:p>
            <a:r>
              <a:rPr lang="en-GB" sz="2800" dirty="0"/>
              <a:t>Aside from your Residential Block Leaders, best way to know about Whitelands College news and activities</a:t>
            </a:r>
          </a:p>
          <a:p>
            <a:r>
              <a:rPr lang="en-GB" sz="2800" dirty="0"/>
              <a:t>@officialwhitelandscollege</a:t>
            </a:r>
          </a:p>
        </p:txBody>
      </p:sp>
      <p:pic>
        <p:nvPicPr>
          <p:cNvPr id="5" name="Picture 4">
            <a:extLst>
              <a:ext uri="{FF2B5EF4-FFF2-40B4-BE49-F238E27FC236}">
                <a16:creationId xmlns:a16="http://schemas.microsoft.com/office/drawing/2014/main" id="{400593E4-043A-D856-1CED-59037E50896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805" b="22618"/>
          <a:stretch/>
        </p:blipFill>
        <p:spPr>
          <a:xfrm>
            <a:off x="7892268" y="1680632"/>
            <a:ext cx="3057672" cy="48081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A screenshot of a qr code&#10;&#10;AI-generated content may be incorrect.">
            <a:extLst>
              <a:ext uri="{FF2B5EF4-FFF2-40B4-BE49-F238E27FC236}">
                <a16:creationId xmlns:a16="http://schemas.microsoft.com/office/drawing/2014/main" id="{A7A5C6BD-DB25-9D97-DEB7-BE9D6A5F0732}"/>
              </a:ext>
            </a:extLst>
          </p:cNvPr>
          <p:cNvPicPr>
            <a:picLocks noChangeAspect="1"/>
          </p:cNvPicPr>
          <p:nvPr/>
        </p:nvPicPr>
        <p:blipFill>
          <a:blip r:embed="rId3" cstate="print">
            <a:extLst>
              <a:ext uri="{28A0092B-C50C-407E-A947-70E740481C1C}">
                <a14:useLocalDpi xmlns:a14="http://schemas.microsoft.com/office/drawing/2010/main" val="0"/>
              </a:ext>
            </a:extLst>
          </a:blip>
          <a:srcRect l="24131" t="17823" r="24076" b="39864"/>
          <a:stretch>
            <a:fillRect/>
          </a:stretch>
        </p:blipFill>
        <p:spPr>
          <a:xfrm>
            <a:off x="7892268" y="3488998"/>
            <a:ext cx="3057672" cy="2999799"/>
          </a:xfrm>
          <a:prstGeom prst="rect">
            <a:avLst/>
          </a:prstGeom>
        </p:spPr>
      </p:pic>
    </p:spTree>
    <p:extLst>
      <p:ext uri="{BB962C8B-B14F-4D97-AF65-F5344CB8AC3E}">
        <p14:creationId xmlns:p14="http://schemas.microsoft.com/office/powerpoint/2010/main" val="27081036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EED2E2BB-3846-41EB-9F1E-92C33C4A8F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0" name="Rectangle 39">
              <a:extLst>
                <a:ext uri="{FF2B5EF4-FFF2-40B4-BE49-F238E27FC236}">
                  <a16:creationId xmlns:a16="http://schemas.microsoft.com/office/drawing/2014/main" id="{C73D5773-5AC9-444A-A47A-EB6656ACD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41" name="Freeform 5">
              <a:extLst>
                <a:ext uri="{FF2B5EF4-FFF2-40B4-BE49-F238E27FC236}">
                  <a16:creationId xmlns:a16="http://schemas.microsoft.com/office/drawing/2014/main" id="{81EB4475-C020-4325-AF59-31FCBFB7C5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43" name="Rectangle 42">
            <a:extLst>
              <a:ext uri="{FF2B5EF4-FFF2-40B4-BE49-F238E27FC236}">
                <a16:creationId xmlns:a16="http://schemas.microsoft.com/office/drawing/2014/main" id="{F7689D68-C339-4D5B-9DAA-E13F6BD4D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5" name="Rectangle 44">
            <a:extLst>
              <a:ext uri="{FF2B5EF4-FFF2-40B4-BE49-F238E27FC236}">
                <a16:creationId xmlns:a16="http://schemas.microsoft.com/office/drawing/2014/main" id="{1B9CC3E5-EA42-4393-A2C0-5192B91BD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1C75506-C430-4297-B857-B37E4E0E3914}"/>
              </a:ext>
            </a:extLst>
          </p:cNvPr>
          <p:cNvPicPr>
            <a:picLocks noChangeAspect="1"/>
          </p:cNvPicPr>
          <p:nvPr/>
        </p:nvPicPr>
        <p:blipFill rotWithShape="1">
          <a:blip r:embed="rId3"/>
          <a:srcRect l="50423" t="8819" r="535" b="13196"/>
          <a:stretch/>
        </p:blipFill>
        <p:spPr>
          <a:xfrm>
            <a:off x="853728" y="504789"/>
            <a:ext cx="5448111" cy="2685658"/>
          </a:xfrm>
          <a:prstGeom prst="roundRect">
            <a:avLst>
              <a:gd name="adj" fmla="val 0"/>
            </a:avLst>
          </a:prstGeom>
          <a:effectLst/>
        </p:spPr>
      </p:pic>
      <p:sp>
        <p:nvSpPr>
          <p:cNvPr id="47" name="Rectangle 46">
            <a:extLst>
              <a:ext uri="{FF2B5EF4-FFF2-40B4-BE49-F238E27FC236}">
                <a16:creationId xmlns:a16="http://schemas.microsoft.com/office/drawing/2014/main" id="{FB8DBC8E-FBA7-466C-8D97-75B15FBE9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 name="Picture 4" descr="A qr code on a white background&#10;&#10;Description automatically generated">
            <a:extLst>
              <a:ext uri="{FF2B5EF4-FFF2-40B4-BE49-F238E27FC236}">
                <a16:creationId xmlns:a16="http://schemas.microsoft.com/office/drawing/2014/main" id="{AA05D66F-CA51-FE00-E04F-34F387766D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9871" y="103292"/>
            <a:ext cx="3439617" cy="3439617"/>
          </a:xfrm>
          <a:prstGeom prst="roundRect">
            <a:avLst>
              <a:gd name="adj" fmla="val 0"/>
            </a:avLst>
          </a:prstGeom>
          <a:effectLst/>
        </p:spPr>
      </p:pic>
      <p:sp>
        <p:nvSpPr>
          <p:cNvPr id="49" name="Freeform: Shape 48">
            <a:extLst>
              <a:ext uri="{FF2B5EF4-FFF2-40B4-BE49-F238E27FC236}">
                <a16:creationId xmlns:a16="http://schemas.microsoft.com/office/drawing/2014/main" id="{E6FFF64E-1FE4-4AE0-9D62-567AA183C1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133850"/>
            <a:ext cx="11277600" cy="2250018"/>
          </a:xfrm>
          <a:custGeom>
            <a:avLst/>
            <a:gdLst>
              <a:gd name="connsiteX0" fmla="*/ 5264150 w 11277600"/>
              <a:gd name="connsiteY0" fmla="*/ 0 h 2250018"/>
              <a:gd name="connsiteX1" fmla="*/ 5499100 w 11277600"/>
              <a:gd name="connsiteY1" fmla="*/ 1588 h 2250018"/>
              <a:gd name="connsiteX2" fmla="*/ 5730875 w 11277600"/>
              <a:gd name="connsiteY2" fmla="*/ 1588 h 2250018"/>
              <a:gd name="connsiteX3" fmla="*/ 5961063 w 11277600"/>
              <a:gd name="connsiteY3" fmla="*/ 4763 h 2250018"/>
              <a:gd name="connsiteX4" fmla="*/ 6186488 w 11277600"/>
              <a:gd name="connsiteY4" fmla="*/ 9525 h 2250018"/>
              <a:gd name="connsiteX5" fmla="*/ 6410325 w 11277600"/>
              <a:gd name="connsiteY5" fmla="*/ 14288 h 2250018"/>
              <a:gd name="connsiteX6" fmla="*/ 6629400 w 11277600"/>
              <a:gd name="connsiteY6" fmla="*/ 19050 h 2250018"/>
              <a:gd name="connsiteX7" fmla="*/ 6846888 w 11277600"/>
              <a:gd name="connsiteY7" fmla="*/ 26988 h 2250018"/>
              <a:gd name="connsiteX8" fmla="*/ 7061200 w 11277600"/>
              <a:gd name="connsiteY8" fmla="*/ 34925 h 2250018"/>
              <a:gd name="connsiteX9" fmla="*/ 7270750 w 11277600"/>
              <a:gd name="connsiteY9" fmla="*/ 42863 h 2250018"/>
              <a:gd name="connsiteX10" fmla="*/ 7680325 w 11277600"/>
              <a:gd name="connsiteY10" fmla="*/ 63500 h 2250018"/>
              <a:gd name="connsiteX11" fmla="*/ 8072438 w 11277600"/>
              <a:gd name="connsiteY11" fmla="*/ 85725 h 2250018"/>
              <a:gd name="connsiteX12" fmla="*/ 8448675 w 11277600"/>
              <a:gd name="connsiteY12" fmla="*/ 109538 h 2250018"/>
              <a:gd name="connsiteX13" fmla="*/ 8805862 w 11277600"/>
              <a:gd name="connsiteY13" fmla="*/ 134938 h 2250018"/>
              <a:gd name="connsiteX14" fmla="*/ 9145588 w 11277600"/>
              <a:gd name="connsiteY14" fmla="*/ 161925 h 2250018"/>
              <a:gd name="connsiteX15" fmla="*/ 9461500 w 11277600"/>
              <a:gd name="connsiteY15" fmla="*/ 190500 h 2250018"/>
              <a:gd name="connsiteX16" fmla="*/ 9758362 w 11277600"/>
              <a:gd name="connsiteY16" fmla="*/ 219075 h 2250018"/>
              <a:gd name="connsiteX17" fmla="*/ 10031412 w 11277600"/>
              <a:gd name="connsiteY17" fmla="*/ 247650 h 2250018"/>
              <a:gd name="connsiteX18" fmla="*/ 10282238 w 11277600"/>
              <a:gd name="connsiteY18" fmla="*/ 274638 h 2250018"/>
              <a:gd name="connsiteX19" fmla="*/ 10504488 w 11277600"/>
              <a:gd name="connsiteY19" fmla="*/ 300038 h 2250018"/>
              <a:gd name="connsiteX20" fmla="*/ 10704512 w 11277600"/>
              <a:gd name="connsiteY20" fmla="*/ 323850 h 2250018"/>
              <a:gd name="connsiteX21" fmla="*/ 10874375 w 11277600"/>
              <a:gd name="connsiteY21" fmla="*/ 344488 h 2250018"/>
              <a:gd name="connsiteX22" fmla="*/ 11015662 w 11277600"/>
              <a:gd name="connsiteY22" fmla="*/ 363538 h 2250018"/>
              <a:gd name="connsiteX23" fmla="*/ 11210925 w 11277600"/>
              <a:gd name="connsiteY23" fmla="*/ 390525 h 2250018"/>
              <a:gd name="connsiteX24" fmla="*/ 11277600 w 11277600"/>
              <a:gd name="connsiteY24" fmla="*/ 400050 h 2250018"/>
              <a:gd name="connsiteX25" fmla="*/ 11277600 w 11277600"/>
              <a:gd name="connsiteY25" fmla="*/ 2250018 h 2250018"/>
              <a:gd name="connsiteX26" fmla="*/ 0 w 11277600"/>
              <a:gd name="connsiteY26" fmla="*/ 2250018 h 2250018"/>
              <a:gd name="connsiteX27" fmla="*/ 0 w 11277600"/>
              <a:gd name="connsiteY27" fmla="*/ 398463 h 2250018"/>
              <a:gd name="connsiteX28" fmla="*/ 255588 w 11277600"/>
              <a:gd name="connsiteY28" fmla="*/ 358775 h 2250018"/>
              <a:gd name="connsiteX29" fmla="*/ 511175 w 11277600"/>
              <a:gd name="connsiteY29" fmla="*/ 320675 h 2250018"/>
              <a:gd name="connsiteX30" fmla="*/ 766762 w 11277600"/>
              <a:gd name="connsiteY30" fmla="*/ 284163 h 2250018"/>
              <a:gd name="connsiteX31" fmla="*/ 1023938 w 11277600"/>
              <a:gd name="connsiteY31" fmla="*/ 252413 h 2250018"/>
              <a:gd name="connsiteX32" fmla="*/ 1279525 w 11277600"/>
              <a:gd name="connsiteY32" fmla="*/ 220663 h 2250018"/>
              <a:gd name="connsiteX33" fmla="*/ 1536700 w 11277600"/>
              <a:gd name="connsiteY33" fmla="*/ 190500 h 2250018"/>
              <a:gd name="connsiteX34" fmla="*/ 1790700 w 11277600"/>
              <a:gd name="connsiteY34" fmla="*/ 165100 h 2250018"/>
              <a:gd name="connsiteX35" fmla="*/ 2047875 w 11277600"/>
              <a:gd name="connsiteY35" fmla="*/ 141288 h 2250018"/>
              <a:gd name="connsiteX36" fmla="*/ 2303462 w 11277600"/>
              <a:gd name="connsiteY36" fmla="*/ 119063 h 2250018"/>
              <a:gd name="connsiteX37" fmla="*/ 2555875 w 11277600"/>
              <a:gd name="connsiteY37" fmla="*/ 100013 h 2250018"/>
              <a:gd name="connsiteX38" fmla="*/ 2809875 w 11277600"/>
              <a:gd name="connsiteY38" fmla="*/ 80963 h 2250018"/>
              <a:gd name="connsiteX39" fmla="*/ 3062288 w 11277600"/>
              <a:gd name="connsiteY39" fmla="*/ 65088 h 2250018"/>
              <a:gd name="connsiteX40" fmla="*/ 3313113 w 11277600"/>
              <a:gd name="connsiteY40" fmla="*/ 52388 h 2250018"/>
              <a:gd name="connsiteX41" fmla="*/ 3563938 w 11277600"/>
              <a:gd name="connsiteY41" fmla="*/ 39688 h 2250018"/>
              <a:gd name="connsiteX42" fmla="*/ 3811588 w 11277600"/>
              <a:gd name="connsiteY42" fmla="*/ 28575 h 2250018"/>
              <a:gd name="connsiteX43" fmla="*/ 4057650 w 11277600"/>
              <a:gd name="connsiteY43" fmla="*/ 20638 h 2250018"/>
              <a:gd name="connsiteX44" fmla="*/ 4303713 w 11277600"/>
              <a:gd name="connsiteY44" fmla="*/ 14288 h 2250018"/>
              <a:gd name="connsiteX45" fmla="*/ 4546600 w 11277600"/>
              <a:gd name="connsiteY45" fmla="*/ 7938 h 2250018"/>
              <a:gd name="connsiteX46" fmla="*/ 4787900 w 11277600"/>
              <a:gd name="connsiteY46" fmla="*/ 4763 h 2250018"/>
              <a:gd name="connsiteX47" fmla="*/ 5027613 w 11277600"/>
              <a:gd name="connsiteY47" fmla="*/ 1588 h 22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277600" h="2250018">
                <a:moveTo>
                  <a:pt x="5264150" y="0"/>
                </a:moveTo>
                <a:lnTo>
                  <a:pt x="5499100" y="1588"/>
                </a:lnTo>
                <a:lnTo>
                  <a:pt x="5730875" y="1588"/>
                </a:lnTo>
                <a:lnTo>
                  <a:pt x="5961063" y="4763"/>
                </a:lnTo>
                <a:lnTo>
                  <a:pt x="6186488" y="9525"/>
                </a:lnTo>
                <a:lnTo>
                  <a:pt x="6410325" y="14288"/>
                </a:lnTo>
                <a:lnTo>
                  <a:pt x="6629400" y="19050"/>
                </a:lnTo>
                <a:lnTo>
                  <a:pt x="6846888" y="26988"/>
                </a:lnTo>
                <a:lnTo>
                  <a:pt x="7061200" y="34925"/>
                </a:lnTo>
                <a:lnTo>
                  <a:pt x="7270750" y="42863"/>
                </a:lnTo>
                <a:lnTo>
                  <a:pt x="7680325" y="63500"/>
                </a:lnTo>
                <a:lnTo>
                  <a:pt x="8072438" y="85725"/>
                </a:lnTo>
                <a:lnTo>
                  <a:pt x="8448675" y="109538"/>
                </a:lnTo>
                <a:lnTo>
                  <a:pt x="8805862" y="134938"/>
                </a:lnTo>
                <a:lnTo>
                  <a:pt x="9145588" y="161925"/>
                </a:lnTo>
                <a:lnTo>
                  <a:pt x="9461500" y="190500"/>
                </a:lnTo>
                <a:lnTo>
                  <a:pt x="9758362" y="219075"/>
                </a:lnTo>
                <a:lnTo>
                  <a:pt x="10031412" y="247650"/>
                </a:lnTo>
                <a:lnTo>
                  <a:pt x="10282238" y="274638"/>
                </a:lnTo>
                <a:lnTo>
                  <a:pt x="10504488" y="300038"/>
                </a:lnTo>
                <a:lnTo>
                  <a:pt x="10704512" y="323850"/>
                </a:lnTo>
                <a:lnTo>
                  <a:pt x="10874375" y="344488"/>
                </a:lnTo>
                <a:lnTo>
                  <a:pt x="11015662" y="363538"/>
                </a:lnTo>
                <a:lnTo>
                  <a:pt x="11210925" y="390525"/>
                </a:lnTo>
                <a:lnTo>
                  <a:pt x="11277600" y="400050"/>
                </a:lnTo>
                <a:lnTo>
                  <a:pt x="11277600" y="2250018"/>
                </a:lnTo>
                <a:lnTo>
                  <a:pt x="0" y="2250018"/>
                </a:lnTo>
                <a:lnTo>
                  <a:pt x="0" y="398463"/>
                </a:lnTo>
                <a:lnTo>
                  <a:pt x="255588" y="358775"/>
                </a:lnTo>
                <a:lnTo>
                  <a:pt x="511175" y="320675"/>
                </a:lnTo>
                <a:lnTo>
                  <a:pt x="766762" y="284163"/>
                </a:lnTo>
                <a:lnTo>
                  <a:pt x="1023938" y="252413"/>
                </a:lnTo>
                <a:lnTo>
                  <a:pt x="1279525" y="220663"/>
                </a:lnTo>
                <a:lnTo>
                  <a:pt x="1536700" y="190500"/>
                </a:lnTo>
                <a:lnTo>
                  <a:pt x="1790700" y="165100"/>
                </a:lnTo>
                <a:lnTo>
                  <a:pt x="2047875" y="141288"/>
                </a:lnTo>
                <a:lnTo>
                  <a:pt x="2303462" y="119063"/>
                </a:lnTo>
                <a:lnTo>
                  <a:pt x="2555875" y="100013"/>
                </a:lnTo>
                <a:lnTo>
                  <a:pt x="2809875" y="80963"/>
                </a:lnTo>
                <a:lnTo>
                  <a:pt x="3062288" y="65088"/>
                </a:lnTo>
                <a:lnTo>
                  <a:pt x="3313113" y="52388"/>
                </a:lnTo>
                <a:lnTo>
                  <a:pt x="3563938" y="39688"/>
                </a:lnTo>
                <a:lnTo>
                  <a:pt x="3811588" y="28575"/>
                </a:lnTo>
                <a:lnTo>
                  <a:pt x="4057650" y="20638"/>
                </a:lnTo>
                <a:lnTo>
                  <a:pt x="4303713" y="14288"/>
                </a:lnTo>
                <a:lnTo>
                  <a:pt x="4546600" y="7938"/>
                </a:lnTo>
                <a:lnTo>
                  <a:pt x="4787900" y="4763"/>
                </a:lnTo>
                <a:lnTo>
                  <a:pt x="5027613" y="1588"/>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51" name="Freeform 5">
            <a:extLst>
              <a:ext uri="{FF2B5EF4-FFF2-40B4-BE49-F238E27FC236}">
                <a16:creationId xmlns:a16="http://schemas.microsoft.com/office/drawing/2014/main" id="{9C80E52D-DE5C-4267-9C99-8741F2E42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1712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3" name="TextBox 2">
            <a:extLst>
              <a:ext uri="{FF2B5EF4-FFF2-40B4-BE49-F238E27FC236}">
                <a16:creationId xmlns:a16="http://schemas.microsoft.com/office/drawing/2014/main" id="{E550117C-E242-4001-A3D0-51B41E805C36}"/>
              </a:ext>
            </a:extLst>
          </p:cNvPr>
          <p:cNvSpPr txBox="1"/>
          <p:nvPr/>
        </p:nvSpPr>
        <p:spPr>
          <a:xfrm>
            <a:off x="649975" y="4517136"/>
            <a:ext cx="10893095" cy="1174947"/>
          </a:xfrm>
          <a:prstGeom prst="rect">
            <a:avLst/>
          </a:prstGeom>
        </p:spPr>
        <p:txBody>
          <a:bodyPr vert="horz" lIns="91440" tIns="45720" rIns="91440" bIns="45720" rtlCol="0" anchor="b">
            <a:normAutofit/>
          </a:bodyPr>
          <a:lstStyle/>
          <a:p>
            <a:pPr>
              <a:spcBef>
                <a:spcPct val="0"/>
              </a:spcBef>
              <a:spcAft>
                <a:spcPts val="600"/>
              </a:spcAft>
            </a:pPr>
            <a:r>
              <a:rPr lang="en-US" sz="6000" b="0" i="0" kern="1200">
                <a:solidFill>
                  <a:schemeClr val="bg2"/>
                </a:solidFill>
                <a:latin typeface="+mj-lt"/>
                <a:ea typeface="+mj-ea"/>
                <a:cs typeface="+mj-cs"/>
              </a:rPr>
              <a:t>Our College Website</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
        <p:nvSpPr>
          <p:cNvPr id="6" name="TextBox 5">
            <a:extLst>
              <a:ext uri="{FF2B5EF4-FFF2-40B4-BE49-F238E27FC236}">
                <a16:creationId xmlns:a16="http://schemas.microsoft.com/office/drawing/2014/main" id="{A2E4C0E9-A935-C4CD-102E-C78258373692}"/>
              </a:ext>
            </a:extLst>
          </p:cNvPr>
          <p:cNvSpPr txBox="1"/>
          <p:nvPr/>
        </p:nvSpPr>
        <p:spPr>
          <a:xfrm>
            <a:off x="2667950" y="3456019"/>
            <a:ext cx="6418847" cy="369332"/>
          </a:xfrm>
          <a:prstGeom prst="rect">
            <a:avLst/>
          </a:prstGeom>
          <a:noFill/>
        </p:spPr>
        <p:txBody>
          <a:bodyPr wrap="square" rtlCol="0">
            <a:spAutoFit/>
          </a:bodyPr>
          <a:lstStyle/>
          <a:p>
            <a:r>
              <a:rPr lang="en-GB" dirty="0"/>
              <a:t>www.roehampton.ac.uk/colleges/whitelands-college</a:t>
            </a:r>
          </a:p>
        </p:txBody>
      </p:sp>
    </p:spTree>
    <p:extLst>
      <p:ext uri="{BB962C8B-B14F-4D97-AF65-F5344CB8AC3E}">
        <p14:creationId xmlns:p14="http://schemas.microsoft.com/office/powerpoint/2010/main" val="13030055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7601A-EAFF-4E74-9C4F-AA5E4DF2CA11}"/>
              </a:ext>
            </a:extLst>
          </p:cNvPr>
          <p:cNvSpPr>
            <a:spLocks noGrp="1"/>
          </p:cNvSpPr>
          <p:nvPr>
            <p:ph type="title"/>
          </p:nvPr>
        </p:nvSpPr>
        <p:spPr/>
        <p:txBody>
          <a:bodyPr/>
          <a:lstStyle/>
          <a:p>
            <a:r>
              <a:rPr lang="en-GB" dirty="0"/>
              <a:t>College Handbook </a:t>
            </a:r>
          </a:p>
        </p:txBody>
      </p:sp>
      <p:pic>
        <p:nvPicPr>
          <p:cNvPr id="4" name="Picture 3">
            <a:extLst>
              <a:ext uri="{FF2B5EF4-FFF2-40B4-BE49-F238E27FC236}">
                <a16:creationId xmlns:a16="http://schemas.microsoft.com/office/drawing/2014/main" id="{BEC9124A-01E4-4E68-B281-F086FFC75DB7}"/>
              </a:ext>
            </a:extLst>
          </p:cNvPr>
          <p:cNvPicPr>
            <a:picLocks noChangeAspect="1"/>
          </p:cNvPicPr>
          <p:nvPr/>
        </p:nvPicPr>
        <p:blipFill rotWithShape="1">
          <a:blip r:embed="rId2"/>
          <a:srcRect l="64592" t="19322" r="15051" b="40868"/>
          <a:stretch/>
        </p:blipFill>
        <p:spPr>
          <a:xfrm>
            <a:off x="2777973" y="2359276"/>
            <a:ext cx="6635620" cy="40112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38225245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 name="Group 60">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62" name="Rectangle 61">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63"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65" name="Rectangle 64">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DA364A5-BA8E-42F6-94B6-AB572607F5E4}"/>
              </a:ext>
            </a:extLst>
          </p:cNvPr>
          <p:cNvSpPr>
            <a:spLocks noGrp="1"/>
          </p:cNvSpPr>
          <p:nvPr>
            <p:ph type="title"/>
          </p:nvPr>
        </p:nvSpPr>
        <p:spPr>
          <a:xfrm>
            <a:off x="8382055" y="1241266"/>
            <a:ext cx="3161016" cy="3153753"/>
          </a:xfrm>
        </p:spPr>
        <p:txBody>
          <a:bodyPr vert="horz" lIns="91440" tIns="45720" rIns="91440" bIns="45720" rtlCol="0" anchor="b">
            <a:normAutofit/>
          </a:bodyPr>
          <a:lstStyle/>
          <a:p>
            <a:r>
              <a:rPr lang="en-US" sz="4200" b="0" i="0" kern="1200" dirty="0">
                <a:solidFill>
                  <a:srgbClr val="EBEBEB"/>
                </a:solidFill>
                <a:latin typeface="+mj-lt"/>
                <a:ea typeface="+mj-ea"/>
                <a:cs typeface="+mj-cs"/>
              </a:rPr>
              <a:t>Whitelands Floor Plans</a:t>
            </a:r>
          </a:p>
        </p:txBody>
      </p:sp>
      <p:grpSp>
        <p:nvGrpSpPr>
          <p:cNvPr id="67" name="Group 66">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68" name="Rectangle 67">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9"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GB"/>
            </a:p>
          </p:txBody>
        </p:sp>
        <p:sp>
          <p:nvSpPr>
            <p:cNvPr id="70"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grpSp>
      <p:pic>
        <p:nvPicPr>
          <p:cNvPr id="4" name="Picture 3">
            <a:extLst>
              <a:ext uri="{FF2B5EF4-FFF2-40B4-BE49-F238E27FC236}">
                <a16:creationId xmlns:a16="http://schemas.microsoft.com/office/drawing/2014/main" id="{1C7B5491-18EA-CC0A-5A56-9E8654E3B78C}"/>
              </a:ext>
            </a:extLst>
          </p:cNvPr>
          <p:cNvPicPr>
            <a:picLocks noChangeAspect="1"/>
          </p:cNvPicPr>
          <p:nvPr/>
        </p:nvPicPr>
        <p:blipFill rotWithShape="1">
          <a:blip r:embed="rId3"/>
          <a:srcRect r="-3" b="4866"/>
          <a:stretch/>
        </p:blipFill>
        <p:spPr>
          <a:xfrm>
            <a:off x="1109763" y="1452246"/>
            <a:ext cx="6443180" cy="395350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1643110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14B46-72D2-4602-BD25-855527DC0EA3}"/>
              </a:ext>
            </a:extLst>
          </p:cNvPr>
          <p:cNvSpPr>
            <a:spLocks noGrp="1"/>
          </p:cNvSpPr>
          <p:nvPr>
            <p:ph type="title"/>
          </p:nvPr>
        </p:nvSpPr>
        <p:spPr>
          <a:xfrm>
            <a:off x="1154954" y="692932"/>
            <a:ext cx="8761413" cy="1039616"/>
          </a:xfrm>
        </p:spPr>
        <p:txBody>
          <a:bodyPr/>
          <a:lstStyle/>
          <a:p>
            <a:r>
              <a:rPr lang="en-GB" dirty="0"/>
              <a:t>All information can be found on the Nest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pic>
        <p:nvPicPr>
          <p:cNvPr id="8" name="Picture 7">
            <a:extLst>
              <a:ext uri="{FF2B5EF4-FFF2-40B4-BE49-F238E27FC236}">
                <a16:creationId xmlns:a16="http://schemas.microsoft.com/office/drawing/2014/main" id="{06CFD071-E3DB-D533-680F-F77D9A2A2624}"/>
              </a:ext>
            </a:extLst>
          </p:cNvPr>
          <p:cNvPicPr>
            <a:picLocks noChangeAspect="1"/>
          </p:cNvPicPr>
          <p:nvPr/>
        </p:nvPicPr>
        <p:blipFill rotWithShape="1">
          <a:blip r:embed="rId3"/>
          <a:srcRect t="15652"/>
          <a:stretch/>
        </p:blipFill>
        <p:spPr>
          <a:xfrm>
            <a:off x="2302716" y="2669283"/>
            <a:ext cx="7253437" cy="3288518"/>
          </a:xfrm>
          <a:prstGeom prst="rect">
            <a:avLst/>
          </a:prstGeom>
        </p:spPr>
      </p:pic>
    </p:spTree>
    <p:extLst>
      <p:ext uri="{BB962C8B-B14F-4D97-AF65-F5344CB8AC3E}">
        <p14:creationId xmlns:p14="http://schemas.microsoft.com/office/powerpoint/2010/main" val="28613136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AE966-0998-AFB2-ABC3-4E76DCF8622D}"/>
              </a:ext>
            </a:extLst>
          </p:cNvPr>
          <p:cNvSpPr>
            <a:spLocks noGrp="1"/>
          </p:cNvSpPr>
          <p:nvPr>
            <p:ph type="title"/>
          </p:nvPr>
        </p:nvSpPr>
        <p:spPr/>
        <p:txBody>
          <a:bodyPr/>
          <a:lstStyle/>
          <a:p>
            <a:r>
              <a:rPr lang="en-GB" dirty="0"/>
              <a:t>Post and what address to use </a:t>
            </a:r>
          </a:p>
        </p:txBody>
      </p:sp>
      <p:sp>
        <p:nvSpPr>
          <p:cNvPr id="3" name="Content Placeholder 2">
            <a:extLst>
              <a:ext uri="{FF2B5EF4-FFF2-40B4-BE49-F238E27FC236}">
                <a16:creationId xmlns:a16="http://schemas.microsoft.com/office/drawing/2014/main" id="{94FCFA73-0B95-8628-8F1D-D0DBD14A191B}"/>
              </a:ext>
            </a:extLst>
          </p:cNvPr>
          <p:cNvSpPr>
            <a:spLocks noGrp="1"/>
          </p:cNvSpPr>
          <p:nvPr>
            <p:ph idx="1"/>
          </p:nvPr>
        </p:nvSpPr>
        <p:spPr>
          <a:xfrm>
            <a:off x="3050866" y="2779669"/>
            <a:ext cx="6579695" cy="2648008"/>
          </a:xfrm>
        </p:spPr>
        <p:txBody>
          <a:bodyPr/>
          <a:lstStyle/>
          <a:p>
            <a:r>
              <a:rPr lang="en-GB" dirty="0"/>
              <a:t>YOUR NAME/WCPS </a:t>
            </a:r>
          </a:p>
          <a:p>
            <a:r>
              <a:rPr lang="en-GB" dirty="0"/>
              <a:t>ROEHAMPTON UNIVERSITY </a:t>
            </a:r>
          </a:p>
          <a:p>
            <a:r>
              <a:rPr lang="en-GB" dirty="0"/>
              <a:t>ROOM &amp; BLOCK (I.E Durham, floor 4, room B = D4B)</a:t>
            </a:r>
          </a:p>
          <a:p>
            <a:r>
              <a:rPr lang="en-GB" dirty="0"/>
              <a:t>WHITELANDS COLLEGE </a:t>
            </a:r>
          </a:p>
          <a:p>
            <a:r>
              <a:rPr lang="en-GB" dirty="0"/>
              <a:t>HOLYBOURNE AVE </a:t>
            </a:r>
          </a:p>
          <a:p>
            <a:r>
              <a:rPr lang="en-GB" dirty="0"/>
              <a:t>SW15 4JD</a:t>
            </a:r>
          </a:p>
        </p:txBody>
      </p:sp>
    </p:spTree>
    <p:extLst>
      <p:ext uri="{BB962C8B-B14F-4D97-AF65-F5344CB8AC3E}">
        <p14:creationId xmlns:p14="http://schemas.microsoft.com/office/powerpoint/2010/main" val="3203860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ED2E2BB-3846-41EB-9F1E-92C33C4A8F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C73D5773-5AC9-444A-A47A-EB6656ACD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Freeform 5">
              <a:extLst>
                <a:ext uri="{FF2B5EF4-FFF2-40B4-BE49-F238E27FC236}">
                  <a16:creationId xmlns:a16="http://schemas.microsoft.com/office/drawing/2014/main" id="{81EB4475-C020-4325-AF59-31FCBFB7C5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14" name="Rectangle 13">
            <a:extLst>
              <a:ext uri="{FF2B5EF4-FFF2-40B4-BE49-F238E27FC236}">
                <a16:creationId xmlns:a16="http://schemas.microsoft.com/office/drawing/2014/main" id="{F7689D68-C339-4D5B-9DAA-E13F6BD4D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title"/>
          </p:nvPr>
        </p:nvSpPr>
        <p:spPr>
          <a:xfrm>
            <a:off x="8160773" y="1277653"/>
            <a:ext cx="3020133" cy="3117366"/>
          </a:xfrm>
        </p:spPr>
        <p:txBody>
          <a:bodyPr vert="horz" lIns="91440" tIns="45720" rIns="91440" bIns="45720" rtlCol="0" anchor="b">
            <a:normAutofit/>
          </a:bodyPr>
          <a:lstStyle/>
          <a:p>
            <a:r>
              <a:rPr lang="en-US" sz="5400" b="0" i="0" kern="1200" dirty="0">
                <a:solidFill>
                  <a:schemeClr val="bg2"/>
                </a:solidFill>
                <a:latin typeface="+mj-lt"/>
                <a:ea typeface="+mj-ea"/>
                <a:cs typeface="+mj-cs"/>
              </a:rPr>
              <a:t>Student Apps</a:t>
            </a:r>
          </a:p>
        </p:txBody>
      </p:sp>
      <p:sp>
        <p:nvSpPr>
          <p:cNvPr id="16" name="Rectangle 15">
            <a:extLst>
              <a:ext uri="{FF2B5EF4-FFF2-40B4-BE49-F238E27FC236}">
                <a16:creationId xmlns:a16="http://schemas.microsoft.com/office/drawing/2014/main" id="{2CE4F249-AC71-406E-8410-03E1C8809E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62" y="1113062"/>
            <a:ext cx="6470908" cy="4628759"/>
          </a:xfrm>
          <a:prstGeom prst="rect">
            <a:avLst/>
          </a:prstGeom>
          <a:solidFill>
            <a:srgbClr val="FFFFFE"/>
          </a:solidFill>
          <a:ln w="15875">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ppl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488" y="1579953"/>
            <a:ext cx="2983692" cy="3694975"/>
          </a:xfrm>
          <a:prstGeom prst="roundRect">
            <a:avLst>
              <a:gd name="adj" fmla="val 1858"/>
            </a:avLst>
          </a:prstGeom>
          <a:effectLst/>
        </p:spPr>
      </p:pic>
      <p:pic>
        <p:nvPicPr>
          <p:cNvPr id="5" name="Picture 4" descr="Android Logo (Animation) - Download Free 3D model by Anthony Yanez ..."/>
          <p:cNvPicPr>
            <a:picLocks noChangeAspect="1"/>
          </p:cNvPicPr>
          <p:nvPr/>
        </p:nvPicPr>
        <p:blipFill rotWithShape="1">
          <a:blip r:embed="rId4" cstate="print">
            <a:extLst>
              <a:ext uri="{28A0092B-C50C-407E-A947-70E740481C1C}">
                <a14:useLocalDpi xmlns:a14="http://schemas.microsoft.com/office/drawing/2010/main" val="0"/>
              </a:ext>
            </a:extLst>
          </a:blip>
          <a:srcRect l="26363" t="7053" r="26694" b="11846"/>
          <a:stretch/>
        </p:blipFill>
        <p:spPr>
          <a:xfrm>
            <a:off x="4420905" y="1971662"/>
            <a:ext cx="2996039" cy="2911557"/>
          </a:xfrm>
          <a:prstGeom prst="roundRect">
            <a:avLst>
              <a:gd name="adj" fmla="val 1858"/>
            </a:avLst>
          </a:prstGeom>
          <a:effectLst/>
        </p:spPr>
      </p:pic>
    </p:spTree>
    <p:extLst>
      <p:ext uri="{BB962C8B-B14F-4D97-AF65-F5344CB8AC3E}">
        <p14:creationId xmlns:p14="http://schemas.microsoft.com/office/powerpoint/2010/main" val="11304765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err="1"/>
              <a:t>Breaz</a:t>
            </a:r>
            <a:endParaRPr lang="en-GB" dirty="0"/>
          </a:p>
        </p:txBody>
      </p:sp>
      <p:pic>
        <p:nvPicPr>
          <p:cNvPr id="4" name="Picture 3"/>
          <p:cNvPicPr>
            <a:picLocks noChangeAspect="1"/>
          </p:cNvPicPr>
          <p:nvPr/>
        </p:nvPicPr>
        <p:blipFill rotWithShape="1">
          <a:blip r:embed="rId2"/>
          <a:srcRect l="3195" t="17821" r="35364" b="18730"/>
          <a:stretch/>
        </p:blipFill>
        <p:spPr>
          <a:xfrm>
            <a:off x="315167" y="2402774"/>
            <a:ext cx="6326702" cy="353897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2072" y="845113"/>
            <a:ext cx="3970670" cy="5622187"/>
          </a:xfrm>
          <a:prstGeom prst="rect">
            <a:avLst/>
          </a:prstGeom>
        </p:spPr>
      </p:pic>
    </p:spTree>
    <p:extLst>
      <p:ext uri="{BB962C8B-B14F-4D97-AF65-F5344CB8AC3E}">
        <p14:creationId xmlns:p14="http://schemas.microsoft.com/office/powerpoint/2010/main" val="34189796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EC030789-C525-4D1D-90A0-F48C14A76E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4" name="Rectangle 33">
              <a:extLst>
                <a:ext uri="{FF2B5EF4-FFF2-40B4-BE49-F238E27FC236}">
                  <a16:creationId xmlns:a16="http://schemas.microsoft.com/office/drawing/2014/main" id="{91BD0F81-508F-4C6D-9938-C58CC2138A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5" name="Freeform 5">
              <a:extLst>
                <a:ext uri="{FF2B5EF4-FFF2-40B4-BE49-F238E27FC236}">
                  <a16:creationId xmlns:a16="http://schemas.microsoft.com/office/drawing/2014/main" id="{49081238-0806-4285-968F-ACFC0C0FB93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37" name="Rectangle 36">
            <a:extLst>
              <a:ext uri="{FF2B5EF4-FFF2-40B4-BE49-F238E27FC236}">
                <a16:creationId xmlns:a16="http://schemas.microsoft.com/office/drawing/2014/main" id="{80CAB4C1-E9FF-4C37-92FA-28BED3B88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9" name="Rectangle 38">
            <a:extLst>
              <a:ext uri="{FF2B5EF4-FFF2-40B4-BE49-F238E27FC236}">
                <a16:creationId xmlns:a16="http://schemas.microsoft.com/office/drawing/2014/main" id="{0BD7060D-8DA2-4400-86F1-6A988F0E8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41" name="Rectangle 40">
            <a:extLst>
              <a:ext uri="{FF2B5EF4-FFF2-40B4-BE49-F238E27FC236}">
                <a16:creationId xmlns:a16="http://schemas.microsoft.com/office/drawing/2014/main" id="{96E6678A-6101-4D77-8A14-5F70FBDB6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screenshot of a website&#10;&#10;Description automatically generated">
            <a:extLst>
              <a:ext uri="{FF2B5EF4-FFF2-40B4-BE49-F238E27FC236}">
                <a16:creationId xmlns:a16="http://schemas.microsoft.com/office/drawing/2014/main" id="{961DFA4E-8094-D3E9-97BA-32666AB229AF}"/>
              </a:ext>
            </a:extLst>
          </p:cNvPr>
          <p:cNvPicPr>
            <a:picLocks noChangeAspect="1"/>
          </p:cNvPicPr>
          <p:nvPr/>
        </p:nvPicPr>
        <p:blipFill rotWithShape="1">
          <a:blip r:embed="rId3"/>
          <a:srcRect l="28762" t="34910" r="29952" b="13603"/>
          <a:stretch/>
        </p:blipFill>
        <p:spPr>
          <a:xfrm>
            <a:off x="561110" y="990706"/>
            <a:ext cx="3557016" cy="2406469"/>
          </a:xfrm>
          <a:prstGeom prst="roundRect">
            <a:avLst>
              <a:gd name="adj" fmla="val 1858"/>
            </a:avLst>
          </a:prstGeom>
          <a:effectLst/>
        </p:spPr>
      </p:pic>
      <p:pic>
        <p:nvPicPr>
          <p:cNvPr id="5" name="Picture 4" descr="A screenshot of a website&#10;&#10;Description automatically generated">
            <a:extLst>
              <a:ext uri="{FF2B5EF4-FFF2-40B4-BE49-F238E27FC236}">
                <a16:creationId xmlns:a16="http://schemas.microsoft.com/office/drawing/2014/main" id="{EEF3C0D7-54E3-C38E-F3B7-DD1A93A0BE73}"/>
              </a:ext>
            </a:extLst>
          </p:cNvPr>
          <p:cNvPicPr>
            <a:picLocks noChangeAspect="1"/>
          </p:cNvPicPr>
          <p:nvPr/>
        </p:nvPicPr>
        <p:blipFill rotWithShape="1">
          <a:blip r:embed="rId4"/>
          <a:srcRect l="29126" t="29802" r="29587" b="18712"/>
          <a:stretch/>
        </p:blipFill>
        <p:spPr>
          <a:xfrm>
            <a:off x="4266994" y="989964"/>
            <a:ext cx="3557016" cy="2406365"/>
          </a:xfrm>
          <a:prstGeom prst="roundRect">
            <a:avLst>
              <a:gd name="adj" fmla="val 1858"/>
            </a:avLst>
          </a:prstGeom>
          <a:effectLst/>
        </p:spPr>
      </p:pic>
      <p:pic>
        <p:nvPicPr>
          <p:cNvPr id="7" name="Picture 6" descr="A screenshot of a website&#10;&#10;Description automatically generated">
            <a:extLst>
              <a:ext uri="{FF2B5EF4-FFF2-40B4-BE49-F238E27FC236}">
                <a16:creationId xmlns:a16="http://schemas.microsoft.com/office/drawing/2014/main" id="{4019A568-8C9A-3151-58EA-84307CE06DE5}"/>
              </a:ext>
            </a:extLst>
          </p:cNvPr>
          <p:cNvPicPr>
            <a:picLocks noChangeAspect="1"/>
          </p:cNvPicPr>
          <p:nvPr/>
        </p:nvPicPr>
        <p:blipFill rotWithShape="1">
          <a:blip r:embed="rId5"/>
          <a:srcRect l="28908" t="20258" r="29806" b="29197"/>
          <a:stretch/>
        </p:blipFill>
        <p:spPr>
          <a:xfrm>
            <a:off x="7977825" y="1011927"/>
            <a:ext cx="3557016" cy="2362438"/>
          </a:xfrm>
          <a:prstGeom prst="roundRect">
            <a:avLst>
              <a:gd name="adj" fmla="val 1858"/>
            </a:avLst>
          </a:prstGeom>
          <a:effectLst/>
        </p:spPr>
      </p:pic>
      <p:sp>
        <p:nvSpPr>
          <p:cNvPr id="43" name="Rectangle 42">
            <a:extLst>
              <a:ext uri="{FF2B5EF4-FFF2-40B4-BE49-F238E27FC236}">
                <a16:creationId xmlns:a16="http://schemas.microsoft.com/office/drawing/2014/main" id="{AFA4E1D0-9351-4451-B0A0-51BEA42D86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5" name="Freeform: Shape 44">
            <a:extLst>
              <a:ext uri="{FF2B5EF4-FFF2-40B4-BE49-F238E27FC236}">
                <a16:creationId xmlns:a16="http://schemas.microsoft.com/office/drawing/2014/main" id="{0D052C5D-4E47-47F1-96A6-5251FAAEDE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133850"/>
            <a:ext cx="11277600" cy="2250018"/>
          </a:xfrm>
          <a:custGeom>
            <a:avLst/>
            <a:gdLst>
              <a:gd name="connsiteX0" fmla="*/ 5264150 w 11277600"/>
              <a:gd name="connsiteY0" fmla="*/ 0 h 2250018"/>
              <a:gd name="connsiteX1" fmla="*/ 5499100 w 11277600"/>
              <a:gd name="connsiteY1" fmla="*/ 1588 h 2250018"/>
              <a:gd name="connsiteX2" fmla="*/ 5730875 w 11277600"/>
              <a:gd name="connsiteY2" fmla="*/ 1588 h 2250018"/>
              <a:gd name="connsiteX3" fmla="*/ 5961063 w 11277600"/>
              <a:gd name="connsiteY3" fmla="*/ 4763 h 2250018"/>
              <a:gd name="connsiteX4" fmla="*/ 6186488 w 11277600"/>
              <a:gd name="connsiteY4" fmla="*/ 9525 h 2250018"/>
              <a:gd name="connsiteX5" fmla="*/ 6410325 w 11277600"/>
              <a:gd name="connsiteY5" fmla="*/ 14288 h 2250018"/>
              <a:gd name="connsiteX6" fmla="*/ 6629400 w 11277600"/>
              <a:gd name="connsiteY6" fmla="*/ 19050 h 2250018"/>
              <a:gd name="connsiteX7" fmla="*/ 6846888 w 11277600"/>
              <a:gd name="connsiteY7" fmla="*/ 26988 h 2250018"/>
              <a:gd name="connsiteX8" fmla="*/ 7061200 w 11277600"/>
              <a:gd name="connsiteY8" fmla="*/ 34925 h 2250018"/>
              <a:gd name="connsiteX9" fmla="*/ 7270750 w 11277600"/>
              <a:gd name="connsiteY9" fmla="*/ 42863 h 2250018"/>
              <a:gd name="connsiteX10" fmla="*/ 7680325 w 11277600"/>
              <a:gd name="connsiteY10" fmla="*/ 63500 h 2250018"/>
              <a:gd name="connsiteX11" fmla="*/ 8072438 w 11277600"/>
              <a:gd name="connsiteY11" fmla="*/ 85725 h 2250018"/>
              <a:gd name="connsiteX12" fmla="*/ 8448675 w 11277600"/>
              <a:gd name="connsiteY12" fmla="*/ 109538 h 2250018"/>
              <a:gd name="connsiteX13" fmla="*/ 8805862 w 11277600"/>
              <a:gd name="connsiteY13" fmla="*/ 134938 h 2250018"/>
              <a:gd name="connsiteX14" fmla="*/ 9145588 w 11277600"/>
              <a:gd name="connsiteY14" fmla="*/ 161925 h 2250018"/>
              <a:gd name="connsiteX15" fmla="*/ 9461500 w 11277600"/>
              <a:gd name="connsiteY15" fmla="*/ 190500 h 2250018"/>
              <a:gd name="connsiteX16" fmla="*/ 9758362 w 11277600"/>
              <a:gd name="connsiteY16" fmla="*/ 219075 h 2250018"/>
              <a:gd name="connsiteX17" fmla="*/ 10031412 w 11277600"/>
              <a:gd name="connsiteY17" fmla="*/ 247650 h 2250018"/>
              <a:gd name="connsiteX18" fmla="*/ 10282238 w 11277600"/>
              <a:gd name="connsiteY18" fmla="*/ 274638 h 2250018"/>
              <a:gd name="connsiteX19" fmla="*/ 10504488 w 11277600"/>
              <a:gd name="connsiteY19" fmla="*/ 300038 h 2250018"/>
              <a:gd name="connsiteX20" fmla="*/ 10704512 w 11277600"/>
              <a:gd name="connsiteY20" fmla="*/ 323850 h 2250018"/>
              <a:gd name="connsiteX21" fmla="*/ 10874375 w 11277600"/>
              <a:gd name="connsiteY21" fmla="*/ 344488 h 2250018"/>
              <a:gd name="connsiteX22" fmla="*/ 11015662 w 11277600"/>
              <a:gd name="connsiteY22" fmla="*/ 363538 h 2250018"/>
              <a:gd name="connsiteX23" fmla="*/ 11210925 w 11277600"/>
              <a:gd name="connsiteY23" fmla="*/ 390525 h 2250018"/>
              <a:gd name="connsiteX24" fmla="*/ 11277600 w 11277600"/>
              <a:gd name="connsiteY24" fmla="*/ 400050 h 2250018"/>
              <a:gd name="connsiteX25" fmla="*/ 11277600 w 11277600"/>
              <a:gd name="connsiteY25" fmla="*/ 2250018 h 2250018"/>
              <a:gd name="connsiteX26" fmla="*/ 0 w 11277600"/>
              <a:gd name="connsiteY26" fmla="*/ 2250018 h 2250018"/>
              <a:gd name="connsiteX27" fmla="*/ 0 w 11277600"/>
              <a:gd name="connsiteY27" fmla="*/ 398463 h 2250018"/>
              <a:gd name="connsiteX28" fmla="*/ 255588 w 11277600"/>
              <a:gd name="connsiteY28" fmla="*/ 358775 h 2250018"/>
              <a:gd name="connsiteX29" fmla="*/ 511175 w 11277600"/>
              <a:gd name="connsiteY29" fmla="*/ 320675 h 2250018"/>
              <a:gd name="connsiteX30" fmla="*/ 766762 w 11277600"/>
              <a:gd name="connsiteY30" fmla="*/ 284163 h 2250018"/>
              <a:gd name="connsiteX31" fmla="*/ 1023938 w 11277600"/>
              <a:gd name="connsiteY31" fmla="*/ 252413 h 2250018"/>
              <a:gd name="connsiteX32" fmla="*/ 1279525 w 11277600"/>
              <a:gd name="connsiteY32" fmla="*/ 220663 h 2250018"/>
              <a:gd name="connsiteX33" fmla="*/ 1536700 w 11277600"/>
              <a:gd name="connsiteY33" fmla="*/ 190500 h 2250018"/>
              <a:gd name="connsiteX34" fmla="*/ 1790700 w 11277600"/>
              <a:gd name="connsiteY34" fmla="*/ 165100 h 2250018"/>
              <a:gd name="connsiteX35" fmla="*/ 2047875 w 11277600"/>
              <a:gd name="connsiteY35" fmla="*/ 141288 h 2250018"/>
              <a:gd name="connsiteX36" fmla="*/ 2303462 w 11277600"/>
              <a:gd name="connsiteY36" fmla="*/ 119063 h 2250018"/>
              <a:gd name="connsiteX37" fmla="*/ 2555875 w 11277600"/>
              <a:gd name="connsiteY37" fmla="*/ 100013 h 2250018"/>
              <a:gd name="connsiteX38" fmla="*/ 2809875 w 11277600"/>
              <a:gd name="connsiteY38" fmla="*/ 80963 h 2250018"/>
              <a:gd name="connsiteX39" fmla="*/ 3062288 w 11277600"/>
              <a:gd name="connsiteY39" fmla="*/ 65088 h 2250018"/>
              <a:gd name="connsiteX40" fmla="*/ 3313113 w 11277600"/>
              <a:gd name="connsiteY40" fmla="*/ 52388 h 2250018"/>
              <a:gd name="connsiteX41" fmla="*/ 3563938 w 11277600"/>
              <a:gd name="connsiteY41" fmla="*/ 39688 h 2250018"/>
              <a:gd name="connsiteX42" fmla="*/ 3811588 w 11277600"/>
              <a:gd name="connsiteY42" fmla="*/ 28575 h 2250018"/>
              <a:gd name="connsiteX43" fmla="*/ 4057650 w 11277600"/>
              <a:gd name="connsiteY43" fmla="*/ 20638 h 2250018"/>
              <a:gd name="connsiteX44" fmla="*/ 4303713 w 11277600"/>
              <a:gd name="connsiteY44" fmla="*/ 14288 h 2250018"/>
              <a:gd name="connsiteX45" fmla="*/ 4546600 w 11277600"/>
              <a:gd name="connsiteY45" fmla="*/ 7938 h 2250018"/>
              <a:gd name="connsiteX46" fmla="*/ 4787900 w 11277600"/>
              <a:gd name="connsiteY46" fmla="*/ 4763 h 2250018"/>
              <a:gd name="connsiteX47" fmla="*/ 5027613 w 11277600"/>
              <a:gd name="connsiteY47" fmla="*/ 1588 h 22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277600" h="2250018">
                <a:moveTo>
                  <a:pt x="5264150" y="0"/>
                </a:moveTo>
                <a:lnTo>
                  <a:pt x="5499100" y="1588"/>
                </a:lnTo>
                <a:lnTo>
                  <a:pt x="5730875" y="1588"/>
                </a:lnTo>
                <a:lnTo>
                  <a:pt x="5961063" y="4763"/>
                </a:lnTo>
                <a:lnTo>
                  <a:pt x="6186488" y="9525"/>
                </a:lnTo>
                <a:lnTo>
                  <a:pt x="6410325" y="14288"/>
                </a:lnTo>
                <a:lnTo>
                  <a:pt x="6629400" y="19050"/>
                </a:lnTo>
                <a:lnTo>
                  <a:pt x="6846888" y="26988"/>
                </a:lnTo>
                <a:lnTo>
                  <a:pt x="7061200" y="34925"/>
                </a:lnTo>
                <a:lnTo>
                  <a:pt x="7270750" y="42863"/>
                </a:lnTo>
                <a:lnTo>
                  <a:pt x="7680325" y="63500"/>
                </a:lnTo>
                <a:lnTo>
                  <a:pt x="8072438" y="85725"/>
                </a:lnTo>
                <a:lnTo>
                  <a:pt x="8448675" y="109538"/>
                </a:lnTo>
                <a:lnTo>
                  <a:pt x="8805862" y="134938"/>
                </a:lnTo>
                <a:lnTo>
                  <a:pt x="9145588" y="161925"/>
                </a:lnTo>
                <a:lnTo>
                  <a:pt x="9461500" y="190500"/>
                </a:lnTo>
                <a:lnTo>
                  <a:pt x="9758362" y="219075"/>
                </a:lnTo>
                <a:lnTo>
                  <a:pt x="10031412" y="247650"/>
                </a:lnTo>
                <a:lnTo>
                  <a:pt x="10282238" y="274638"/>
                </a:lnTo>
                <a:lnTo>
                  <a:pt x="10504488" y="300038"/>
                </a:lnTo>
                <a:lnTo>
                  <a:pt x="10704512" y="323850"/>
                </a:lnTo>
                <a:lnTo>
                  <a:pt x="10874375" y="344488"/>
                </a:lnTo>
                <a:lnTo>
                  <a:pt x="11015662" y="363538"/>
                </a:lnTo>
                <a:lnTo>
                  <a:pt x="11210925" y="390525"/>
                </a:lnTo>
                <a:lnTo>
                  <a:pt x="11277600" y="400050"/>
                </a:lnTo>
                <a:lnTo>
                  <a:pt x="11277600" y="2250018"/>
                </a:lnTo>
                <a:lnTo>
                  <a:pt x="0" y="2250018"/>
                </a:lnTo>
                <a:lnTo>
                  <a:pt x="0" y="398463"/>
                </a:lnTo>
                <a:lnTo>
                  <a:pt x="255588" y="358775"/>
                </a:lnTo>
                <a:lnTo>
                  <a:pt x="511175" y="320675"/>
                </a:lnTo>
                <a:lnTo>
                  <a:pt x="766762" y="284163"/>
                </a:lnTo>
                <a:lnTo>
                  <a:pt x="1023938" y="252413"/>
                </a:lnTo>
                <a:lnTo>
                  <a:pt x="1279525" y="220663"/>
                </a:lnTo>
                <a:lnTo>
                  <a:pt x="1536700" y="190500"/>
                </a:lnTo>
                <a:lnTo>
                  <a:pt x="1790700" y="165100"/>
                </a:lnTo>
                <a:lnTo>
                  <a:pt x="2047875" y="141288"/>
                </a:lnTo>
                <a:lnTo>
                  <a:pt x="2303462" y="119063"/>
                </a:lnTo>
                <a:lnTo>
                  <a:pt x="2555875" y="100013"/>
                </a:lnTo>
                <a:lnTo>
                  <a:pt x="2809875" y="80963"/>
                </a:lnTo>
                <a:lnTo>
                  <a:pt x="3062288" y="65088"/>
                </a:lnTo>
                <a:lnTo>
                  <a:pt x="3313113" y="52388"/>
                </a:lnTo>
                <a:lnTo>
                  <a:pt x="3563938" y="39688"/>
                </a:lnTo>
                <a:lnTo>
                  <a:pt x="3811588" y="28575"/>
                </a:lnTo>
                <a:lnTo>
                  <a:pt x="4057650" y="20638"/>
                </a:lnTo>
                <a:lnTo>
                  <a:pt x="4303713" y="14288"/>
                </a:lnTo>
                <a:lnTo>
                  <a:pt x="4546600" y="7938"/>
                </a:lnTo>
                <a:lnTo>
                  <a:pt x="4787900" y="4763"/>
                </a:lnTo>
                <a:lnTo>
                  <a:pt x="5027613" y="1588"/>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47" name="Freeform 5">
            <a:extLst>
              <a:ext uri="{FF2B5EF4-FFF2-40B4-BE49-F238E27FC236}">
                <a16:creationId xmlns:a16="http://schemas.microsoft.com/office/drawing/2014/main" id="{79B9FD3C-5633-44F4-902E-55A97B2D20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0371525">
            <a:off x="263767" y="413253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GB"/>
          </a:p>
        </p:txBody>
      </p:sp>
      <p:sp>
        <p:nvSpPr>
          <p:cNvPr id="2" name="Title 1">
            <a:extLst>
              <a:ext uri="{FF2B5EF4-FFF2-40B4-BE49-F238E27FC236}">
                <a16:creationId xmlns:a16="http://schemas.microsoft.com/office/drawing/2014/main" id="{F00600B0-6827-FB6B-0543-6F49D06F5DDB}"/>
              </a:ext>
            </a:extLst>
          </p:cNvPr>
          <p:cNvSpPr>
            <a:spLocks noGrp="1"/>
          </p:cNvSpPr>
          <p:nvPr>
            <p:ph type="title"/>
          </p:nvPr>
        </p:nvSpPr>
        <p:spPr>
          <a:xfrm>
            <a:off x="649452" y="4926035"/>
            <a:ext cx="10893095" cy="1174947"/>
          </a:xfrm>
        </p:spPr>
        <p:txBody>
          <a:bodyPr vert="horz" lIns="91440" tIns="45720" rIns="91440" bIns="45720" rtlCol="0" anchor="b">
            <a:normAutofit fontScale="90000"/>
          </a:bodyPr>
          <a:lstStyle/>
          <a:p>
            <a:pPr algn="ctr"/>
            <a:r>
              <a:rPr lang="en-US" sz="6000" b="0" i="0" kern="1200" dirty="0">
                <a:solidFill>
                  <a:schemeClr val="bg2"/>
                </a:solidFill>
                <a:latin typeface="+mj-lt"/>
                <a:ea typeface="+mj-ea"/>
                <a:cs typeface="+mj-cs"/>
              </a:rPr>
              <a:t>Stretch Your Cash</a:t>
            </a:r>
            <a:br>
              <a:rPr lang="en-US" sz="6000" b="0" i="0" kern="1200" dirty="0">
                <a:solidFill>
                  <a:schemeClr val="bg2"/>
                </a:solidFill>
                <a:latin typeface="+mj-lt"/>
                <a:ea typeface="+mj-ea"/>
                <a:cs typeface="+mj-cs"/>
              </a:rPr>
            </a:br>
            <a:r>
              <a:rPr lang="en-US" sz="6000" b="0" i="0" kern="1200" dirty="0" err="1">
                <a:solidFill>
                  <a:schemeClr val="bg2"/>
                </a:solidFill>
                <a:latin typeface="+mj-lt"/>
                <a:ea typeface="+mj-ea"/>
                <a:cs typeface="+mj-cs"/>
              </a:rPr>
              <a:t>Totum</a:t>
            </a:r>
            <a:endParaRPr lang="en-US" sz="6000" b="0" i="0" kern="1200" dirty="0">
              <a:solidFill>
                <a:schemeClr val="bg2"/>
              </a:solidFill>
              <a:latin typeface="+mj-lt"/>
              <a:ea typeface="+mj-ea"/>
              <a:cs typeface="+mj-cs"/>
            </a:endParaRPr>
          </a:p>
        </p:txBody>
      </p:sp>
    </p:spTree>
    <p:extLst>
      <p:ext uri="{BB962C8B-B14F-4D97-AF65-F5344CB8AC3E}">
        <p14:creationId xmlns:p14="http://schemas.microsoft.com/office/powerpoint/2010/main" val="10029233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32639-D900-C41A-B080-B4E88AF9CC86}"/>
              </a:ext>
            </a:extLst>
          </p:cNvPr>
          <p:cNvSpPr>
            <a:spLocks noGrp="1"/>
          </p:cNvSpPr>
          <p:nvPr>
            <p:ph type="title"/>
          </p:nvPr>
        </p:nvSpPr>
        <p:spPr/>
        <p:txBody>
          <a:bodyPr/>
          <a:lstStyle/>
          <a:p>
            <a:r>
              <a:rPr lang="en-GB" dirty="0" err="1"/>
              <a:t>Pluxee</a:t>
            </a:r>
            <a:r>
              <a:rPr lang="en-GB" dirty="0"/>
              <a:t> UK Card </a:t>
            </a:r>
          </a:p>
        </p:txBody>
      </p:sp>
      <p:pic>
        <p:nvPicPr>
          <p:cNvPr id="5" name="Picture 4">
            <a:extLst>
              <a:ext uri="{FF2B5EF4-FFF2-40B4-BE49-F238E27FC236}">
                <a16:creationId xmlns:a16="http://schemas.microsoft.com/office/drawing/2014/main" id="{A97C7913-A364-DC62-0C4F-31A654516EE8}"/>
              </a:ext>
            </a:extLst>
          </p:cNvPr>
          <p:cNvPicPr>
            <a:picLocks noChangeAspect="1"/>
          </p:cNvPicPr>
          <p:nvPr/>
        </p:nvPicPr>
        <p:blipFill rotWithShape="1">
          <a:blip r:embed="rId2"/>
          <a:srcRect l="19951" t="10713" r="31335" b="76475"/>
          <a:stretch/>
        </p:blipFill>
        <p:spPr>
          <a:xfrm>
            <a:off x="914401" y="2521258"/>
            <a:ext cx="10032563" cy="1429305"/>
          </a:xfrm>
          <a:prstGeom prst="rect">
            <a:avLst/>
          </a:prstGeom>
        </p:spPr>
      </p:pic>
      <p:sp>
        <p:nvSpPr>
          <p:cNvPr id="6" name="TextBox 5">
            <a:extLst>
              <a:ext uri="{FF2B5EF4-FFF2-40B4-BE49-F238E27FC236}">
                <a16:creationId xmlns:a16="http://schemas.microsoft.com/office/drawing/2014/main" id="{E227C9E5-076D-7FCE-E6CE-A8263B4B0A86}"/>
              </a:ext>
            </a:extLst>
          </p:cNvPr>
          <p:cNvSpPr txBox="1"/>
          <p:nvPr/>
        </p:nvSpPr>
        <p:spPr>
          <a:xfrm>
            <a:off x="1534721" y="3971862"/>
            <a:ext cx="4660777" cy="2308324"/>
          </a:xfrm>
          <a:prstGeom prst="rect">
            <a:avLst/>
          </a:prstGeom>
          <a:noFill/>
        </p:spPr>
        <p:txBody>
          <a:bodyPr wrap="square" rtlCol="0">
            <a:spAutoFit/>
          </a:bodyPr>
          <a:lstStyle/>
          <a:p>
            <a:r>
              <a:rPr lang="en-GB" dirty="0"/>
              <a:t>Earn Cashback on almost all store purchases</a:t>
            </a:r>
          </a:p>
          <a:p>
            <a:endParaRPr lang="en-GB" dirty="0"/>
          </a:p>
          <a:p>
            <a:pPr marL="285750" indent="-285750">
              <a:buFont typeface="Arial" panose="020B0604020202020204" pitchFamily="34" charset="0"/>
              <a:buChar char="•"/>
            </a:pPr>
            <a:r>
              <a:rPr lang="en-GB" dirty="0"/>
              <a:t>Asda : 2.5%</a:t>
            </a:r>
          </a:p>
          <a:p>
            <a:pPr marL="285750" indent="-285750">
              <a:buFont typeface="Arial" panose="020B0604020202020204" pitchFamily="34" charset="0"/>
              <a:buChar char="•"/>
            </a:pPr>
            <a:r>
              <a:rPr lang="en-GB" dirty="0"/>
              <a:t>John Lewis: 5%</a:t>
            </a:r>
          </a:p>
          <a:p>
            <a:pPr marL="285750" indent="-285750">
              <a:buFont typeface="Arial" panose="020B0604020202020204" pitchFamily="34" charset="0"/>
              <a:buChar char="•"/>
            </a:pPr>
            <a:r>
              <a:rPr lang="en-GB" dirty="0"/>
              <a:t>Waterstones: 8%</a:t>
            </a:r>
          </a:p>
          <a:p>
            <a:pPr marL="285750" indent="-285750">
              <a:buFont typeface="Arial" panose="020B0604020202020204" pitchFamily="34" charset="0"/>
              <a:buChar char="•"/>
            </a:pPr>
            <a:r>
              <a:rPr lang="en-GB" dirty="0"/>
              <a:t>Primark: 7%</a:t>
            </a:r>
          </a:p>
          <a:p>
            <a:pPr marL="285750" indent="-285750">
              <a:buFont typeface="Arial" panose="020B0604020202020204" pitchFamily="34" charset="0"/>
              <a:buChar char="•"/>
            </a:pPr>
            <a:r>
              <a:rPr lang="en-GB" dirty="0"/>
              <a:t>Boots: 6% </a:t>
            </a:r>
          </a:p>
        </p:txBody>
      </p:sp>
      <p:sp>
        <p:nvSpPr>
          <p:cNvPr id="7" name="TextBox 6">
            <a:extLst>
              <a:ext uri="{FF2B5EF4-FFF2-40B4-BE49-F238E27FC236}">
                <a16:creationId xmlns:a16="http://schemas.microsoft.com/office/drawing/2014/main" id="{E5EC8765-0310-35FD-E54E-0C76A625978F}"/>
              </a:ext>
            </a:extLst>
          </p:cNvPr>
          <p:cNvSpPr txBox="1"/>
          <p:nvPr/>
        </p:nvSpPr>
        <p:spPr>
          <a:xfrm>
            <a:off x="5930682" y="4525859"/>
            <a:ext cx="5121619" cy="1477328"/>
          </a:xfrm>
          <a:prstGeom prst="rect">
            <a:avLst/>
          </a:prstGeom>
          <a:noFill/>
        </p:spPr>
        <p:txBody>
          <a:bodyPr wrap="square" rtlCol="0">
            <a:spAutoFit/>
          </a:bodyPr>
          <a:lstStyle/>
          <a:p>
            <a:pPr marL="285750" indent="-285750">
              <a:buFont typeface="Arial" panose="020B0604020202020204" pitchFamily="34" charset="0"/>
              <a:buChar char="•"/>
            </a:pPr>
            <a:r>
              <a:rPr lang="en-GB" dirty="0"/>
              <a:t>Typical Spend in Sainsburys per week - £30.00+ </a:t>
            </a:r>
          </a:p>
          <a:p>
            <a:pPr marL="285750" indent="-285750">
              <a:buFont typeface="Arial" panose="020B0604020202020204" pitchFamily="34" charset="0"/>
              <a:buChar char="•"/>
            </a:pPr>
            <a:r>
              <a:rPr lang="en-GB" dirty="0"/>
              <a:t>Cashback at 3.5%</a:t>
            </a:r>
          </a:p>
          <a:p>
            <a:pPr marL="285750" indent="-285750">
              <a:buFont typeface="Arial" panose="020B0604020202020204" pitchFamily="34" charset="0"/>
              <a:buChar char="•"/>
            </a:pPr>
            <a:r>
              <a:rPr lang="en-GB" dirty="0"/>
              <a:t>Cashback earned per week= £1.05</a:t>
            </a:r>
          </a:p>
          <a:p>
            <a:pPr marL="285750" indent="-285750">
              <a:buFont typeface="Arial" panose="020B0604020202020204" pitchFamily="34" charset="0"/>
              <a:buChar char="•"/>
            </a:pPr>
            <a:r>
              <a:rPr lang="en-GB" dirty="0"/>
              <a:t>Monthly cashback earnings = £4.20</a:t>
            </a:r>
          </a:p>
        </p:txBody>
      </p:sp>
    </p:spTree>
    <p:extLst>
      <p:ext uri="{BB962C8B-B14F-4D97-AF65-F5344CB8AC3E}">
        <p14:creationId xmlns:p14="http://schemas.microsoft.com/office/powerpoint/2010/main" val="14603948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5" name="Rectangle 24">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5"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36" name="Rectangle 35">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7" name="Freeform 5">
            <a:extLst>
              <a:ext uri="{FF2B5EF4-FFF2-40B4-BE49-F238E27FC236}">
                <a16:creationId xmlns:a16="http://schemas.microsoft.com/office/drawing/2014/main" id="{4E212B76-74CB-461F-90A3-EF4F2397A8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GB"/>
          </a:p>
        </p:txBody>
      </p:sp>
      <p:sp>
        <p:nvSpPr>
          <p:cNvPr id="2" name="Title 1">
            <a:extLst>
              <a:ext uri="{FF2B5EF4-FFF2-40B4-BE49-F238E27FC236}">
                <a16:creationId xmlns:a16="http://schemas.microsoft.com/office/drawing/2014/main" id="{D6CA7122-0983-B2BF-51BF-75F1264FF7EE}"/>
              </a:ext>
            </a:extLst>
          </p:cNvPr>
          <p:cNvSpPr>
            <a:spLocks noGrp="1"/>
          </p:cNvSpPr>
          <p:nvPr>
            <p:ph type="title"/>
          </p:nvPr>
        </p:nvSpPr>
        <p:spPr>
          <a:xfrm>
            <a:off x="6744929" y="1241266"/>
            <a:ext cx="4798142" cy="3153753"/>
          </a:xfrm>
        </p:spPr>
        <p:txBody>
          <a:bodyPr vert="horz" lIns="91440" tIns="45720" rIns="91440" bIns="45720" rtlCol="0" anchor="b">
            <a:normAutofit/>
          </a:bodyPr>
          <a:lstStyle/>
          <a:p>
            <a:pPr>
              <a:lnSpc>
                <a:spcPct val="90000"/>
              </a:lnSpc>
            </a:pPr>
            <a:r>
              <a:rPr lang="en-US" sz="4200" b="0" i="0" kern="1200">
                <a:solidFill>
                  <a:srgbClr val="EBEBEB"/>
                </a:solidFill>
                <a:latin typeface="+mj-lt"/>
                <a:ea typeface="+mj-ea"/>
                <a:cs typeface="+mj-cs"/>
              </a:rPr>
              <a:t>Student Leaders Announcements </a:t>
            </a:r>
          </a:p>
        </p:txBody>
      </p:sp>
      <p:sp>
        <p:nvSpPr>
          <p:cNvPr id="38" name="Rectangle 37">
            <a:extLst>
              <a:ext uri="{FF2B5EF4-FFF2-40B4-BE49-F238E27FC236}">
                <a16:creationId xmlns:a16="http://schemas.microsoft.com/office/drawing/2014/main" id="{81E746D0-4B37-4869-B2EF-79D5F0FFF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1" name="Graphic 20" descr="Megaphone">
            <a:extLst>
              <a:ext uri="{FF2B5EF4-FFF2-40B4-BE49-F238E27FC236}">
                <a16:creationId xmlns:a16="http://schemas.microsoft.com/office/drawing/2014/main" id="{9CBE9093-067C-32C4-C48D-69FB33711C5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88503" y="1113063"/>
            <a:ext cx="4628758" cy="4628758"/>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4228520691"/>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74E50D0C-40CE-49C5-237A-65E5BA48B8C1}"/>
              </a:ext>
            </a:extLst>
          </p:cNvPr>
          <p:cNvGraphicFramePr>
            <a:graphicFrameLocks noGrp="1"/>
          </p:cNvGraphicFramePr>
          <p:nvPr>
            <p:ph idx="1"/>
            <p:extLst>
              <p:ext uri="{D42A27DB-BD31-4B8C-83A1-F6EECF244321}">
                <p14:modId xmlns:p14="http://schemas.microsoft.com/office/powerpoint/2010/main" val="32013349"/>
              </p:ext>
            </p:extLst>
          </p:nvPr>
        </p:nvGraphicFramePr>
        <p:xfrm>
          <a:off x="1286934" y="2925232"/>
          <a:ext cx="9625383" cy="30864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89564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Freeform 5">
            <a:extLst>
              <a:ext uri="{FF2B5EF4-FFF2-40B4-BE49-F238E27FC236}">
                <a16:creationId xmlns:a16="http://schemas.microsoft.com/office/drawing/2014/main" id="{4E212B76-74CB-461F-90A3-EF4F2397A8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GB"/>
          </a:p>
        </p:txBody>
      </p:sp>
      <p:sp>
        <p:nvSpPr>
          <p:cNvPr id="18" name="Rectangle 17">
            <a:extLst>
              <a:ext uri="{FF2B5EF4-FFF2-40B4-BE49-F238E27FC236}">
                <a16:creationId xmlns:a16="http://schemas.microsoft.com/office/drawing/2014/main" id="{81E746D0-4B37-4869-B2EF-79D5F0FFF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 name="Content Placeholder 4" descr="A chicken on plates with a couple of glasses on it&#10;&#10;AI-generated content may be incorrect.">
            <a:extLst>
              <a:ext uri="{FF2B5EF4-FFF2-40B4-BE49-F238E27FC236}">
                <a16:creationId xmlns:a16="http://schemas.microsoft.com/office/drawing/2014/main" id="{E5670C72-6990-203F-F2EA-4CC153265B7D}"/>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b="11745"/>
          <a:stretch>
            <a:fillRect/>
          </a:stretch>
        </p:blipFill>
        <p:spPr>
          <a:xfrm>
            <a:off x="1466490" y="1561082"/>
            <a:ext cx="3746097" cy="4132652"/>
          </a:xfrm>
          <a:prstGeom prst="roundRect">
            <a:avLst>
              <a:gd name="adj" fmla="val 1858"/>
            </a:avLst>
          </a:prstGeom>
          <a:effectLst>
            <a:outerShdw blurRad="50800" dist="50800" dir="5400000" algn="tl" rotWithShape="0">
              <a:srgbClr val="000000">
                <a:alpha val="43000"/>
              </a:srgbClr>
            </a:outerShdw>
          </a:effectLst>
        </p:spPr>
      </p:pic>
      <p:sp>
        <p:nvSpPr>
          <p:cNvPr id="6" name="TextBox 5">
            <a:extLst>
              <a:ext uri="{FF2B5EF4-FFF2-40B4-BE49-F238E27FC236}">
                <a16:creationId xmlns:a16="http://schemas.microsoft.com/office/drawing/2014/main" id="{B839A38B-3A43-C5A3-494F-140ADE5DD93F}"/>
              </a:ext>
            </a:extLst>
          </p:cNvPr>
          <p:cNvSpPr txBox="1"/>
          <p:nvPr/>
        </p:nvSpPr>
        <p:spPr>
          <a:xfrm>
            <a:off x="6979415" y="2828835"/>
            <a:ext cx="3933495" cy="1200329"/>
          </a:xfrm>
          <a:prstGeom prst="rect">
            <a:avLst/>
          </a:prstGeom>
          <a:noFill/>
        </p:spPr>
        <p:txBody>
          <a:bodyPr wrap="square" rtlCol="0">
            <a:spAutoFit/>
          </a:bodyPr>
          <a:lstStyle/>
          <a:p>
            <a:r>
              <a:rPr lang="en-GB" dirty="0"/>
              <a:t>You are here for 3+ years, take your time and grow at your own pace, and when you need us, we will be here, because…… </a:t>
            </a:r>
          </a:p>
        </p:txBody>
      </p:sp>
      <p:sp>
        <p:nvSpPr>
          <p:cNvPr id="2" name="TextBox 1">
            <a:extLst>
              <a:ext uri="{FF2B5EF4-FFF2-40B4-BE49-F238E27FC236}">
                <a16:creationId xmlns:a16="http://schemas.microsoft.com/office/drawing/2014/main" id="{A087DD70-7529-9FB3-C03D-D3F74AC0803B}"/>
              </a:ext>
            </a:extLst>
          </p:cNvPr>
          <p:cNvSpPr txBox="1"/>
          <p:nvPr/>
        </p:nvSpPr>
        <p:spPr>
          <a:xfrm>
            <a:off x="3579962" y="502489"/>
            <a:ext cx="5032076" cy="707886"/>
          </a:xfrm>
          <a:prstGeom prst="rect">
            <a:avLst/>
          </a:prstGeom>
          <a:noFill/>
        </p:spPr>
        <p:txBody>
          <a:bodyPr wrap="square" rtlCol="0">
            <a:spAutoFit/>
          </a:bodyPr>
          <a:lstStyle/>
          <a:p>
            <a:r>
              <a:rPr lang="en-GB" sz="4000" i="1" dirty="0"/>
              <a:t>Haste makes Waste </a:t>
            </a:r>
          </a:p>
        </p:txBody>
      </p:sp>
    </p:spTree>
    <p:extLst>
      <p:ext uri="{BB962C8B-B14F-4D97-AF65-F5344CB8AC3E}">
        <p14:creationId xmlns:p14="http://schemas.microsoft.com/office/powerpoint/2010/main" val="28164642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5" name="Content Placeholder 4" descr="A heart shaped logo with text&#10;&#10;AI-generated content may be incorrect.">
            <a:extLst>
              <a:ext uri="{FF2B5EF4-FFF2-40B4-BE49-F238E27FC236}">
                <a16:creationId xmlns:a16="http://schemas.microsoft.com/office/drawing/2014/main" id="{42881143-C40A-BD2B-E4FF-FC0F281F2D01}"/>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rcRect l="-2" t="13723" r="3" b="8471"/>
          <a:stretch>
            <a:fillRect/>
          </a:stretch>
        </p:blipFill>
        <p:spPr>
          <a:xfrm>
            <a:off x="2423160" y="174489"/>
            <a:ext cx="7487695" cy="6509021"/>
          </a:xfrm>
          <a:prstGeom prst="rect">
            <a:avLst/>
          </a:prstGeom>
        </p:spPr>
      </p:pic>
    </p:spTree>
    <p:extLst>
      <p:ext uri="{BB962C8B-B14F-4D97-AF65-F5344CB8AC3E}">
        <p14:creationId xmlns:p14="http://schemas.microsoft.com/office/powerpoint/2010/main" val="6894474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10">
            <a:extLst>
              <a:ext uri="{FF2B5EF4-FFF2-40B4-BE49-F238E27FC236}">
                <a16:creationId xmlns:a16="http://schemas.microsoft.com/office/drawing/2014/main" id="{6503EB0F-2257-4A3E-A73B-E1DE769B4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11">
              <a:extLst>
                <a:ext uri="{FF2B5EF4-FFF2-40B4-BE49-F238E27FC236}">
                  <a16:creationId xmlns:a16="http://schemas.microsoft.com/office/drawing/2014/main" id="{77012B2A-0D78-433A-8C68-8889D3DCD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0"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grpSp>
      <p:sp>
        <p:nvSpPr>
          <p:cNvPr id="14" name="Rectangle 14">
            <a:extLst>
              <a:ext uri="{FF2B5EF4-FFF2-40B4-BE49-F238E27FC236}">
                <a16:creationId xmlns:a16="http://schemas.microsoft.com/office/drawing/2014/main" id="{670D6F2B-93AF-47D6-9378-5E54BE0A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28817" r="-1" b="3120"/>
          <a:stretch/>
        </p:blipFill>
        <p:spPr>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16" name="Freeform: Shape 16">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8" name="Freeform 5">
            <a:extLst>
              <a:ext uri="{FF2B5EF4-FFF2-40B4-BE49-F238E27FC236}">
                <a16:creationId xmlns:a16="http://schemas.microsoft.com/office/drawing/2014/main" id="{C91E93A7-6C7F-4F77-9CB0-280D958EF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GB"/>
          </a:p>
        </p:txBody>
      </p:sp>
      <p:sp>
        <p:nvSpPr>
          <p:cNvPr id="5" name="TextBox 4"/>
          <p:cNvSpPr txBox="1"/>
          <p:nvPr/>
        </p:nvSpPr>
        <p:spPr>
          <a:xfrm>
            <a:off x="892199" y="4854346"/>
            <a:ext cx="10407602" cy="868026"/>
          </a:xfrm>
          <a:prstGeom prst="rect">
            <a:avLst/>
          </a:prstGeom>
        </p:spPr>
        <p:txBody>
          <a:bodyPr vert="horz" lIns="91440" tIns="45720" rIns="91440" bIns="45720" rtlCol="0" anchor="b">
            <a:normAutofit/>
          </a:bodyPr>
          <a:lstStyle/>
          <a:p>
            <a:pPr algn="ctr">
              <a:spcBef>
                <a:spcPct val="0"/>
              </a:spcBef>
              <a:spcAft>
                <a:spcPts val="600"/>
              </a:spcAft>
            </a:pPr>
            <a:r>
              <a:rPr lang="en-US" sz="4400" dirty="0">
                <a:solidFill>
                  <a:srgbClr val="EBEBEB"/>
                </a:solidFill>
                <a:latin typeface="+mj-lt"/>
                <a:ea typeface="+mj-ea"/>
                <a:cs typeface="+mj-cs"/>
              </a:rPr>
              <a:t>Welcome to Whitelands College</a:t>
            </a:r>
          </a:p>
        </p:txBody>
      </p:sp>
      <p:sp>
        <p:nvSpPr>
          <p:cNvPr id="20"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42856" y="3785499"/>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7160" y="103292"/>
            <a:ext cx="1074776" cy="1074776"/>
          </a:xfrm>
          <a:prstGeom prst="roundRect">
            <a:avLst>
              <a:gd name="adj" fmla="val 0"/>
            </a:avLst>
          </a:prstGeom>
          <a:effectLst/>
        </p:spPr>
      </p:pic>
    </p:spTree>
    <p:extLst>
      <p:ext uri="{BB962C8B-B14F-4D97-AF65-F5344CB8AC3E}">
        <p14:creationId xmlns:p14="http://schemas.microsoft.com/office/powerpoint/2010/main" val="15772299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a340eb2-74b2-4c75-a447-b6cb4d55547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010E43638DB9C43AF787F6CAF3DAB25" ma:contentTypeVersion="18" ma:contentTypeDescription="Create a new document." ma:contentTypeScope="" ma:versionID="e21fd6d9a20ab23ce082fc437927cd35">
  <xsd:schema xmlns:xsd="http://www.w3.org/2001/XMLSchema" xmlns:xs="http://www.w3.org/2001/XMLSchema" xmlns:p="http://schemas.microsoft.com/office/2006/metadata/properties" xmlns:ns3="da340eb2-74b2-4c75-a447-b6cb4d555476" xmlns:ns4="fc7a31a2-f892-4654-a8e2-e3970cfee13b" targetNamespace="http://schemas.microsoft.com/office/2006/metadata/properties" ma:root="true" ma:fieldsID="1cf90dba80bd36bdce88f3cda6b163ee" ns3:_="" ns4:_="">
    <xsd:import namespace="da340eb2-74b2-4c75-a447-b6cb4d555476"/>
    <xsd:import namespace="fc7a31a2-f892-4654-a8e2-e3970cfee13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340eb2-74b2-4c75-a447-b6cb4d5554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7a31a2-f892-4654-a8e2-e3970cfee13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CC388F-CD76-4183-A264-A6D9F742B67C}">
  <ds:schemaRefs>
    <ds:schemaRef ds:uri="http://purl.org/dc/term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schemas.microsoft.com/office/2006/documentManagement/types"/>
    <ds:schemaRef ds:uri="http://purl.org/dc/elements/1.1/"/>
    <ds:schemaRef ds:uri="fc7a31a2-f892-4654-a8e2-e3970cfee13b"/>
    <ds:schemaRef ds:uri="da340eb2-74b2-4c75-a447-b6cb4d555476"/>
    <ds:schemaRef ds:uri="http://purl.org/dc/dcmitype/"/>
  </ds:schemaRefs>
</ds:datastoreItem>
</file>

<file path=customXml/itemProps2.xml><?xml version="1.0" encoding="utf-8"?>
<ds:datastoreItem xmlns:ds="http://schemas.openxmlformats.org/officeDocument/2006/customXml" ds:itemID="{914978B5-6D32-4C13-AD8A-1D467B54E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340eb2-74b2-4c75-a447-b6cb4d555476"/>
    <ds:schemaRef ds:uri="fc7a31a2-f892-4654-a8e2-e3970cfee1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690741-6C9C-401C-B3A3-B2906C66F1D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8874</TotalTime>
  <Words>1892</Words>
  <Application>Microsoft Office PowerPoint</Application>
  <PresentationFormat>Widescreen</PresentationFormat>
  <Paragraphs>272</Paragraphs>
  <Slides>62</Slides>
  <Notes>0</Notes>
  <HiddenSlides>0</HiddenSlides>
  <MMClips>0</MMClips>
  <ScaleCrop>false</ScaleCrop>
  <HeadingPairs>
    <vt:vector size="4" baseType="variant">
      <vt:variant>
        <vt:lpstr>Theme</vt:lpstr>
      </vt:variant>
      <vt:variant>
        <vt:i4>2</vt:i4>
      </vt:variant>
      <vt:variant>
        <vt:lpstr>Slide Titles</vt:lpstr>
      </vt:variant>
      <vt:variant>
        <vt:i4>62</vt:i4>
      </vt:variant>
    </vt:vector>
  </HeadingPairs>
  <TitlesOfParts>
    <vt:vector size="64" baseType="lpstr">
      <vt:lpstr>Ion Boardroom</vt:lpstr>
      <vt:lpstr>office theme</vt:lpstr>
      <vt:lpstr>Whitelands College Est: 1841 </vt:lpstr>
      <vt:lpstr>Introduction from Dr Nick Mayhew-Smith, Head of Whitelands College </vt:lpstr>
      <vt:lpstr>Whitelands College </vt:lpstr>
      <vt:lpstr>A little bit of our College History </vt:lpstr>
      <vt:lpstr>A unique area with beautiful views</vt:lpstr>
      <vt:lpstr>PowerPoint Presentation</vt:lpstr>
      <vt:lpstr>Our Campus Grounds </vt:lpstr>
      <vt:lpstr>A large open space to relax</vt:lpstr>
      <vt:lpstr>Our Facilities </vt:lpstr>
      <vt:lpstr>On-Site Accommodation </vt:lpstr>
      <vt:lpstr>College Accommodation Names</vt:lpstr>
      <vt:lpstr>On Site computer suite </vt:lpstr>
      <vt:lpstr>Newly remodeled On-site student bar/Common Room               (SETT)</vt:lpstr>
      <vt:lpstr>24-hour security and on-site Warden</vt:lpstr>
      <vt:lpstr>Residential Block Leaders</vt:lpstr>
      <vt:lpstr>Whitelands Guild </vt:lpstr>
      <vt:lpstr>Who's who of Whitelands </vt:lpstr>
      <vt:lpstr>Your Whitelands College Team </vt:lpstr>
      <vt:lpstr>Residential Community Leaders (RCLs)</vt:lpstr>
      <vt:lpstr>Your Student Elected Officers</vt:lpstr>
      <vt:lpstr>Whitelands Student Led Community Chat </vt:lpstr>
      <vt:lpstr>Our College Mascot   Minnie  K9 Staff Leader and Lead Squirrel Inspector    </vt:lpstr>
      <vt:lpstr>Students Union </vt:lpstr>
      <vt:lpstr>Whitelands Annual Premier event</vt:lpstr>
      <vt:lpstr>Annual May Day Celebration  Est: 1881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 &amp; Wellbeing</vt:lpstr>
      <vt:lpstr>Chaplaincy </vt:lpstr>
      <vt:lpstr>PowerPoint Presentation</vt:lpstr>
      <vt:lpstr>Whitelands: Reciprocal love </vt:lpstr>
      <vt:lpstr>Code of Conduct</vt:lpstr>
      <vt:lpstr>Fire, health and Safety eLearning</vt:lpstr>
      <vt:lpstr>A students college support team </vt:lpstr>
      <vt:lpstr>PowerPoint Presentation</vt:lpstr>
      <vt:lpstr>Whitelands College Instagram</vt:lpstr>
      <vt:lpstr>PowerPoint Presentation</vt:lpstr>
      <vt:lpstr>College Handbook </vt:lpstr>
      <vt:lpstr>Whitelands Floor Plans</vt:lpstr>
      <vt:lpstr>All information can be found on the Nest</vt:lpstr>
      <vt:lpstr>Post and what address to use </vt:lpstr>
      <vt:lpstr>Student Apps</vt:lpstr>
      <vt:lpstr>Breaz</vt:lpstr>
      <vt:lpstr>Stretch Your Cash Totum</vt:lpstr>
      <vt:lpstr>Pluxee UK Card </vt:lpstr>
      <vt:lpstr>Student Leaders Announcements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Whitelands College Est: 1841</dc:title>
  <dc:creator>Steven Taggart</dc:creator>
  <cp:lastModifiedBy>Steven Taggart</cp:lastModifiedBy>
  <cp:revision>48</cp:revision>
  <dcterms:created xsi:type="dcterms:W3CDTF">2020-09-19T12:57:26Z</dcterms:created>
  <dcterms:modified xsi:type="dcterms:W3CDTF">2026-09-17T09:26:57Z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0x010100C010E43638DB9C43AF787F6CAF3DAB25</vt:lpwstr>
  </property>
</Properties>
</file>