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2"/>
  </p:notesMasterIdLst>
  <p:handoutMasterIdLst>
    <p:handoutMasterId r:id="rId23"/>
  </p:handoutMasterIdLst>
  <p:sldIdLst>
    <p:sldId id="294" r:id="rId5"/>
    <p:sldId id="256" r:id="rId6"/>
    <p:sldId id="260" r:id="rId7"/>
    <p:sldId id="258" r:id="rId8"/>
    <p:sldId id="272" r:id="rId9"/>
    <p:sldId id="282" r:id="rId10"/>
    <p:sldId id="280" r:id="rId11"/>
    <p:sldId id="281" r:id="rId12"/>
    <p:sldId id="269" r:id="rId13"/>
    <p:sldId id="288" r:id="rId14"/>
    <p:sldId id="289" r:id="rId15"/>
    <p:sldId id="286" r:id="rId16"/>
    <p:sldId id="284" r:id="rId17"/>
    <p:sldId id="295" r:id="rId18"/>
    <p:sldId id="292" r:id="rId19"/>
    <p:sldId id="298" r:id="rId20"/>
    <p:sldId id="297" r:id="rId21"/>
  </p:sldIdLst>
  <p:sldSz cx="12192000" cy="6858000"/>
  <p:notesSz cx="6858000" cy="99456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F095A8-7DFC-4553-B3A0-00CB13FA5077}">
          <p14:sldIdLst>
            <p14:sldId id="294"/>
            <p14:sldId id="256"/>
            <p14:sldId id="260"/>
            <p14:sldId id="258"/>
            <p14:sldId id="272"/>
            <p14:sldId id="282"/>
            <p14:sldId id="280"/>
            <p14:sldId id="281"/>
            <p14:sldId id="269"/>
          </p14:sldIdLst>
        </p14:section>
        <p14:section name="Untitled Section" id="{C1A06EA3-49EE-4A32-ACB5-62F7956418A8}">
          <p14:sldIdLst>
            <p14:sldId id="288"/>
            <p14:sldId id="289"/>
            <p14:sldId id="286"/>
            <p14:sldId id="284"/>
            <p14:sldId id="295"/>
            <p14:sldId id="292"/>
            <p14:sldId id="298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6E"/>
    <a:srgbClr val="063532"/>
    <a:srgbClr val="EC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8"/>
    </p:cViewPr>
  </p:sorterViewPr>
  <p:notesViewPr>
    <p:cSldViewPr snapToGrid="0">
      <p:cViewPr varScale="1">
        <p:scale>
          <a:sx n="76" d="100"/>
          <a:sy n="76" d="100"/>
        </p:scale>
        <p:origin x="323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7A8F3-4E4D-4719-9302-52EAC1620E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26C1B67-1CAC-42A9-9EA9-E72C80AFA76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Ruth Seabrook – Head of Secondary ITE Ruth.Seabrook@roehampton.ac.uk</a:t>
          </a:r>
          <a:endParaRPr lang="en-US" dirty="0"/>
        </a:p>
      </dgm:t>
    </dgm:pt>
    <dgm:pt modelId="{CB48A95E-A068-4BE3-913E-06524E08CA74}" type="parTrans" cxnId="{8BDB788E-5EA6-4059-A908-49301322C164}">
      <dgm:prSet/>
      <dgm:spPr/>
      <dgm:t>
        <a:bodyPr/>
        <a:lstStyle/>
        <a:p>
          <a:endParaRPr lang="en-US"/>
        </a:p>
      </dgm:t>
    </dgm:pt>
    <dgm:pt modelId="{9680B6DA-9DDA-4E69-8F08-601B34059C1A}" type="sibTrans" cxnId="{8BDB788E-5EA6-4059-A908-49301322C164}">
      <dgm:prSet/>
      <dgm:spPr/>
      <dgm:t>
        <a:bodyPr/>
        <a:lstStyle/>
        <a:p>
          <a:endParaRPr lang="en-US"/>
        </a:p>
      </dgm:t>
    </dgm:pt>
    <dgm:pt modelId="{2FFBCB42-D5F2-48E1-9E63-6316803A66F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Sonia Cordones – Programme Leader</a:t>
          </a:r>
        </a:p>
      </dgm:t>
    </dgm:pt>
    <dgm:pt modelId="{BC69F1F4-A03E-4D01-8752-E4545E526781}" type="parTrans" cxnId="{C822A1C8-0E33-40CF-BB36-997A0E6795CE}">
      <dgm:prSet/>
      <dgm:spPr/>
      <dgm:t>
        <a:bodyPr/>
        <a:lstStyle/>
        <a:p>
          <a:endParaRPr lang="en-US"/>
        </a:p>
      </dgm:t>
    </dgm:pt>
    <dgm:pt modelId="{B228C26D-858C-468A-BC88-ACF233892A31}" type="sibTrans" cxnId="{C822A1C8-0E33-40CF-BB36-997A0E6795CE}">
      <dgm:prSet/>
      <dgm:spPr/>
      <dgm:t>
        <a:bodyPr/>
        <a:lstStyle/>
        <a:p>
          <a:endParaRPr lang="en-US"/>
        </a:p>
      </dgm:t>
    </dgm:pt>
    <dgm:pt modelId="{7F73F691-F498-4135-ABC8-EB292CCD7C7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Steve Abrams– Head of Professional Studies –  &amp; Science</a:t>
          </a:r>
          <a:endParaRPr lang="en-US" dirty="0"/>
        </a:p>
      </dgm:t>
    </dgm:pt>
    <dgm:pt modelId="{7B4167B8-0CA2-4D3F-8999-AAE4B950B762}" type="parTrans" cxnId="{43088ACC-9A29-44DD-83D3-A31019A53B16}">
      <dgm:prSet/>
      <dgm:spPr/>
      <dgm:t>
        <a:bodyPr/>
        <a:lstStyle/>
        <a:p>
          <a:endParaRPr lang="en-US"/>
        </a:p>
      </dgm:t>
    </dgm:pt>
    <dgm:pt modelId="{A5DE8FB0-A205-435D-8D34-3446AC7B80E1}" type="sibTrans" cxnId="{43088ACC-9A29-44DD-83D3-A31019A53B16}">
      <dgm:prSet/>
      <dgm:spPr/>
      <dgm:t>
        <a:bodyPr/>
        <a:lstStyle/>
        <a:p>
          <a:endParaRPr lang="en-US"/>
        </a:p>
      </dgm:t>
    </dgm:pt>
    <dgm:pt modelId="{59C9F5E9-4737-4754-96FD-9AA372267D0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Tamara Bucan – Programme Administrator</a:t>
          </a:r>
          <a:endParaRPr lang="en-US" dirty="0"/>
        </a:p>
      </dgm:t>
    </dgm:pt>
    <dgm:pt modelId="{A0EF0014-AAC2-425F-B460-3AA5C4A4A6EB}" type="parTrans" cxnId="{52068DD2-BD41-44CA-BFE2-3A38EB85E8A4}">
      <dgm:prSet/>
      <dgm:spPr/>
      <dgm:t>
        <a:bodyPr/>
        <a:lstStyle/>
        <a:p>
          <a:endParaRPr lang="en-US"/>
        </a:p>
      </dgm:t>
    </dgm:pt>
    <dgm:pt modelId="{0C503373-F893-470A-A9C0-71F353581B22}" type="sibTrans" cxnId="{52068DD2-BD41-44CA-BFE2-3A38EB85E8A4}">
      <dgm:prSet/>
      <dgm:spPr/>
      <dgm:t>
        <a:bodyPr/>
        <a:lstStyle/>
        <a:p>
          <a:endParaRPr lang="en-US"/>
        </a:p>
      </dgm:t>
    </dgm:pt>
    <dgm:pt modelId="{609A2190-121D-4470-BCA3-CBF6D64ABED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Subject Tutors – see over</a:t>
          </a:r>
          <a:endParaRPr lang="en-US"/>
        </a:p>
      </dgm:t>
    </dgm:pt>
    <dgm:pt modelId="{FE852A46-E1E3-4A4E-9C8B-C58C06102218}" type="parTrans" cxnId="{ED5D17CA-F975-4047-8479-C6D04796108F}">
      <dgm:prSet/>
      <dgm:spPr/>
      <dgm:t>
        <a:bodyPr/>
        <a:lstStyle/>
        <a:p>
          <a:endParaRPr lang="en-US"/>
        </a:p>
      </dgm:t>
    </dgm:pt>
    <dgm:pt modelId="{FA43F9BE-D492-471F-8E2D-9179663EDB41}" type="sibTrans" cxnId="{ED5D17CA-F975-4047-8479-C6D04796108F}">
      <dgm:prSet/>
      <dgm:spPr/>
      <dgm:t>
        <a:bodyPr/>
        <a:lstStyle/>
        <a:p>
          <a:endParaRPr lang="en-US"/>
        </a:p>
      </dgm:t>
    </dgm:pt>
    <dgm:pt modelId="{BE877D97-63FC-4FCA-A546-8E2FB6ED021F}" type="pres">
      <dgm:prSet presAssocID="{3617A8F3-4E4D-4719-9302-52EAC1620E47}" presName="root" presStyleCnt="0">
        <dgm:presLayoutVars>
          <dgm:dir/>
          <dgm:resizeHandles val="exact"/>
        </dgm:presLayoutVars>
      </dgm:prSet>
      <dgm:spPr/>
    </dgm:pt>
    <dgm:pt modelId="{44DA8F68-C461-46A5-9CD5-29DA2F2E90C0}" type="pres">
      <dgm:prSet presAssocID="{726C1B67-1CAC-42A9-9EA9-E72C80AFA761}" presName="compNode" presStyleCnt="0"/>
      <dgm:spPr/>
    </dgm:pt>
    <dgm:pt modelId="{B03021B0-61A8-42BB-8F66-286EF1ACC923}" type="pres">
      <dgm:prSet presAssocID="{726C1B67-1CAC-42A9-9EA9-E72C80AFA761}" presName="bgRect" presStyleLbl="bgShp" presStyleIdx="0" presStyleCnt="5"/>
      <dgm:spPr/>
    </dgm:pt>
    <dgm:pt modelId="{C2B505E8-5B54-4A24-A7E1-266B89087B2B}" type="pres">
      <dgm:prSet presAssocID="{726C1B67-1CAC-42A9-9EA9-E72C80AFA761}" presName="iconRect" presStyleLbl="node1" presStyleIdx="0" presStyleCnt="5" custScaleX="178798" custScaleY="178798"/>
      <dgm:spPr>
        <a:ln>
          <a:noFill/>
        </a:ln>
      </dgm:spPr>
    </dgm:pt>
    <dgm:pt modelId="{02D6E061-D983-4AD5-9371-E8A865E1EF30}" type="pres">
      <dgm:prSet presAssocID="{726C1B67-1CAC-42A9-9EA9-E72C80AFA761}" presName="spaceRect" presStyleCnt="0"/>
      <dgm:spPr/>
    </dgm:pt>
    <dgm:pt modelId="{F5A2D7CF-970A-4F9E-815C-8496B42CDB65}" type="pres">
      <dgm:prSet presAssocID="{726C1B67-1CAC-42A9-9EA9-E72C80AFA761}" presName="parTx" presStyleLbl="revTx" presStyleIdx="0" presStyleCnt="5">
        <dgm:presLayoutVars>
          <dgm:chMax val="0"/>
          <dgm:chPref val="0"/>
        </dgm:presLayoutVars>
      </dgm:prSet>
      <dgm:spPr/>
    </dgm:pt>
    <dgm:pt modelId="{5772107A-799C-4CDE-9028-E01D6B6C049C}" type="pres">
      <dgm:prSet presAssocID="{9680B6DA-9DDA-4E69-8F08-601B34059C1A}" presName="sibTrans" presStyleCnt="0"/>
      <dgm:spPr/>
    </dgm:pt>
    <dgm:pt modelId="{942483AD-F422-402F-9B0A-99DF69DE65DF}" type="pres">
      <dgm:prSet presAssocID="{2FFBCB42-D5F2-48E1-9E63-6316803A66F1}" presName="compNode" presStyleCnt="0"/>
      <dgm:spPr/>
    </dgm:pt>
    <dgm:pt modelId="{371DC16E-1DF7-49AE-8C9B-CF998973C09A}" type="pres">
      <dgm:prSet presAssocID="{2FFBCB42-D5F2-48E1-9E63-6316803A66F1}" presName="bgRect" presStyleLbl="bgShp" presStyleIdx="1" presStyleCnt="5"/>
      <dgm:spPr/>
    </dgm:pt>
    <dgm:pt modelId="{6F8F8670-1215-4C85-B95C-85D0711D294F}" type="pres">
      <dgm:prSet presAssocID="{2FFBCB42-D5F2-48E1-9E63-6316803A66F1}" presName="iconRect" presStyleLbl="node1" presStyleIdx="1" presStyleCnt="5" custScaleX="195868" custScaleY="180907" custLinFactY="-100000" custLinFactNeighborX="3606" custLinFactNeighborY="-128569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>
          <a:noFill/>
        </a:ln>
      </dgm:spPr>
    </dgm:pt>
    <dgm:pt modelId="{95C8F60C-B2FB-4504-85E2-037461AFCCC8}" type="pres">
      <dgm:prSet presAssocID="{2FFBCB42-D5F2-48E1-9E63-6316803A66F1}" presName="spaceRect" presStyleCnt="0"/>
      <dgm:spPr/>
    </dgm:pt>
    <dgm:pt modelId="{22F7E9EB-6539-4D4B-9D1F-F8AA26249014}" type="pres">
      <dgm:prSet presAssocID="{2FFBCB42-D5F2-48E1-9E63-6316803A66F1}" presName="parTx" presStyleLbl="revTx" presStyleIdx="1" presStyleCnt="5">
        <dgm:presLayoutVars>
          <dgm:chMax val="0"/>
          <dgm:chPref val="0"/>
        </dgm:presLayoutVars>
      </dgm:prSet>
      <dgm:spPr/>
    </dgm:pt>
    <dgm:pt modelId="{7C2CEDF8-72DF-4187-A668-4A7480AD57C7}" type="pres">
      <dgm:prSet presAssocID="{B228C26D-858C-468A-BC88-ACF233892A31}" presName="sibTrans" presStyleCnt="0"/>
      <dgm:spPr/>
    </dgm:pt>
    <dgm:pt modelId="{C359CBF2-04D7-4F79-8853-B9EA4199C57E}" type="pres">
      <dgm:prSet presAssocID="{7F73F691-F498-4135-ABC8-EB292CCD7C7D}" presName="compNode" presStyleCnt="0"/>
      <dgm:spPr/>
    </dgm:pt>
    <dgm:pt modelId="{0E35532A-8734-41DC-8945-C09C5F21EC26}" type="pres">
      <dgm:prSet presAssocID="{7F73F691-F498-4135-ABC8-EB292CCD7C7D}" presName="bgRect" presStyleLbl="bgShp" presStyleIdx="2" presStyleCnt="5"/>
      <dgm:spPr/>
    </dgm:pt>
    <dgm:pt modelId="{68B2BD91-79BC-47AD-A09C-19920EEB121A}" type="pres">
      <dgm:prSet presAssocID="{7F73F691-F498-4135-ABC8-EB292CCD7C7D}" presName="iconRect" presStyleLbl="node1" presStyleIdx="2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97005DF-B59C-428F-A7FB-4220811462CF}" type="pres">
      <dgm:prSet presAssocID="{7F73F691-F498-4135-ABC8-EB292CCD7C7D}" presName="spaceRect" presStyleCnt="0"/>
      <dgm:spPr/>
    </dgm:pt>
    <dgm:pt modelId="{A0AFF087-DC78-4AFE-9396-EE2A870FEC78}" type="pres">
      <dgm:prSet presAssocID="{7F73F691-F498-4135-ABC8-EB292CCD7C7D}" presName="parTx" presStyleLbl="revTx" presStyleIdx="2" presStyleCnt="5">
        <dgm:presLayoutVars>
          <dgm:chMax val="0"/>
          <dgm:chPref val="0"/>
        </dgm:presLayoutVars>
      </dgm:prSet>
      <dgm:spPr/>
    </dgm:pt>
    <dgm:pt modelId="{BFCC158F-8C97-4ED7-8A54-937336604F59}" type="pres">
      <dgm:prSet presAssocID="{A5DE8FB0-A205-435D-8D34-3446AC7B80E1}" presName="sibTrans" presStyleCnt="0"/>
      <dgm:spPr/>
    </dgm:pt>
    <dgm:pt modelId="{8D4F56A3-46D5-421E-A9A1-F603F3106218}" type="pres">
      <dgm:prSet presAssocID="{59C9F5E9-4737-4754-96FD-9AA372267D0F}" presName="compNode" presStyleCnt="0"/>
      <dgm:spPr/>
    </dgm:pt>
    <dgm:pt modelId="{BCFABC4B-00EC-428A-949E-EA632AE09643}" type="pres">
      <dgm:prSet presAssocID="{59C9F5E9-4737-4754-96FD-9AA372267D0F}" presName="bgRect" presStyleLbl="bgShp" presStyleIdx="3" presStyleCnt="5"/>
      <dgm:spPr/>
    </dgm:pt>
    <dgm:pt modelId="{51AEF012-0827-4BE4-A318-7FACA94FAF07}" type="pres">
      <dgm:prSet presAssocID="{59C9F5E9-4737-4754-96FD-9AA372267D0F}" presName="icon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80703480-2854-4B19-B497-26B7F14AD0E0}" type="pres">
      <dgm:prSet presAssocID="{59C9F5E9-4737-4754-96FD-9AA372267D0F}" presName="spaceRect" presStyleCnt="0"/>
      <dgm:spPr/>
    </dgm:pt>
    <dgm:pt modelId="{C01D258D-82F1-43A9-82E7-44373E64DC14}" type="pres">
      <dgm:prSet presAssocID="{59C9F5E9-4737-4754-96FD-9AA372267D0F}" presName="parTx" presStyleLbl="revTx" presStyleIdx="3" presStyleCnt="5">
        <dgm:presLayoutVars>
          <dgm:chMax val="0"/>
          <dgm:chPref val="0"/>
        </dgm:presLayoutVars>
      </dgm:prSet>
      <dgm:spPr/>
    </dgm:pt>
    <dgm:pt modelId="{F893C895-BDA0-4B9B-BC66-848A590A3756}" type="pres">
      <dgm:prSet presAssocID="{0C503373-F893-470A-A9C0-71F353581B22}" presName="sibTrans" presStyleCnt="0"/>
      <dgm:spPr/>
    </dgm:pt>
    <dgm:pt modelId="{F16B025C-3D9A-487C-BE61-06EABFD8E03F}" type="pres">
      <dgm:prSet presAssocID="{609A2190-121D-4470-BCA3-CBF6D64ABED9}" presName="compNode" presStyleCnt="0"/>
      <dgm:spPr/>
    </dgm:pt>
    <dgm:pt modelId="{F0866706-303E-40A6-821B-E0D075A7BF63}" type="pres">
      <dgm:prSet presAssocID="{609A2190-121D-4470-BCA3-CBF6D64ABED9}" presName="bgRect" presStyleLbl="bgShp" presStyleIdx="4" presStyleCnt="5"/>
      <dgm:spPr/>
    </dgm:pt>
    <dgm:pt modelId="{0296AE5F-E96D-45A7-9DD9-34387D28088B}" type="pres">
      <dgm:prSet presAssocID="{609A2190-121D-4470-BCA3-CBF6D64ABED9}" presName="iconRect" presStyleLbl="node1" presStyleIdx="4" presStyleCnt="5" custScaleX="181844" custScaleY="181844"/>
      <dgm:spPr>
        <a:blipFill rotWithShape="1">
          <a:blip xmlns:r="http://schemas.openxmlformats.org/officeDocument/2006/relationships" r:embed="rId6"/>
          <a:srcRect/>
          <a:stretch>
            <a:fillRect l="-53000" r="-53000"/>
          </a:stretch>
        </a:blipFill>
        <a:ln>
          <a:noFill/>
        </a:ln>
      </dgm:spPr>
    </dgm:pt>
    <dgm:pt modelId="{B1A9B9DB-127B-48B3-9E72-12ECDEE6C30F}" type="pres">
      <dgm:prSet presAssocID="{609A2190-121D-4470-BCA3-CBF6D64ABED9}" presName="spaceRect" presStyleCnt="0"/>
      <dgm:spPr/>
    </dgm:pt>
    <dgm:pt modelId="{3E2246BF-83B9-43B1-8DF5-82960409FAAA}" type="pres">
      <dgm:prSet presAssocID="{609A2190-121D-4470-BCA3-CBF6D64ABED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7D80E22-ED02-4214-A2D4-C8B42B39C0DD}" type="presOf" srcId="{7F73F691-F498-4135-ABC8-EB292CCD7C7D}" destId="{A0AFF087-DC78-4AFE-9396-EE2A870FEC78}" srcOrd="0" destOrd="0" presId="urn:microsoft.com/office/officeart/2018/2/layout/IconVerticalSolidList"/>
    <dgm:cxn modelId="{AB9A9F24-0632-4DC6-ADD5-2C124874931D}" type="presOf" srcId="{59C9F5E9-4737-4754-96FD-9AA372267D0F}" destId="{C01D258D-82F1-43A9-82E7-44373E64DC14}" srcOrd="0" destOrd="0" presId="urn:microsoft.com/office/officeart/2018/2/layout/IconVerticalSolidList"/>
    <dgm:cxn modelId="{C300F85E-2049-44CB-A0DC-AF53E4178803}" type="presOf" srcId="{2FFBCB42-D5F2-48E1-9E63-6316803A66F1}" destId="{22F7E9EB-6539-4D4B-9D1F-F8AA26249014}" srcOrd="0" destOrd="0" presId="urn:microsoft.com/office/officeart/2018/2/layout/IconVerticalSolidList"/>
    <dgm:cxn modelId="{84DFE748-1010-4A35-9E70-B73540732E58}" type="presOf" srcId="{3617A8F3-4E4D-4719-9302-52EAC1620E47}" destId="{BE877D97-63FC-4FCA-A546-8E2FB6ED021F}" srcOrd="0" destOrd="0" presId="urn:microsoft.com/office/officeart/2018/2/layout/IconVerticalSolidList"/>
    <dgm:cxn modelId="{AEB41487-E398-4BE5-B498-AB26C7AB1209}" type="presOf" srcId="{726C1B67-1CAC-42A9-9EA9-E72C80AFA761}" destId="{F5A2D7CF-970A-4F9E-815C-8496B42CDB65}" srcOrd="0" destOrd="0" presId="urn:microsoft.com/office/officeart/2018/2/layout/IconVerticalSolidList"/>
    <dgm:cxn modelId="{8BDB788E-5EA6-4059-A908-49301322C164}" srcId="{3617A8F3-4E4D-4719-9302-52EAC1620E47}" destId="{726C1B67-1CAC-42A9-9EA9-E72C80AFA761}" srcOrd="0" destOrd="0" parTransId="{CB48A95E-A068-4BE3-913E-06524E08CA74}" sibTransId="{9680B6DA-9DDA-4E69-8F08-601B34059C1A}"/>
    <dgm:cxn modelId="{92FC7B9E-808D-44BC-A075-DAEA8C6F12FB}" type="presOf" srcId="{609A2190-121D-4470-BCA3-CBF6D64ABED9}" destId="{3E2246BF-83B9-43B1-8DF5-82960409FAAA}" srcOrd="0" destOrd="0" presId="urn:microsoft.com/office/officeart/2018/2/layout/IconVerticalSolidList"/>
    <dgm:cxn modelId="{C822A1C8-0E33-40CF-BB36-997A0E6795CE}" srcId="{3617A8F3-4E4D-4719-9302-52EAC1620E47}" destId="{2FFBCB42-D5F2-48E1-9E63-6316803A66F1}" srcOrd="1" destOrd="0" parTransId="{BC69F1F4-A03E-4D01-8752-E4545E526781}" sibTransId="{B228C26D-858C-468A-BC88-ACF233892A31}"/>
    <dgm:cxn modelId="{ED5D17CA-F975-4047-8479-C6D04796108F}" srcId="{3617A8F3-4E4D-4719-9302-52EAC1620E47}" destId="{609A2190-121D-4470-BCA3-CBF6D64ABED9}" srcOrd="4" destOrd="0" parTransId="{FE852A46-E1E3-4A4E-9C8B-C58C06102218}" sibTransId="{FA43F9BE-D492-471F-8E2D-9179663EDB41}"/>
    <dgm:cxn modelId="{43088ACC-9A29-44DD-83D3-A31019A53B16}" srcId="{3617A8F3-4E4D-4719-9302-52EAC1620E47}" destId="{7F73F691-F498-4135-ABC8-EB292CCD7C7D}" srcOrd="2" destOrd="0" parTransId="{7B4167B8-0CA2-4D3F-8999-AAE4B950B762}" sibTransId="{A5DE8FB0-A205-435D-8D34-3446AC7B80E1}"/>
    <dgm:cxn modelId="{52068DD2-BD41-44CA-BFE2-3A38EB85E8A4}" srcId="{3617A8F3-4E4D-4719-9302-52EAC1620E47}" destId="{59C9F5E9-4737-4754-96FD-9AA372267D0F}" srcOrd="3" destOrd="0" parTransId="{A0EF0014-AAC2-425F-B460-3AA5C4A4A6EB}" sibTransId="{0C503373-F893-470A-A9C0-71F353581B22}"/>
    <dgm:cxn modelId="{BC3131C2-D69C-4F47-B594-A90E256180AC}" type="presParOf" srcId="{BE877D97-63FC-4FCA-A546-8E2FB6ED021F}" destId="{44DA8F68-C461-46A5-9CD5-29DA2F2E90C0}" srcOrd="0" destOrd="0" presId="urn:microsoft.com/office/officeart/2018/2/layout/IconVerticalSolidList"/>
    <dgm:cxn modelId="{3676159D-4F91-44C7-93EA-993889C87D47}" type="presParOf" srcId="{44DA8F68-C461-46A5-9CD5-29DA2F2E90C0}" destId="{B03021B0-61A8-42BB-8F66-286EF1ACC923}" srcOrd="0" destOrd="0" presId="urn:microsoft.com/office/officeart/2018/2/layout/IconVerticalSolidList"/>
    <dgm:cxn modelId="{F0A5A975-1BF7-49DF-B7DF-D602A48FEAAB}" type="presParOf" srcId="{44DA8F68-C461-46A5-9CD5-29DA2F2E90C0}" destId="{C2B505E8-5B54-4A24-A7E1-266B89087B2B}" srcOrd="1" destOrd="0" presId="urn:microsoft.com/office/officeart/2018/2/layout/IconVerticalSolidList"/>
    <dgm:cxn modelId="{63B9EC71-F4AC-4F58-87B6-A658B9CD5ECA}" type="presParOf" srcId="{44DA8F68-C461-46A5-9CD5-29DA2F2E90C0}" destId="{02D6E061-D983-4AD5-9371-E8A865E1EF30}" srcOrd="2" destOrd="0" presId="urn:microsoft.com/office/officeart/2018/2/layout/IconVerticalSolidList"/>
    <dgm:cxn modelId="{D828AC3F-EAC5-4624-9634-7A925BA3D7BA}" type="presParOf" srcId="{44DA8F68-C461-46A5-9CD5-29DA2F2E90C0}" destId="{F5A2D7CF-970A-4F9E-815C-8496B42CDB65}" srcOrd="3" destOrd="0" presId="urn:microsoft.com/office/officeart/2018/2/layout/IconVerticalSolidList"/>
    <dgm:cxn modelId="{ADEE974E-B53C-440D-9FD0-68067E5D6960}" type="presParOf" srcId="{BE877D97-63FC-4FCA-A546-8E2FB6ED021F}" destId="{5772107A-799C-4CDE-9028-E01D6B6C049C}" srcOrd="1" destOrd="0" presId="urn:microsoft.com/office/officeart/2018/2/layout/IconVerticalSolidList"/>
    <dgm:cxn modelId="{C039ECF4-FC87-4FD7-A211-B12071C14B2E}" type="presParOf" srcId="{BE877D97-63FC-4FCA-A546-8E2FB6ED021F}" destId="{942483AD-F422-402F-9B0A-99DF69DE65DF}" srcOrd="2" destOrd="0" presId="urn:microsoft.com/office/officeart/2018/2/layout/IconVerticalSolidList"/>
    <dgm:cxn modelId="{3A62B893-C989-491C-B632-533C89A5D866}" type="presParOf" srcId="{942483AD-F422-402F-9B0A-99DF69DE65DF}" destId="{371DC16E-1DF7-49AE-8C9B-CF998973C09A}" srcOrd="0" destOrd="0" presId="urn:microsoft.com/office/officeart/2018/2/layout/IconVerticalSolidList"/>
    <dgm:cxn modelId="{E99DB322-1C6F-405D-8762-2AB567C04A80}" type="presParOf" srcId="{942483AD-F422-402F-9B0A-99DF69DE65DF}" destId="{6F8F8670-1215-4C85-B95C-85D0711D294F}" srcOrd="1" destOrd="0" presId="urn:microsoft.com/office/officeart/2018/2/layout/IconVerticalSolidList"/>
    <dgm:cxn modelId="{F7541B81-D62A-4C82-8D2E-EBD8F0ACE28B}" type="presParOf" srcId="{942483AD-F422-402F-9B0A-99DF69DE65DF}" destId="{95C8F60C-B2FB-4504-85E2-037461AFCCC8}" srcOrd="2" destOrd="0" presId="urn:microsoft.com/office/officeart/2018/2/layout/IconVerticalSolidList"/>
    <dgm:cxn modelId="{88046D64-2162-4675-81A9-F2EA4E49AB22}" type="presParOf" srcId="{942483AD-F422-402F-9B0A-99DF69DE65DF}" destId="{22F7E9EB-6539-4D4B-9D1F-F8AA26249014}" srcOrd="3" destOrd="0" presId="urn:microsoft.com/office/officeart/2018/2/layout/IconVerticalSolidList"/>
    <dgm:cxn modelId="{B2779502-4A6A-4B60-A329-420CADE1A7EF}" type="presParOf" srcId="{BE877D97-63FC-4FCA-A546-8E2FB6ED021F}" destId="{7C2CEDF8-72DF-4187-A668-4A7480AD57C7}" srcOrd="3" destOrd="0" presId="urn:microsoft.com/office/officeart/2018/2/layout/IconVerticalSolidList"/>
    <dgm:cxn modelId="{BDF6FCA6-A229-480F-A098-036F72551E78}" type="presParOf" srcId="{BE877D97-63FC-4FCA-A546-8E2FB6ED021F}" destId="{C359CBF2-04D7-4F79-8853-B9EA4199C57E}" srcOrd="4" destOrd="0" presId="urn:microsoft.com/office/officeart/2018/2/layout/IconVerticalSolidList"/>
    <dgm:cxn modelId="{7053B40D-7453-4711-AE50-FF5BF86C5FD6}" type="presParOf" srcId="{C359CBF2-04D7-4F79-8853-B9EA4199C57E}" destId="{0E35532A-8734-41DC-8945-C09C5F21EC26}" srcOrd="0" destOrd="0" presId="urn:microsoft.com/office/officeart/2018/2/layout/IconVerticalSolidList"/>
    <dgm:cxn modelId="{8487733F-91D0-4025-8951-5A5BD6F6BCCA}" type="presParOf" srcId="{C359CBF2-04D7-4F79-8853-B9EA4199C57E}" destId="{68B2BD91-79BC-47AD-A09C-19920EEB121A}" srcOrd="1" destOrd="0" presId="urn:microsoft.com/office/officeart/2018/2/layout/IconVerticalSolidList"/>
    <dgm:cxn modelId="{5A393BF1-885A-44A3-9EEA-AFB0AF12317A}" type="presParOf" srcId="{C359CBF2-04D7-4F79-8853-B9EA4199C57E}" destId="{F97005DF-B59C-428F-A7FB-4220811462CF}" srcOrd="2" destOrd="0" presId="urn:microsoft.com/office/officeart/2018/2/layout/IconVerticalSolidList"/>
    <dgm:cxn modelId="{F514CD06-9F69-47C5-8FD5-903768C375B2}" type="presParOf" srcId="{C359CBF2-04D7-4F79-8853-B9EA4199C57E}" destId="{A0AFF087-DC78-4AFE-9396-EE2A870FEC78}" srcOrd="3" destOrd="0" presId="urn:microsoft.com/office/officeart/2018/2/layout/IconVerticalSolidList"/>
    <dgm:cxn modelId="{6E6F0E8D-0BF1-4CF4-9056-733534861D25}" type="presParOf" srcId="{BE877D97-63FC-4FCA-A546-8E2FB6ED021F}" destId="{BFCC158F-8C97-4ED7-8A54-937336604F59}" srcOrd="5" destOrd="0" presId="urn:microsoft.com/office/officeart/2018/2/layout/IconVerticalSolidList"/>
    <dgm:cxn modelId="{8ABDBC20-DE7B-48B9-9D2A-51F294249C43}" type="presParOf" srcId="{BE877D97-63FC-4FCA-A546-8E2FB6ED021F}" destId="{8D4F56A3-46D5-421E-A9A1-F603F3106218}" srcOrd="6" destOrd="0" presId="urn:microsoft.com/office/officeart/2018/2/layout/IconVerticalSolidList"/>
    <dgm:cxn modelId="{65FE0D78-9B3B-4EBD-A200-33E82C112922}" type="presParOf" srcId="{8D4F56A3-46D5-421E-A9A1-F603F3106218}" destId="{BCFABC4B-00EC-428A-949E-EA632AE09643}" srcOrd="0" destOrd="0" presId="urn:microsoft.com/office/officeart/2018/2/layout/IconVerticalSolidList"/>
    <dgm:cxn modelId="{B24B784A-8422-41FE-98F6-36569A89F1A7}" type="presParOf" srcId="{8D4F56A3-46D5-421E-A9A1-F603F3106218}" destId="{51AEF012-0827-4BE4-A318-7FACA94FAF07}" srcOrd="1" destOrd="0" presId="urn:microsoft.com/office/officeart/2018/2/layout/IconVerticalSolidList"/>
    <dgm:cxn modelId="{F9F3900F-B854-4079-93D9-6A15412468B1}" type="presParOf" srcId="{8D4F56A3-46D5-421E-A9A1-F603F3106218}" destId="{80703480-2854-4B19-B497-26B7F14AD0E0}" srcOrd="2" destOrd="0" presId="urn:microsoft.com/office/officeart/2018/2/layout/IconVerticalSolidList"/>
    <dgm:cxn modelId="{80DF5C7E-ADE9-47CD-B84F-523BD5E436E0}" type="presParOf" srcId="{8D4F56A3-46D5-421E-A9A1-F603F3106218}" destId="{C01D258D-82F1-43A9-82E7-44373E64DC14}" srcOrd="3" destOrd="0" presId="urn:microsoft.com/office/officeart/2018/2/layout/IconVerticalSolidList"/>
    <dgm:cxn modelId="{2D6F158E-0FF4-4922-B335-B1A701518D59}" type="presParOf" srcId="{BE877D97-63FC-4FCA-A546-8E2FB6ED021F}" destId="{F893C895-BDA0-4B9B-BC66-848A590A3756}" srcOrd="7" destOrd="0" presId="urn:microsoft.com/office/officeart/2018/2/layout/IconVerticalSolidList"/>
    <dgm:cxn modelId="{DED53F02-86E8-4C26-BF6D-539EB99C5770}" type="presParOf" srcId="{BE877D97-63FC-4FCA-A546-8E2FB6ED021F}" destId="{F16B025C-3D9A-487C-BE61-06EABFD8E03F}" srcOrd="8" destOrd="0" presId="urn:microsoft.com/office/officeart/2018/2/layout/IconVerticalSolidList"/>
    <dgm:cxn modelId="{D113E114-E35C-4AF8-AEDC-9C53A4BC2204}" type="presParOf" srcId="{F16B025C-3D9A-487C-BE61-06EABFD8E03F}" destId="{F0866706-303E-40A6-821B-E0D075A7BF63}" srcOrd="0" destOrd="0" presId="urn:microsoft.com/office/officeart/2018/2/layout/IconVerticalSolidList"/>
    <dgm:cxn modelId="{20266865-B4B0-4828-8132-C6A07560EB95}" type="presParOf" srcId="{F16B025C-3D9A-487C-BE61-06EABFD8E03F}" destId="{0296AE5F-E96D-45A7-9DD9-34387D28088B}" srcOrd="1" destOrd="0" presId="urn:microsoft.com/office/officeart/2018/2/layout/IconVerticalSolidList"/>
    <dgm:cxn modelId="{254C5D30-2DCA-406C-8452-0F5826244B9E}" type="presParOf" srcId="{F16B025C-3D9A-487C-BE61-06EABFD8E03F}" destId="{B1A9B9DB-127B-48B3-9E72-12ECDEE6C30F}" srcOrd="2" destOrd="0" presId="urn:microsoft.com/office/officeart/2018/2/layout/IconVerticalSolidList"/>
    <dgm:cxn modelId="{2707E665-8504-46B7-B19A-01789EDA74FF}" type="presParOf" srcId="{F16B025C-3D9A-487C-BE61-06EABFD8E03F}" destId="{3E2246BF-83B9-43B1-8DF5-82960409FA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C9A642-151C-4FA3-9CBD-B1215D6C3AAE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EE41DF-9A9F-46D6-A504-14DC6E3E532A}">
      <dgm:prSet/>
      <dgm:spPr/>
      <dgm:t>
        <a:bodyPr/>
        <a:lstStyle/>
        <a:p>
          <a:r>
            <a:rPr lang="en-GB" b="1" dirty="0"/>
            <a:t>Study support and facilities: </a:t>
          </a:r>
          <a:r>
            <a:rPr lang="en-GB" dirty="0"/>
            <a:t>Library, Academic</a:t>
          </a:r>
        </a:p>
        <a:p>
          <a:r>
            <a:rPr lang="en-GB" dirty="0"/>
            <a:t> Achievement Team</a:t>
          </a:r>
        </a:p>
        <a:p>
          <a:r>
            <a:rPr lang="en-GB" dirty="0"/>
            <a:t>Tutor team</a:t>
          </a:r>
          <a:endParaRPr lang="en-US" dirty="0"/>
        </a:p>
      </dgm:t>
    </dgm:pt>
    <dgm:pt modelId="{D39DE89E-9F0B-4526-AD36-6A5FC2FEC63D}" type="parTrans" cxnId="{3328A502-90DD-4C4C-A5CE-D12F448FF063}">
      <dgm:prSet/>
      <dgm:spPr/>
      <dgm:t>
        <a:bodyPr/>
        <a:lstStyle/>
        <a:p>
          <a:endParaRPr lang="en-US"/>
        </a:p>
      </dgm:t>
    </dgm:pt>
    <dgm:pt modelId="{E69CF518-E7D1-40E2-AABC-83DD02812B9F}" type="sibTrans" cxnId="{3328A502-90DD-4C4C-A5CE-D12F448FF063}">
      <dgm:prSet/>
      <dgm:spPr/>
      <dgm:t>
        <a:bodyPr/>
        <a:lstStyle/>
        <a:p>
          <a:endParaRPr lang="en-US"/>
        </a:p>
      </dgm:t>
    </dgm:pt>
    <dgm:pt modelId="{DFF1C8E5-F627-4F67-B55D-D424D265AF9B}">
      <dgm:prSet/>
      <dgm:spPr/>
      <dgm:t>
        <a:bodyPr/>
        <a:lstStyle/>
        <a:p>
          <a:r>
            <a:rPr lang="en-GB" b="1" dirty="0"/>
            <a:t>Financial support: </a:t>
          </a:r>
          <a:r>
            <a:rPr lang="en-GB" dirty="0"/>
            <a:t>scholarships, budgeting</a:t>
          </a:r>
        </a:p>
        <a:p>
          <a:r>
            <a:rPr lang="en-GB" dirty="0"/>
            <a:t> advice from the SU</a:t>
          </a:r>
        </a:p>
        <a:p>
          <a:r>
            <a:rPr lang="en-GB" dirty="0"/>
            <a:t>Hardship fund</a:t>
          </a:r>
          <a:endParaRPr lang="en-US" dirty="0"/>
        </a:p>
      </dgm:t>
    </dgm:pt>
    <dgm:pt modelId="{4C6DC0DD-50F3-4A41-9E64-D619512A1AA7}" type="parTrans" cxnId="{C499D6A1-DBD1-4C02-BEDE-B8EFC6FCC550}">
      <dgm:prSet/>
      <dgm:spPr/>
      <dgm:t>
        <a:bodyPr/>
        <a:lstStyle/>
        <a:p>
          <a:endParaRPr lang="en-US"/>
        </a:p>
      </dgm:t>
    </dgm:pt>
    <dgm:pt modelId="{408DE940-7170-4DC9-8D0A-CBD6FAE976CA}" type="sibTrans" cxnId="{C499D6A1-DBD1-4C02-BEDE-B8EFC6FCC550}">
      <dgm:prSet/>
      <dgm:spPr/>
      <dgm:t>
        <a:bodyPr/>
        <a:lstStyle/>
        <a:p>
          <a:endParaRPr lang="en-US"/>
        </a:p>
      </dgm:t>
    </dgm:pt>
    <dgm:pt modelId="{F118AC8B-8CE2-41F3-BAD4-E9B2D92FC0EC}">
      <dgm:prSet/>
      <dgm:spPr/>
      <dgm:t>
        <a:bodyPr/>
        <a:lstStyle/>
        <a:p>
          <a:r>
            <a:rPr lang="en-GB" b="1" dirty="0"/>
            <a:t>Career support: </a:t>
          </a:r>
        </a:p>
        <a:p>
          <a:r>
            <a:rPr lang="en-GB" b="1" dirty="0"/>
            <a:t>writing personal statements, how to apply, interview advice</a:t>
          </a:r>
        </a:p>
        <a:p>
          <a:r>
            <a:rPr lang="en-GB" b="1" dirty="0"/>
            <a:t>Employment fairs</a:t>
          </a:r>
          <a:endParaRPr lang="en-US" dirty="0"/>
        </a:p>
      </dgm:t>
    </dgm:pt>
    <dgm:pt modelId="{274B87EA-D1C9-44CE-BA93-5E3923FF359A}" type="parTrans" cxnId="{84FD8CF2-6A2F-463B-B0B0-36BC8DC7665F}">
      <dgm:prSet/>
      <dgm:spPr/>
      <dgm:t>
        <a:bodyPr/>
        <a:lstStyle/>
        <a:p>
          <a:endParaRPr lang="en-US"/>
        </a:p>
      </dgm:t>
    </dgm:pt>
    <dgm:pt modelId="{677FC437-44DF-45BF-B9BE-A4A56917DA37}" type="sibTrans" cxnId="{84FD8CF2-6A2F-463B-B0B0-36BC8DC7665F}">
      <dgm:prSet/>
      <dgm:spPr/>
      <dgm:t>
        <a:bodyPr/>
        <a:lstStyle/>
        <a:p>
          <a:endParaRPr lang="en-US"/>
        </a:p>
      </dgm:t>
    </dgm:pt>
    <dgm:pt modelId="{5223BC6E-2B8D-4E17-B591-B7199A1B2F01}">
      <dgm:prSet/>
      <dgm:spPr/>
      <dgm:t>
        <a:bodyPr/>
        <a:lstStyle/>
        <a:p>
          <a:r>
            <a:rPr lang="en-GB" b="1" dirty="0"/>
            <a:t>Health /wellbeing: </a:t>
          </a:r>
        </a:p>
        <a:p>
          <a:r>
            <a:rPr lang="en-GB" dirty="0"/>
            <a:t>On-campus GP, mental health support, counselling, dyslexia and disabilities</a:t>
          </a:r>
          <a:endParaRPr lang="en-US" dirty="0"/>
        </a:p>
      </dgm:t>
    </dgm:pt>
    <dgm:pt modelId="{42DE9769-DDBA-4C6A-825B-7107DBC539FA}" type="parTrans" cxnId="{77AC6EE0-8C02-40D2-8F80-F44D4FD2E7C3}">
      <dgm:prSet/>
      <dgm:spPr/>
      <dgm:t>
        <a:bodyPr/>
        <a:lstStyle/>
        <a:p>
          <a:endParaRPr lang="en-US"/>
        </a:p>
      </dgm:t>
    </dgm:pt>
    <dgm:pt modelId="{DF829402-E82F-4631-9B7B-FE225C90E2E4}" type="sibTrans" cxnId="{77AC6EE0-8C02-40D2-8F80-F44D4FD2E7C3}">
      <dgm:prSet/>
      <dgm:spPr/>
      <dgm:t>
        <a:bodyPr/>
        <a:lstStyle/>
        <a:p>
          <a:endParaRPr lang="en-US"/>
        </a:p>
      </dgm:t>
    </dgm:pt>
    <dgm:pt modelId="{00494F87-34E3-4A95-B0A3-6F1EA71D8CD6}">
      <dgm:prSet/>
      <dgm:spPr/>
      <dgm:t>
        <a:bodyPr/>
        <a:lstStyle/>
        <a:p>
          <a:r>
            <a:rPr lang="en-GB" b="1" dirty="0"/>
            <a:t>Accommodation: </a:t>
          </a:r>
        </a:p>
        <a:p>
          <a:r>
            <a:rPr lang="en-GB" dirty="0"/>
            <a:t>flat reps assigned to every flat, accommodation team to help with queries or concerns, close to facilities</a:t>
          </a:r>
          <a:endParaRPr lang="en-US" dirty="0"/>
        </a:p>
      </dgm:t>
    </dgm:pt>
    <dgm:pt modelId="{7A52E3C7-A592-426D-8AB3-0085CFF2A0F7}" type="parTrans" cxnId="{B547175D-A6A6-4B0F-878E-4E1A2095DD33}">
      <dgm:prSet/>
      <dgm:spPr/>
      <dgm:t>
        <a:bodyPr/>
        <a:lstStyle/>
        <a:p>
          <a:endParaRPr lang="en-US"/>
        </a:p>
      </dgm:t>
    </dgm:pt>
    <dgm:pt modelId="{541DBE30-22BA-49B0-B66F-9CA4089D61B2}" type="sibTrans" cxnId="{B547175D-A6A6-4B0F-878E-4E1A2095DD33}">
      <dgm:prSet/>
      <dgm:spPr/>
      <dgm:t>
        <a:bodyPr/>
        <a:lstStyle/>
        <a:p>
          <a:endParaRPr lang="en-US"/>
        </a:p>
      </dgm:t>
    </dgm:pt>
    <dgm:pt modelId="{C7184766-4BBF-4FD8-BEED-A5FBAA4B4C0C}">
      <dgm:prSet/>
      <dgm:spPr/>
      <dgm:t>
        <a:bodyPr/>
        <a:lstStyle/>
        <a:p>
          <a:r>
            <a:rPr lang="en-GB" dirty="0"/>
            <a:t> </a:t>
          </a:r>
          <a:r>
            <a:rPr lang="en-GB" b="1" dirty="0"/>
            <a:t>International support:</a:t>
          </a:r>
        </a:p>
        <a:p>
          <a:r>
            <a:rPr lang="en-GB" b="0" dirty="0"/>
            <a:t>Mentoring for students &amp;</a:t>
          </a:r>
        </a:p>
        <a:p>
          <a:r>
            <a:rPr lang="en-GB" b="0" dirty="0"/>
            <a:t>Liaison with schools</a:t>
          </a:r>
        </a:p>
        <a:p>
          <a:r>
            <a:rPr lang="en-GB" b="0" dirty="0"/>
            <a:t>International team </a:t>
          </a:r>
          <a:endParaRPr lang="en-US" b="0" dirty="0"/>
        </a:p>
      </dgm:t>
    </dgm:pt>
    <dgm:pt modelId="{F4F8F260-5511-43B4-9534-FE21358D6A13}" type="parTrans" cxnId="{A5A4F453-7799-4276-BE54-FF466570C217}">
      <dgm:prSet/>
      <dgm:spPr/>
      <dgm:t>
        <a:bodyPr/>
        <a:lstStyle/>
        <a:p>
          <a:endParaRPr lang="en-US"/>
        </a:p>
      </dgm:t>
    </dgm:pt>
    <dgm:pt modelId="{812F1C36-E745-49F1-A84A-ECCD1CEB73F7}" type="sibTrans" cxnId="{A5A4F453-7799-4276-BE54-FF466570C217}">
      <dgm:prSet/>
      <dgm:spPr/>
      <dgm:t>
        <a:bodyPr/>
        <a:lstStyle/>
        <a:p>
          <a:endParaRPr lang="en-US"/>
        </a:p>
      </dgm:t>
    </dgm:pt>
    <dgm:pt modelId="{C15AA9F7-B43E-403E-85E1-972EEA92EACA}" type="pres">
      <dgm:prSet presAssocID="{05C9A642-151C-4FA3-9CBD-B1215D6C3AAE}" presName="diagram" presStyleCnt="0">
        <dgm:presLayoutVars>
          <dgm:dir/>
          <dgm:resizeHandles val="exact"/>
        </dgm:presLayoutVars>
      </dgm:prSet>
      <dgm:spPr/>
    </dgm:pt>
    <dgm:pt modelId="{15D01E81-7BD8-4D99-A2E7-FBF403E3A9F1}" type="pres">
      <dgm:prSet presAssocID="{D3EE41DF-9A9F-46D6-A504-14DC6E3E532A}" presName="node" presStyleLbl="node1" presStyleIdx="0" presStyleCnt="6">
        <dgm:presLayoutVars>
          <dgm:bulletEnabled val="1"/>
        </dgm:presLayoutVars>
      </dgm:prSet>
      <dgm:spPr/>
    </dgm:pt>
    <dgm:pt modelId="{334CEAEB-4AED-4015-A21B-49986C7A7930}" type="pres">
      <dgm:prSet presAssocID="{E69CF518-E7D1-40E2-AABC-83DD02812B9F}" presName="sibTrans" presStyleCnt="0"/>
      <dgm:spPr/>
    </dgm:pt>
    <dgm:pt modelId="{6A4FECE5-01CF-49D1-ACD6-4DFA40805097}" type="pres">
      <dgm:prSet presAssocID="{DFF1C8E5-F627-4F67-B55D-D424D265AF9B}" presName="node" presStyleLbl="node1" presStyleIdx="1" presStyleCnt="6">
        <dgm:presLayoutVars>
          <dgm:bulletEnabled val="1"/>
        </dgm:presLayoutVars>
      </dgm:prSet>
      <dgm:spPr/>
    </dgm:pt>
    <dgm:pt modelId="{3A02B4CA-FA4B-443F-8EB1-03C1752A837F}" type="pres">
      <dgm:prSet presAssocID="{408DE940-7170-4DC9-8D0A-CBD6FAE976CA}" presName="sibTrans" presStyleCnt="0"/>
      <dgm:spPr/>
    </dgm:pt>
    <dgm:pt modelId="{8C98FFFC-5DD8-441B-BDEB-5C192F3496C8}" type="pres">
      <dgm:prSet presAssocID="{F118AC8B-8CE2-41F3-BAD4-E9B2D92FC0EC}" presName="node" presStyleLbl="node1" presStyleIdx="2" presStyleCnt="6">
        <dgm:presLayoutVars>
          <dgm:bulletEnabled val="1"/>
        </dgm:presLayoutVars>
      </dgm:prSet>
      <dgm:spPr/>
    </dgm:pt>
    <dgm:pt modelId="{1208820A-F356-46A8-ABD6-0B06A2171F4C}" type="pres">
      <dgm:prSet presAssocID="{677FC437-44DF-45BF-B9BE-A4A56917DA37}" presName="sibTrans" presStyleCnt="0"/>
      <dgm:spPr/>
    </dgm:pt>
    <dgm:pt modelId="{6A6B0C99-94EA-4F3C-982B-3D463D83C63E}" type="pres">
      <dgm:prSet presAssocID="{5223BC6E-2B8D-4E17-B591-B7199A1B2F01}" presName="node" presStyleLbl="node1" presStyleIdx="3" presStyleCnt="6">
        <dgm:presLayoutVars>
          <dgm:bulletEnabled val="1"/>
        </dgm:presLayoutVars>
      </dgm:prSet>
      <dgm:spPr/>
    </dgm:pt>
    <dgm:pt modelId="{8D04B26F-45D2-45BE-9B11-38971E4A9810}" type="pres">
      <dgm:prSet presAssocID="{DF829402-E82F-4631-9B7B-FE225C90E2E4}" presName="sibTrans" presStyleCnt="0"/>
      <dgm:spPr/>
    </dgm:pt>
    <dgm:pt modelId="{498F8F78-6FEE-415A-810D-724E6B3850E4}" type="pres">
      <dgm:prSet presAssocID="{00494F87-34E3-4A95-B0A3-6F1EA71D8CD6}" presName="node" presStyleLbl="node1" presStyleIdx="4" presStyleCnt="6">
        <dgm:presLayoutVars>
          <dgm:bulletEnabled val="1"/>
        </dgm:presLayoutVars>
      </dgm:prSet>
      <dgm:spPr/>
    </dgm:pt>
    <dgm:pt modelId="{9306A530-9CD2-4718-843E-9EAFD4826F1F}" type="pres">
      <dgm:prSet presAssocID="{541DBE30-22BA-49B0-B66F-9CA4089D61B2}" presName="sibTrans" presStyleCnt="0"/>
      <dgm:spPr/>
    </dgm:pt>
    <dgm:pt modelId="{A2290A94-DFE5-43D5-AB8D-D3F42C17E9D0}" type="pres">
      <dgm:prSet presAssocID="{C7184766-4BBF-4FD8-BEED-A5FBAA4B4C0C}" presName="node" presStyleLbl="node1" presStyleIdx="5" presStyleCnt="6">
        <dgm:presLayoutVars>
          <dgm:bulletEnabled val="1"/>
        </dgm:presLayoutVars>
      </dgm:prSet>
      <dgm:spPr/>
    </dgm:pt>
  </dgm:ptLst>
  <dgm:cxnLst>
    <dgm:cxn modelId="{3328A502-90DD-4C4C-A5CE-D12F448FF063}" srcId="{05C9A642-151C-4FA3-9CBD-B1215D6C3AAE}" destId="{D3EE41DF-9A9F-46D6-A504-14DC6E3E532A}" srcOrd="0" destOrd="0" parTransId="{D39DE89E-9F0B-4526-AD36-6A5FC2FEC63D}" sibTransId="{E69CF518-E7D1-40E2-AABC-83DD02812B9F}"/>
    <dgm:cxn modelId="{3CA93726-AB70-40A7-B5CE-EB5504E803D4}" type="presOf" srcId="{00494F87-34E3-4A95-B0A3-6F1EA71D8CD6}" destId="{498F8F78-6FEE-415A-810D-724E6B3850E4}" srcOrd="0" destOrd="0" presId="urn:microsoft.com/office/officeart/2005/8/layout/default"/>
    <dgm:cxn modelId="{B547175D-A6A6-4B0F-878E-4E1A2095DD33}" srcId="{05C9A642-151C-4FA3-9CBD-B1215D6C3AAE}" destId="{00494F87-34E3-4A95-B0A3-6F1EA71D8CD6}" srcOrd="4" destOrd="0" parTransId="{7A52E3C7-A592-426D-8AB3-0085CFF2A0F7}" sibTransId="{541DBE30-22BA-49B0-B66F-9CA4089D61B2}"/>
    <dgm:cxn modelId="{DD864541-FFBC-4664-B3A6-737169FD1D9F}" type="presOf" srcId="{5223BC6E-2B8D-4E17-B591-B7199A1B2F01}" destId="{6A6B0C99-94EA-4F3C-982B-3D463D83C63E}" srcOrd="0" destOrd="0" presId="urn:microsoft.com/office/officeart/2005/8/layout/default"/>
    <dgm:cxn modelId="{A5A4F453-7799-4276-BE54-FF466570C217}" srcId="{05C9A642-151C-4FA3-9CBD-B1215D6C3AAE}" destId="{C7184766-4BBF-4FD8-BEED-A5FBAA4B4C0C}" srcOrd="5" destOrd="0" parTransId="{F4F8F260-5511-43B4-9534-FE21358D6A13}" sibTransId="{812F1C36-E745-49F1-A84A-ECCD1CEB73F7}"/>
    <dgm:cxn modelId="{367BBBA1-4DCE-44F3-BC9C-CF2FA0708CA0}" type="presOf" srcId="{D3EE41DF-9A9F-46D6-A504-14DC6E3E532A}" destId="{15D01E81-7BD8-4D99-A2E7-FBF403E3A9F1}" srcOrd="0" destOrd="0" presId="urn:microsoft.com/office/officeart/2005/8/layout/default"/>
    <dgm:cxn modelId="{C499D6A1-DBD1-4C02-BEDE-B8EFC6FCC550}" srcId="{05C9A642-151C-4FA3-9CBD-B1215D6C3AAE}" destId="{DFF1C8E5-F627-4F67-B55D-D424D265AF9B}" srcOrd="1" destOrd="0" parTransId="{4C6DC0DD-50F3-4A41-9E64-D619512A1AA7}" sibTransId="{408DE940-7170-4DC9-8D0A-CBD6FAE976CA}"/>
    <dgm:cxn modelId="{C40511C5-247F-4AAE-9583-1E67C63E591E}" type="presOf" srcId="{05C9A642-151C-4FA3-9CBD-B1215D6C3AAE}" destId="{C15AA9F7-B43E-403E-85E1-972EEA92EACA}" srcOrd="0" destOrd="0" presId="urn:microsoft.com/office/officeart/2005/8/layout/default"/>
    <dgm:cxn modelId="{15A867DB-9FC4-4CD4-86C2-8CBC4237F391}" type="presOf" srcId="{F118AC8B-8CE2-41F3-BAD4-E9B2D92FC0EC}" destId="{8C98FFFC-5DD8-441B-BDEB-5C192F3496C8}" srcOrd="0" destOrd="0" presId="urn:microsoft.com/office/officeart/2005/8/layout/default"/>
    <dgm:cxn modelId="{77AC6EE0-8C02-40D2-8F80-F44D4FD2E7C3}" srcId="{05C9A642-151C-4FA3-9CBD-B1215D6C3AAE}" destId="{5223BC6E-2B8D-4E17-B591-B7199A1B2F01}" srcOrd="3" destOrd="0" parTransId="{42DE9769-DDBA-4C6A-825B-7107DBC539FA}" sibTransId="{DF829402-E82F-4631-9B7B-FE225C90E2E4}"/>
    <dgm:cxn modelId="{C54AB5F0-101A-4341-AEFF-A541F7A7D085}" type="presOf" srcId="{DFF1C8E5-F627-4F67-B55D-D424D265AF9B}" destId="{6A4FECE5-01CF-49D1-ACD6-4DFA40805097}" srcOrd="0" destOrd="0" presId="urn:microsoft.com/office/officeart/2005/8/layout/default"/>
    <dgm:cxn modelId="{84FD8CF2-6A2F-463B-B0B0-36BC8DC7665F}" srcId="{05C9A642-151C-4FA3-9CBD-B1215D6C3AAE}" destId="{F118AC8B-8CE2-41F3-BAD4-E9B2D92FC0EC}" srcOrd="2" destOrd="0" parTransId="{274B87EA-D1C9-44CE-BA93-5E3923FF359A}" sibTransId="{677FC437-44DF-45BF-B9BE-A4A56917DA37}"/>
    <dgm:cxn modelId="{EAEE95F3-B375-4AA0-B4BC-92760C930ECB}" type="presOf" srcId="{C7184766-4BBF-4FD8-BEED-A5FBAA4B4C0C}" destId="{A2290A94-DFE5-43D5-AB8D-D3F42C17E9D0}" srcOrd="0" destOrd="0" presId="urn:microsoft.com/office/officeart/2005/8/layout/default"/>
    <dgm:cxn modelId="{29A0F80A-36F4-478C-863A-08BBD6CED1EA}" type="presParOf" srcId="{C15AA9F7-B43E-403E-85E1-972EEA92EACA}" destId="{15D01E81-7BD8-4D99-A2E7-FBF403E3A9F1}" srcOrd="0" destOrd="0" presId="urn:microsoft.com/office/officeart/2005/8/layout/default"/>
    <dgm:cxn modelId="{D5F94949-02B7-4E1B-8221-A1DE234C3C0B}" type="presParOf" srcId="{C15AA9F7-B43E-403E-85E1-972EEA92EACA}" destId="{334CEAEB-4AED-4015-A21B-49986C7A7930}" srcOrd="1" destOrd="0" presId="urn:microsoft.com/office/officeart/2005/8/layout/default"/>
    <dgm:cxn modelId="{7E0F8B12-3BEB-4D10-BA54-0A388308A29B}" type="presParOf" srcId="{C15AA9F7-B43E-403E-85E1-972EEA92EACA}" destId="{6A4FECE5-01CF-49D1-ACD6-4DFA40805097}" srcOrd="2" destOrd="0" presId="urn:microsoft.com/office/officeart/2005/8/layout/default"/>
    <dgm:cxn modelId="{BB6ECBA8-41D7-421A-9464-8BBCE3718955}" type="presParOf" srcId="{C15AA9F7-B43E-403E-85E1-972EEA92EACA}" destId="{3A02B4CA-FA4B-443F-8EB1-03C1752A837F}" srcOrd="3" destOrd="0" presId="urn:microsoft.com/office/officeart/2005/8/layout/default"/>
    <dgm:cxn modelId="{2FC6A5E6-AA75-4DF9-B376-C09EA2D03E1B}" type="presParOf" srcId="{C15AA9F7-B43E-403E-85E1-972EEA92EACA}" destId="{8C98FFFC-5DD8-441B-BDEB-5C192F3496C8}" srcOrd="4" destOrd="0" presId="urn:microsoft.com/office/officeart/2005/8/layout/default"/>
    <dgm:cxn modelId="{664F15C1-0C51-4318-938D-5A74212EDFD7}" type="presParOf" srcId="{C15AA9F7-B43E-403E-85E1-972EEA92EACA}" destId="{1208820A-F356-46A8-ABD6-0B06A2171F4C}" srcOrd="5" destOrd="0" presId="urn:microsoft.com/office/officeart/2005/8/layout/default"/>
    <dgm:cxn modelId="{9659C8A7-3EEB-4E33-8560-C8F7D5117186}" type="presParOf" srcId="{C15AA9F7-B43E-403E-85E1-972EEA92EACA}" destId="{6A6B0C99-94EA-4F3C-982B-3D463D83C63E}" srcOrd="6" destOrd="0" presId="urn:microsoft.com/office/officeart/2005/8/layout/default"/>
    <dgm:cxn modelId="{07AA4F98-8133-4C23-93EF-343B29985F1C}" type="presParOf" srcId="{C15AA9F7-B43E-403E-85E1-972EEA92EACA}" destId="{8D04B26F-45D2-45BE-9B11-38971E4A9810}" srcOrd="7" destOrd="0" presId="urn:microsoft.com/office/officeart/2005/8/layout/default"/>
    <dgm:cxn modelId="{D0405DB8-B960-47E4-9449-AA4F68F50978}" type="presParOf" srcId="{C15AA9F7-B43E-403E-85E1-972EEA92EACA}" destId="{498F8F78-6FEE-415A-810D-724E6B3850E4}" srcOrd="8" destOrd="0" presId="urn:microsoft.com/office/officeart/2005/8/layout/default"/>
    <dgm:cxn modelId="{BA063D77-8118-494F-A910-99F863D8BD12}" type="presParOf" srcId="{C15AA9F7-B43E-403E-85E1-972EEA92EACA}" destId="{9306A530-9CD2-4718-843E-9EAFD4826F1F}" srcOrd="9" destOrd="0" presId="urn:microsoft.com/office/officeart/2005/8/layout/default"/>
    <dgm:cxn modelId="{565FD441-1F0A-4A53-A4B6-055C32B8B2CF}" type="presParOf" srcId="{C15AA9F7-B43E-403E-85E1-972EEA92EACA}" destId="{A2290A94-DFE5-43D5-AB8D-D3F42C17E9D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021B0-61A8-42BB-8F66-286EF1ACC923}">
      <dsp:nvSpPr>
        <dsp:cNvPr id="0" name=""/>
        <dsp:cNvSpPr/>
      </dsp:nvSpPr>
      <dsp:spPr>
        <a:xfrm>
          <a:off x="0" y="4235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505E8-5B54-4A24-A7E1-266B89087B2B}">
      <dsp:nvSpPr>
        <dsp:cNvPr id="0" name=""/>
        <dsp:cNvSpPr/>
      </dsp:nvSpPr>
      <dsp:spPr>
        <a:xfrm>
          <a:off x="78599" y="11843"/>
          <a:ext cx="900798" cy="900798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2D7CF-970A-4F9E-815C-8496B42CDB65}">
      <dsp:nvSpPr>
        <dsp:cNvPr id="0" name=""/>
        <dsp:cNvSpPr/>
      </dsp:nvSpPr>
      <dsp:spPr>
        <a:xfrm>
          <a:off x="1057996" y="4235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Ruth Seabrook – Head of Secondary ITE Ruth.Seabrook@roehampton.ac.uk</a:t>
          </a:r>
          <a:endParaRPr lang="en-US" sz="1900" kern="1200" dirty="0"/>
        </a:p>
      </dsp:txBody>
      <dsp:txXfrm>
        <a:off x="1057996" y="4235"/>
        <a:ext cx="5205643" cy="916014"/>
      </dsp:txXfrm>
    </dsp:sp>
    <dsp:sp modelId="{371DC16E-1DF7-49AE-8C9B-CF998973C09A}">
      <dsp:nvSpPr>
        <dsp:cNvPr id="0" name=""/>
        <dsp:cNvSpPr/>
      </dsp:nvSpPr>
      <dsp:spPr>
        <a:xfrm>
          <a:off x="0" y="1149253"/>
          <a:ext cx="6263640" cy="916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F8670-1215-4C85-B95C-85D0711D294F}">
      <dsp:nvSpPr>
        <dsp:cNvPr id="0" name=""/>
        <dsp:cNvSpPr/>
      </dsp:nvSpPr>
      <dsp:spPr>
        <a:xfrm>
          <a:off x="53766" y="0"/>
          <a:ext cx="986798" cy="91142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7E9EB-6539-4D4B-9D1F-F8AA26249014}">
      <dsp:nvSpPr>
        <dsp:cNvPr id="0" name=""/>
        <dsp:cNvSpPr/>
      </dsp:nvSpPr>
      <dsp:spPr>
        <a:xfrm>
          <a:off x="1057996" y="1149253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Sonia Cordones – Programme Leader</a:t>
          </a:r>
        </a:p>
      </dsp:txBody>
      <dsp:txXfrm>
        <a:off x="1057996" y="1149253"/>
        <a:ext cx="5205643" cy="916014"/>
      </dsp:txXfrm>
    </dsp:sp>
    <dsp:sp modelId="{0E35532A-8734-41DC-8945-C09C5F21EC26}">
      <dsp:nvSpPr>
        <dsp:cNvPr id="0" name=""/>
        <dsp:cNvSpPr/>
      </dsp:nvSpPr>
      <dsp:spPr>
        <a:xfrm>
          <a:off x="0" y="2294271"/>
          <a:ext cx="6263640" cy="916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2BD91-79BC-47AD-A09C-19920EEB121A}">
      <dsp:nvSpPr>
        <dsp:cNvPr id="0" name=""/>
        <dsp:cNvSpPr/>
      </dsp:nvSpPr>
      <dsp:spPr>
        <a:xfrm>
          <a:off x="277094" y="2500374"/>
          <a:ext cx="503807" cy="50380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FF087-DC78-4AFE-9396-EE2A870FEC78}">
      <dsp:nvSpPr>
        <dsp:cNvPr id="0" name=""/>
        <dsp:cNvSpPr/>
      </dsp:nvSpPr>
      <dsp:spPr>
        <a:xfrm>
          <a:off x="1057996" y="2294271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Steve Abrams– Head of Professional Studies –  &amp; Science</a:t>
          </a:r>
          <a:endParaRPr lang="en-US" sz="1900" kern="1200" dirty="0"/>
        </a:p>
      </dsp:txBody>
      <dsp:txXfrm>
        <a:off x="1057996" y="2294271"/>
        <a:ext cx="5205643" cy="916014"/>
      </dsp:txXfrm>
    </dsp:sp>
    <dsp:sp modelId="{BCFABC4B-00EC-428A-949E-EA632AE09643}">
      <dsp:nvSpPr>
        <dsp:cNvPr id="0" name=""/>
        <dsp:cNvSpPr/>
      </dsp:nvSpPr>
      <dsp:spPr>
        <a:xfrm>
          <a:off x="0" y="3439289"/>
          <a:ext cx="6263640" cy="9160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EF012-0827-4BE4-A318-7FACA94FAF07}">
      <dsp:nvSpPr>
        <dsp:cNvPr id="0" name=""/>
        <dsp:cNvSpPr/>
      </dsp:nvSpPr>
      <dsp:spPr>
        <a:xfrm>
          <a:off x="277094" y="3645393"/>
          <a:ext cx="503807" cy="50380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D258D-82F1-43A9-82E7-44373E64DC14}">
      <dsp:nvSpPr>
        <dsp:cNvPr id="0" name=""/>
        <dsp:cNvSpPr/>
      </dsp:nvSpPr>
      <dsp:spPr>
        <a:xfrm>
          <a:off x="1057996" y="3439289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Tamara Bucan – Programme Administrator</a:t>
          </a:r>
          <a:endParaRPr lang="en-US" sz="1900" kern="1200" dirty="0"/>
        </a:p>
      </dsp:txBody>
      <dsp:txXfrm>
        <a:off x="1057996" y="3439289"/>
        <a:ext cx="5205643" cy="916014"/>
      </dsp:txXfrm>
    </dsp:sp>
    <dsp:sp modelId="{F0866706-303E-40A6-821B-E0D075A7BF63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6AE5F-E96D-45A7-9DD9-34387D28088B}">
      <dsp:nvSpPr>
        <dsp:cNvPr id="0" name=""/>
        <dsp:cNvSpPr/>
      </dsp:nvSpPr>
      <dsp:spPr>
        <a:xfrm>
          <a:off x="70926" y="4584307"/>
          <a:ext cx="916144" cy="916144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53000" r="-5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246BF-83B9-43B1-8DF5-82960409FAAA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Subject Tutors – see over</a:t>
          </a:r>
          <a:endParaRPr lang="en-US" sz="1900" kern="1200"/>
        </a:p>
      </dsp:txBody>
      <dsp:txXfrm>
        <a:off x="1057996" y="4584372"/>
        <a:ext cx="5205643" cy="916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01E81-7BD8-4D99-A2E7-FBF403E3A9F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Study support and facilities: </a:t>
          </a:r>
          <a:r>
            <a:rPr lang="en-GB" sz="2200" kern="1200" dirty="0"/>
            <a:t>Library, Academic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 Achievement Team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Tutor team</a:t>
          </a:r>
          <a:endParaRPr lang="en-US" sz="2200" kern="1200" dirty="0"/>
        </a:p>
      </dsp:txBody>
      <dsp:txXfrm>
        <a:off x="0" y="39687"/>
        <a:ext cx="3286125" cy="1971675"/>
      </dsp:txXfrm>
    </dsp:sp>
    <dsp:sp modelId="{6A4FECE5-01CF-49D1-ACD6-4DFA4080509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Financial support: </a:t>
          </a:r>
          <a:r>
            <a:rPr lang="en-GB" sz="2200" kern="1200" dirty="0"/>
            <a:t>scholarships, budgeting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 advice from the SU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Hardship fund</a:t>
          </a:r>
          <a:endParaRPr lang="en-US" sz="2200" kern="1200" dirty="0"/>
        </a:p>
      </dsp:txBody>
      <dsp:txXfrm>
        <a:off x="3614737" y="39687"/>
        <a:ext cx="3286125" cy="1971675"/>
      </dsp:txXfrm>
    </dsp:sp>
    <dsp:sp modelId="{8C98FFFC-5DD8-441B-BDEB-5C192F3496C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Career support: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writing personal statements, how to apply, interview advice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Employment fairs</a:t>
          </a:r>
          <a:endParaRPr lang="en-US" sz="2200" kern="1200" dirty="0"/>
        </a:p>
      </dsp:txBody>
      <dsp:txXfrm>
        <a:off x="7229475" y="39687"/>
        <a:ext cx="3286125" cy="1971675"/>
      </dsp:txXfrm>
    </dsp:sp>
    <dsp:sp modelId="{6A6B0C99-94EA-4F3C-982B-3D463D83C63E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Health /wellbeing: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On-campus GP, mental health support, counselling, dyslexia and disabilities</a:t>
          </a:r>
          <a:endParaRPr lang="en-US" sz="2200" kern="1200" dirty="0"/>
        </a:p>
      </dsp:txBody>
      <dsp:txXfrm>
        <a:off x="0" y="2339975"/>
        <a:ext cx="3286125" cy="1971675"/>
      </dsp:txXfrm>
    </dsp:sp>
    <dsp:sp modelId="{498F8F78-6FEE-415A-810D-724E6B3850E4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Accommodation: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flat reps assigned to every flat, accommodation team to help with queries or concerns, close to facilities</a:t>
          </a:r>
          <a:endParaRPr lang="en-US" sz="2200" kern="1200" dirty="0"/>
        </a:p>
      </dsp:txBody>
      <dsp:txXfrm>
        <a:off x="3614737" y="2339975"/>
        <a:ext cx="3286125" cy="1971675"/>
      </dsp:txXfrm>
    </dsp:sp>
    <dsp:sp modelId="{A2290A94-DFE5-43D5-AB8D-D3F42C17E9D0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 </a:t>
          </a:r>
          <a:r>
            <a:rPr lang="en-GB" sz="2200" b="1" kern="1200" dirty="0"/>
            <a:t>International support: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 dirty="0"/>
            <a:t>Mentoring for students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 dirty="0"/>
            <a:t>Liaison with schools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 dirty="0"/>
            <a:t>International team </a:t>
          </a:r>
          <a:endParaRPr lang="en-US" sz="2200" b="0" kern="1200" dirty="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BF993-64D5-4CF8-B6A7-7BADE770A341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B8677-63ED-40C5-835F-EE31B24B1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1141C-B6B1-4399-8A9E-D0759334A2EE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0520A-6CE3-4A80-814B-1E1C87E36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A15E1-110F-0BB6-727B-B7360CC0C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B8995-95F1-5528-F1EE-C52A27227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ED68E-49ED-D029-B62A-805D8B1B6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779DC-7AAC-C417-A95D-A2C5B27A33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0520A-6CE3-4A80-814B-1E1C87E362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47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0520A-6CE3-4A80-814B-1E1C87E362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9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100" b="1" dirty="0"/>
          </a:p>
          <a:p>
            <a:pPr eaLnBrk="1" hangingPunct="1"/>
            <a:r>
              <a:rPr lang="en-GB" altLang="en-US" dirty="0"/>
              <a:t>one of the largest providers of teacher education in the UK, working in close partnership with schools across London and beyond</a:t>
            </a:r>
          </a:p>
          <a:p>
            <a:pPr eaLnBrk="1" hangingPunct="1"/>
            <a:endParaRPr lang="en-GB" altLang="en-US" sz="200" dirty="0"/>
          </a:p>
          <a:p>
            <a:pPr eaLnBrk="1" hangingPunct="1"/>
            <a:r>
              <a:rPr lang="en-GB" altLang="en-US" dirty="0"/>
              <a:t>a friendly and supportive university</a:t>
            </a:r>
          </a:p>
          <a:p>
            <a:pPr eaLnBrk="1" hangingPunct="1"/>
            <a:endParaRPr lang="en-GB" altLang="en-US" sz="200" dirty="0"/>
          </a:p>
          <a:p>
            <a:pPr eaLnBrk="1" hangingPunct="1"/>
            <a:r>
              <a:rPr lang="en-GB" altLang="en-US" dirty="0"/>
              <a:t>the only campus-based university within London.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0520A-6CE3-4A80-814B-1E1C87E362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0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0520A-6CE3-4A80-814B-1E1C87E362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0520A-6CE3-4A80-814B-1E1C87E362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0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0520A-6CE3-4A80-814B-1E1C87E362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9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B9AFB-07FC-57D5-0F72-7CC8251C1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783AD-1543-051C-D0AA-E3F6A3915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A286DC-06A9-EEDD-3F12-BAAF4E507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F545B-4607-1403-8C5E-111D4C4C1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0520A-6CE3-4A80-814B-1E1C87E362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76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5291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635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635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33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35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63532"/>
                </a:solidFill>
              </a:defRPr>
            </a:lvl1pPr>
            <a:lvl2pPr>
              <a:defRPr>
                <a:solidFill>
                  <a:srgbClr val="063532"/>
                </a:solidFill>
              </a:defRPr>
            </a:lvl2pPr>
            <a:lvl3pPr>
              <a:defRPr>
                <a:solidFill>
                  <a:srgbClr val="063532"/>
                </a:solidFill>
              </a:defRPr>
            </a:lvl3pPr>
            <a:lvl4pPr>
              <a:defRPr>
                <a:solidFill>
                  <a:srgbClr val="063532"/>
                </a:solidFill>
              </a:defRPr>
            </a:lvl4pPr>
            <a:lvl5pPr>
              <a:defRPr>
                <a:solidFill>
                  <a:srgbClr val="06353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63532"/>
                </a:solidFill>
              </a:defRPr>
            </a:lvl1pPr>
          </a:lstStyle>
          <a:p>
            <a:pPr>
              <a:defRPr/>
            </a:pPr>
            <a:fld id="{DF09AD9C-A3AD-4BB7-B4E2-99758A1CEACF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353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63532"/>
                </a:solidFill>
              </a:defRPr>
            </a:lvl1pPr>
          </a:lstStyle>
          <a:p>
            <a:pPr>
              <a:defRPr/>
            </a:pPr>
            <a:fld id="{968FB352-F2AD-4805-B162-B8F9DC77F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84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D2D1-3EE1-4570-A72C-BA8D9197A783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5469-249B-4B60-9623-4204C7EB1D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6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7325-3A40-4001-B6C2-28284BB2BAAA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5D1A-7F7B-4B4F-846A-A41BFEC877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6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F837-7AF3-4533-B18A-E905C1EF72F8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3E65-7C13-4B0F-8396-110A91055F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0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63532"/>
                </a:solidFill>
                <a:latin typeface="+mn-lt"/>
              </a:defRPr>
            </a:lvl1pPr>
          </a:lstStyle>
          <a:p>
            <a:pPr>
              <a:defRPr/>
            </a:pPr>
            <a:fld id="{AE1FCDD3-C74A-49FF-8C74-4EAB971BB25E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6353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63532"/>
                </a:solidFill>
                <a:latin typeface="+mn-lt"/>
              </a:defRPr>
            </a:lvl1pPr>
          </a:lstStyle>
          <a:p>
            <a:pPr>
              <a:defRPr/>
            </a:pPr>
            <a:fld id="{8EEF2120-5EB0-477B-85A8-AB12346E11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4" r:id="rId3"/>
    <p:sldLayoutId id="2147483665" r:id="rId4"/>
    <p:sldLayoutId id="2147483666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6353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63532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63532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63532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63532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63532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63532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63532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63532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6353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6353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6353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6353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635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DBS@roehampton.ac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Teachertraining@Roehampton.ac.uk" TargetMode="External"/><Relationship Id="rId7" Type="http://schemas.openxmlformats.org/officeDocument/2006/relationships/hyperlink" Target="mailto:Sonia.Cordones@roehampton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sabilities@roehampton.ac.uk" TargetMode="External"/><Relationship Id="rId5" Type="http://schemas.openxmlformats.org/officeDocument/2006/relationships/hyperlink" Target="mailto:StudentFinance@roehampton.ac.uk" TargetMode="External"/><Relationship Id="rId4" Type="http://schemas.openxmlformats.org/officeDocument/2006/relationships/hyperlink" Target="mailto:wellbeing@roehampton.ac.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roehampton.cloud.panopto.eu/Panopto/Pages/Viewer.aspx?id=6947ef97-9973-46ba-8112-b19d00dd1f8a" TargetMode="Externa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onia.Cordones@Roehampton.ac.uk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steve.abrams@roehampton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uth.Seabrook@roehampton.ac.uk" TargetMode="External"/><Relationship Id="rId5" Type="http://schemas.openxmlformats.org/officeDocument/2006/relationships/hyperlink" Target="mailto:matthew.sossick@roehampton.ac.uk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F2C3C-EADC-EE16-18BC-C5D3E4838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206941-5EB9-7E94-C707-AFE5D2BE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9094"/>
            <a:ext cx="2761307" cy="2693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9E70F7-FF8A-184D-BB7C-561ECC72E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0"/>
            <a:ext cx="12191999" cy="232553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0F830D0F-6B22-EBF4-BD37-47969F3801C5}"/>
              </a:ext>
            </a:extLst>
          </p:cNvPr>
          <p:cNvSpPr txBox="1"/>
          <p:nvPr/>
        </p:nvSpPr>
        <p:spPr>
          <a:xfrm>
            <a:off x="216582" y="2095500"/>
            <a:ext cx="11975418" cy="52322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A4D8BD-D638-0E1E-5F49-29B56E955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32559"/>
              </p:ext>
            </p:extLst>
          </p:nvPr>
        </p:nvGraphicFramePr>
        <p:xfrm>
          <a:off x="4304425" y="691243"/>
          <a:ext cx="7246873" cy="3331734"/>
        </p:xfrm>
        <a:graphic>
          <a:graphicData uri="http://schemas.openxmlformats.org/drawingml/2006/table">
            <a:tbl>
              <a:tblPr/>
              <a:tblGrid>
                <a:gridCol w="1931586">
                  <a:extLst>
                    <a:ext uri="{9D8B030D-6E8A-4147-A177-3AD203B41FA5}">
                      <a16:colId xmlns:a16="http://schemas.microsoft.com/office/drawing/2014/main" val="3044944687"/>
                    </a:ext>
                  </a:extLst>
                </a:gridCol>
                <a:gridCol w="5315287">
                  <a:extLst>
                    <a:ext uri="{9D8B030D-6E8A-4147-A177-3AD203B41FA5}">
                      <a16:colId xmlns:a16="http://schemas.microsoft.com/office/drawing/2014/main" val="691892163"/>
                    </a:ext>
                  </a:extLst>
                </a:gridCol>
              </a:tblGrid>
              <a:tr h="420984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10:00 – 10:30am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800"/>
                        </a:spcAft>
                        <a:buNone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Arrival and Registration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98715"/>
                  </a:ext>
                </a:extLst>
              </a:tr>
              <a:tr h="72091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10:30 – 11:30pm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Course Introduction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Portrait Room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30448"/>
                  </a:ext>
                </a:extLst>
              </a:tr>
              <a:tr h="72091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11:30am – 12:30pm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Campus Services: DBS, Wellbeing, Disabilities Teams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(introduced and overseen by SoE academic)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710809"/>
                  </a:ext>
                </a:extLst>
              </a:tr>
              <a:tr h="374007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11:30am – 12:30pm 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Optional Campus Tours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6462"/>
                  </a:ext>
                </a:extLst>
              </a:tr>
              <a:tr h="374007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12:30 – 1:30pm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 b="1" i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Lunch Break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272759"/>
                  </a:ext>
                </a:extLst>
              </a:tr>
              <a:tr h="72091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1:30 – 3:00pm 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Talks with Tutors in Subject-specific Groups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t">
                        <a:buNone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Subject-specific areas  </a:t>
                      </a:r>
                      <a:endParaRPr lang="en-GB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2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65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1744-2AA8-4DE1-AD76-27BAAD15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1160" y="0"/>
            <a:ext cx="10515600" cy="1325563"/>
          </a:xfrm>
        </p:spPr>
        <p:txBody>
          <a:bodyPr/>
          <a:lstStyle/>
          <a:p>
            <a:r>
              <a:rPr lang="en-GB" dirty="0"/>
              <a:t>	</a:t>
            </a:r>
            <a:r>
              <a:rPr lang="en-GB" sz="8800" dirty="0"/>
              <a:t>Conditions: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29A2-CC15-42F7-AA37-F86E81D3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18" y="1690688"/>
            <a:ext cx="1083656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you have outstanding conditions, you cannot enrol until these are all met so:</a:t>
            </a:r>
          </a:p>
          <a:p>
            <a:r>
              <a:rPr lang="en-GB" dirty="0"/>
              <a:t>quals certificates - do not wait until Sept either send registered post or come in (Library)</a:t>
            </a:r>
          </a:p>
          <a:p>
            <a:r>
              <a:rPr lang="en-GB" dirty="0"/>
              <a:t>Equivalency tests - do them NOW!</a:t>
            </a:r>
          </a:p>
          <a:p>
            <a:r>
              <a:rPr lang="en-GB" dirty="0"/>
              <a:t>DOH/Suitability – do not delay.</a:t>
            </a:r>
          </a:p>
          <a:p>
            <a:r>
              <a:rPr lang="en-GB" dirty="0"/>
              <a:t>DBS – you cannot go on placement without it.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600" dirty="0"/>
              <a:t>You cannot fully enrol, get access to Moodle, email, Abyasa or your ID card without having met these!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EACCB-675E-4EA9-A4F9-C9C037D5C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094" y="142833"/>
            <a:ext cx="1454637" cy="15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3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1744-2AA8-4DE1-AD76-27BAAD15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72" y="611208"/>
            <a:ext cx="11201400" cy="1325563"/>
          </a:xfrm>
        </p:spPr>
        <p:txBody>
          <a:bodyPr/>
          <a:lstStyle/>
          <a:p>
            <a:r>
              <a:rPr lang="en-GB" dirty="0"/>
              <a:t>	</a:t>
            </a:r>
            <a:r>
              <a:rPr lang="en-GB" sz="13800" dirty="0"/>
              <a:t>DBS: </a:t>
            </a:r>
            <a:r>
              <a:rPr lang="en-GB" sz="4400" b="1" i="0" dirty="0">
                <a:solidFill>
                  <a:srgbClr val="605E5C"/>
                </a:solidFill>
                <a:effectLst/>
                <a:latin typeface="Segoe UI" panose="020B0502040204020203" pitchFamily="34" charset="0"/>
                <a:hlinkClick r:id="rId2"/>
              </a:rPr>
              <a:t>DBS@roehampton.ac.uk</a:t>
            </a:r>
            <a:r>
              <a:rPr lang="en-GB" sz="4400" b="1" i="0" dirty="0">
                <a:solidFill>
                  <a:srgbClr val="605E5C"/>
                </a:solidFill>
                <a:effectLst/>
                <a:latin typeface="Segoe UI" panose="020B0502040204020203" pitchFamily="34" charset="0"/>
              </a:rPr>
              <a:t> </a:t>
            </a:r>
            <a:br>
              <a:rPr lang="en-GB" sz="4400" b="1" i="0" dirty="0">
                <a:solidFill>
                  <a:srgbClr val="605E5C"/>
                </a:solidFill>
                <a:effectLst/>
                <a:latin typeface="Segoe UI" panose="020B0502040204020203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29A2-CC15-42F7-AA37-F86E81D3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936771"/>
            <a:ext cx="11643360" cy="425672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605E5C"/>
                </a:solidFill>
                <a:latin typeface="Segoe UI" panose="020B0502040204020203" pitchFamily="34" charset="0"/>
              </a:rPr>
              <a:t>All students - If you already have a DBS and it is </a:t>
            </a:r>
            <a:r>
              <a:rPr lang="en-GB" sz="3600" b="1" dirty="0">
                <a:solidFill>
                  <a:srgbClr val="FF0000"/>
                </a:solidFill>
                <a:latin typeface="Segoe UI" panose="020B0502040204020203" pitchFamily="34" charset="0"/>
              </a:rPr>
              <a:t>not on the update service</a:t>
            </a:r>
            <a:r>
              <a:rPr lang="en-GB" sz="3600" b="1" dirty="0">
                <a:solidFill>
                  <a:schemeClr val="tx1"/>
                </a:solidFill>
                <a:latin typeface="Segoe UI" panose="020B0502040204020203" pitchFamily="34" charset="0"/>
              </a:rPr>
              <a:t>, </a:t>
            </a:r>
            <a:r>
              <a:rPr lang="en-GB" sz="3600" b="1" dirty="0">
                <a:solidFill>
                  <a:srgbClr val="605E5C"/>
                </a:solidFill>
                <a:latin typeface="Segoe UI" panose="020B0502040204020203" pitchFamily="34" charset="0"/>
              </a:rPr>
              <a:t>you </a:t>
            </a:r>
            <a:r>
              <a:rPr lang="en-GB" sz="3600" b="1" dirty="0">
                <a:solidFill>
                  <a:srgbClr val="FF0000"/>
                </a:solidFill>
                <a:latin typeface="Segoe UI" panose="020B0502040204020203" pitchFamily="34" charset="0"/>
              </a:rPr>
              <a:t>must </a:t>
            </a:r>
            <a:r>
              <a:rPr lang="en-GB" sz="3600" b="1" dirty="0">
                <a:solidFill>
                  <a:srgbClr val="605E5C"/>
                </a:solidFill>
                <a:latin typeface="Segoe UI" panose="020B0502040204020203" pitchFamily="34" charset="0"/>
              </a:rPr>
              <a:t>get a new one with Roehampton (Uni-Led) or your Lead Partner/APP.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605E5C"/>
                </a:solidFill>
                <a:latin typeface="Segoe UI" panose="020B0502040204020203" pitchFamily="34" charset="0"/>
              </a:rPr>
              <a:t>Lead Partner/APP students you will do yours with your school and you </a:t>
            </a:r>
            <a:r>
              <a:rPr lang="en-GB" sz="3600" b="1" dirty="0">
                <a:solidFill>
                  <a:srgbClr val="FF0000"/>
                </a:solidFill>
                <a:latin typeface="Segoe UI" panose="020B0502040204020203" pitchFamily="34" charset="0"/>
              </a:rPr>
              <a:t>MUST</a:t>
            </a:r>
            <a:r>
              <a:rPr lang="en-GB" sz="3600" b="1" dirty="0">
                <a:solidFill>
                  <a:srgbClr val="605E5C"/>
                </a:solidFill>
                <a:latin typeface="Segoe UI" panose="020B0502040204020203" pitchFamily="34" charset="0"/>
              </a:rPr>
              <a:t> send a photo of page 1&amp;2 to our DBS team.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605E5C"/>
                </a:solidFill>
                <a:latin typeface="Segoe UI" panose="020B0502040204020203" pitchFamily="34" charset="0"/>
              </a:rPr>
              <a:t>Timescales – do it ASAP!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EACCB-675E-4EA9-A4F9-C9C037D5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4" y="70284"/>
            <a:ext cx="1454637" cy="15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4400" b="1">
                <a:solidFill>
                  <a:srgbClr val="063532"/>
                </a:solidFill>
                <a:latin typeface="+mj-lt"/>
                <a:ea typeface="+mj-ea"/>
                <a:cs typeface="+mj-cs"/>
              </a:rPr>
              <a:t>Student support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513B484C-A860-4C6B-AEC5-0954508AC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2891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88FDB7B-6F5B-48EA-EC48-7C87CF6F9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692" y="-236828"/>
            <a:ext cx="2292295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22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68972" y="292576"/>
            <a:ext cx="10009864" cy="1325563"/>
          </a:xfrm>
        </p:spPr>
        <p:txBody>
          <a:bodyPr/>
          <a:lstStyle/>
          <a:p>
            <a:pPr algn="ctr"/>
            <a:r>
              <a:rPr lang="en-GB" altLang="en-US" sz="6000" b="1" dirty="0">
                <a:latin typeface="Roboto Light"/>
                <a:cs typeface="Arial"/>
              </a:rPr>
              <a:t>Contacts for other help: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331" y="1694014"/>
            <a:ext cx="12044218" cy="50937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3200" b="1" dirty="0">
                <a:latin typeface="+mn-lt"/>
              </a:rPr>
              <a:t>Admissions: </a:t>
            </a:r>
            <a:r>
              <a:rPr lang="en-GB" sz="3200" b="1" dirty="0">
                <a:latin typeface="+mn-lt"/>
                <a:hlinkClick r:id="rId3"/>
              </a:rPr>
              <a:t>Teachertraining@Roehampton.ac.uk</a:t>
            </a:r>
            <a:r>
              <a:rPr lang="en-GB" sz="3200" b="1" dirty="0">
                <a:latin typeface="+mn-lt"/>
              </a:rPr>
              <a:t> </a:t>
            </a:r>
          </a:p>
          <a:p>
            <a:r>
              <a:rPr lang="en-GB" sz="3200" b="1" dirty="0">
                <a:latin typeface="+mn-lt"/>
              </a:rPr>
              <a:t>Health and Wellbeing:  </a:t>
            </a:r>
            <a:r>
              <a:rPr lang="en-GB" sz="32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wellbeing@roehampton.ac.uk</a:t>
            </a:r>
            <a:endParaRPr lang="en-GB" sz="32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3200" b="1" dirty="0">
                <a:latin typeface="+mn-lt"/>
              </a:rPr>
              <a:t>Student Finance: </a:t>
            </a:r>
            <a:r>
              <a:rPr lang="en-GB" sz="3200" b="1" i="0" dirty="0">
                <a:solidFill>
                  <a:srgbClr val="605E5C"/>
                </a:solidFill>
                <a:effectLst/>
                <a:latin typeface="+mn-lt"/>
                <a:hlinkClick r:id="rId5"/>
              </a:rPr>
              <a:t>StudentFinance@roehampton.ac.uk</a:t>
            </a:r>
            <a:r>
              <a:rPr lang="en-GB" sz="3200" b="1" i="0" dirty="0">
                <a:solidFill>
                  <a:srgbClr val="605E5C"/>
                </a:solidFill>
                <a:effectLst/>
                <a:latin typeface="+mn-lt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3200" b="1" dirty="0">
                <a:latin typeface="+mn-lt"/>
              </a:rPr>
              <a:t>Disabilities at Roehampton: </a:t>
            </a:r>
            <a:r>
              <a:rPr lang="en-GB" sz="3200" b="1" dirty="0">
                <a:solidFill>
                  <a:srgbClr val="605E5C"/>
                </a:solidFill>
                <a:latin typeface="+mn-lt"/>
                <a:hlinkClick r:id="rId6"/>
              </a:rPr>
              <a:t>Disabilities@roehampton.ac.uk</a:t>
            </a:r>
            <a:r>
              <a:rPr lang="en-GB" sz="3200" b="1" dirty="0">
                <a:solidFill>
                  <a:srgbClr val="605E5C"/>
                </a:solidFill>
                <a:latin typeface="+mn-lt"/>
              </a:rPr>
              <a:t> </a:t>
            </a:r>
            <a:endParaRPr lang="en-GB" sz="3200" b="1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3200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latin typeface="+mn-lt"/>
              </a:rPr>
              <a:t>Please contact first the department concern – then your subject tutor for any concerns/worries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3200" b="1" dirty="0">
                <a:latin typeface="+mn-lt"/>
              </a:rPr>
              <a:t>You can also contact me if you want advice or not had a response to other emails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>
                <a:latin typeface="+mn-lt"/>
                <a:hlinkClick r:id="rId7"/>
              </a:rPr>
              <a:t>Sonia.Cordones@roehampton.ac.uk</a:t>
            </a:r>
            <a:r>
              <a:rPr lang="en-GB" sz="2800" b="1" dirty="0">
                <a:latin typeface="+mn-lt"/>
              </a:rPr>
              <a:t> </a:t>
            </a:r>
            <a:r>
              <a:rPr lang="en-GB" sz="4400" b="1" dirty="0">
                <a:latin typeface="+mn-lt"/>
              </a:rPr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6AC67-74C5-49F6-A60B-10E723C46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" y="70284"/>
            <a:ext cx="1454637" cy="15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0814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3B6F5-BA16-A61B-03FF-86CA41C80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A54942-95B8-D737-9B36-B80CD90DD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9094"/>
            <a:ext cx="2761307" cy="2693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910E6F-AA01-37C3-6CDC-D53BD60F9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0"/>
            <a:ext cx="12191999" cy="232553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2E9FA1D4-5E31-8F90-4C31-0F0A5C89FE9D}"/>
              </a:ext>
            </a:extLst>
          </p:cNvPr>
          <p:cNvSpPr txBox="1"/>
          <p:nvPr/>
        </p:nvSpPr>
        <p:spPr>
          <a:xfrm>
            <a:off x="216582" y="2095500"/>
            <a:ext cx="11975418" cy="52322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Arial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5B2F0C6-9C71-A0FE-1F3F-794DE8A6B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840347"/>
              </p:ext>
            </p:extLst>
          </p:nvPr>
        </p:nvGraphicFramePr>
        <p:xfrm>
          <a:off x="4218915" y="691243"/>
          <a:ext cx="7332383" cy="3331734"/>
        </p:xfrm>
        <a:graphic>
          <a:graphicData uri="http://schemas.openxmlformats.org/drawingml/2006/table">
            <a:tbl>
              <a:tblPr/>
              <a:tblGrid>
                <a:gridCol w="2017096">
                  <a:extLst>
                    <a:ext uri="{9D8B030D-6E8A-4147-A177-3AD203B41FA5}">
                      <a16:colId xmlns:a16="http://schemas.microsoft.com/office/drawing/2014/main" val="3044944687"/>
                    </a:ext>
                  </a:extLst>
                </a:gridCol>
                <a:gridCol w="5315287">
                  <a:extLst>
                    <a:ext uri="{9D8B030D-6E8A-4147-A177-3AD203B41FA5}">
                      <a16:colId xmlns:a16="http://schemas.microsoft.com/office/drawing/2014/main" val="691892163"/>
                    </a:ext>
                  </a:extLst>
                </a:gridCol>
              </a:tblGrid>
              <a:tr h="420984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10:00 – 10:30am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800"/>
                        </a:spcAft>
                        <a:buNone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Arrival and Registration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98715"/>
                  </a:ext>
                </a:extLst>
              </a:tr>
              <a:tr h="72091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10:30 – 11:30pm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Course Introduction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Portrait Room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30448"/>
                  </a:ext>
                </a:extLst>
              </a:tr>
              <a:tr h="72091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 pitchFamily="18" charset="0"/>
                        </a:rPr>
                        <a:t>11:30am – 12:30pm </a:t>
                      </a:r>
                      <a:endParaRPr lang="en-GB" sz="16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 pitchFamily="18" charset="0"/>
                        </a:rPr>
                        <a:t>Campus Services: DBS, Wellbeing, Disabilities Teams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 pitchFamily="18" charset="0"/>
                        </a:rPr>
                        <a:t> (introduced and overseen by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 pitchFamily="18" charset="0"/>
                        </a:rPr>
                        <a:t>SoE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eorgia" panose="02040502050405020303" pitchFamily="18" charset="0"/>
                        </a:rPr>
                        <a:t> academic)</a:t>
                      </a:r>
                      <a:endParaRPr lang="en-GB" sz="16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710809"/>
                  </a:ext>
                </a:extLst>
              </a:tr>
              <a:tr h="374007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11:30am – 12:30pm 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Optional Campus Tours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6462"/>
                  </a:ext>
                </a:extLst>
              </a:tr>
              <a:tr h="374007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12:30 – 1:30pm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Lunch Break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272759"/>
                  </a:ext>
                </a:extLst>
              </a:tr>
              <a:tr h="72091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1:30 – 3:00pm  </a:t>
                      </a:r>
                      <a:endParaRPr lang="en-GB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Talks with Tutors in Subject-specific Groups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t">
                        <a:buNone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Subject-specific areas  </a:t>
                      </a:r>
                      <a:endParaRPr lang="en-GB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2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8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5D93AC-F1B2-8272-560D-04112C5FB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6C03-7EAF-31A0-DEB5-148DFEF4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Subject </a:t>
            </a:r>
            <a:r>
              <a:rPr lang="en-US" sz="4200" dirty="0">
                <a:solidFill>
                  <a:schemeClr val="tx1"/>
                </a:solidFill>
              </a:rPr>
              <a:t>Leads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B55133F-631A-D3D5-1FE9-E980C2069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48" y="967358"/>
            <a:ext cx="11683492" cy="5748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	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	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 LEAD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                 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PHONE/E-MAIL      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(all @roehampton.ac.uk)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and Design		Sally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Dussek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	  	      020 8392 3871		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sally.dussek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Computing 		Miles Berry		      020 8392 3241  		m.berry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Studies and Econ	Rob.Buck				N/A		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rob.buck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Dance			Kelly McClelland			N/A		kelly.mcclelland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and Technology	Catherine Stoner	      	      020 8392 4411 		catherine.stoner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Drama			Rebecca Thompson	      	      020 8392 5028		rebecca.thompson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			Mari Cruice		      020 8392 3281 		mari.cruice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Geography		Rachael Butcher	      		N/A		rachael.butcher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			Ali Messer		      020 8392 3106		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thomas.pike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Mathematics		Nick Langford	      	      020 8392 3859		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atif.jaleel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 Foreign Language	Sonia Cordones/Nick Power            020 8392 3000        	sonia.cordones /nicholas.power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Music			Kate Potts-Lovegrove 	      	N/A 		kate.potts-Lovegrove/bella.urquhart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	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Lorraine Robins Kent 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	N/A		lorraine.robins-kent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Psychology		Alex Knight			N/A		alex.night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Religious Education	Simon Hughes	                         020 8392 3248 		simon.hughes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(Bio)		Steve Abrams	                         020 8392 3016		steve.abrams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(Physics/Chem.)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Nicklas Lindstrom 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                   020 8392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3087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nicklas.lindstrom</a:t>
            </a:r>
          </a:p>
          <a:p>
            <a:pPr marL="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Sciences		Tomislav		                  		N/A		Tomislav.maric</a:t>
            </a:r>
          </a:p>
        </p:txBody>
      </p:sp>
    </p:spTree>
    <p:extLst>
      <p:ext uri="{BB962C8B-B14F-4D97-AF65-F5344CB8AC3E}">
        <p14:creationId xmlns:p14="http://schemas.microsoft.com/office/powerpoint/2010/main" val="30444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09E74D-1EA9-4904-22CE-04E98D4E8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2781300" cy="2335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1E459E-DBB7-C997-97F4-0F2BA4CADC2E}"/>
              </a:ext>
            </a:extLst>
          </p:cNvPr>
          <p:cNvSpPr txBox="1"/>
          <p:nvPr/>
        </p:nvSpPr>
        <p:spPr>
          <a:xfrm>
            <a:off x="381000" y="2716517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 organised!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74F16-C49F-4C34-C578-54569A78B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158" y="360983"/>
            <a:ext cx="2781300" cy="2355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7BD9B5-A810-BCF5-BD19-69F77B355565}"/>
              </a:ext>
            </a:extLst>
          </p:cNvPr>
          <p:cNvSpPr txBox="1"/>
          <p:nvPr/>
        </p:nvSpPr>
        <p:spPr>
          <a:xfrm>
            <a:off x="3818158" y="2738698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Build resilience!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D0C4C3-42F3-8041-EB23-C4B731DB63BF}"/>
              </a:ext>
            </a:extLst>
          </p:cNvPr>
          <p:cNvSpPr txBox="1">
            <a:spLocks/>
          </p:cNvSpPr>
          <p:nvPr/>
        </p:nvSpPr>
        <p:spPr>
          <a:xfrm>
            <a:off x="2269605" y="6103584"/>
            <a:ext cx="4014457" cy="63691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6353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6353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6353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6353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6353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hlinkClick r:id="rId4"/>
              </a:rPr>
              <a:t>MFL Mentee experience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97597A-3F5F-55F2-67D0-873B64F30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301" y="477476"/>
            <a:ext cx="3600644" cy="18402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F89CDB-B4F2-DD9E-E4F8-5CA33BA872A7}"/>
              </a:ext>
            </a:extLst>
          </p:cNvPr>
          <p:cNvSpPr txBox="1"/>
          <p:nvPr/>
        </p:nvSpPr>
        <p:spPr>
          <a:xfrm>
            <a:off x="8361489" y="2347185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Communicate well!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17F2B0-1CA7-4AB8-EC41-ED8E17CB9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54" y="3699913"/>
            <a:ext cx="1955444" cy="29725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C6EE9C-3FB6-D238-4E6B-E51EEB054B4A}"/>
              </a:ext>
            </a:extLst>
          </p:cNvPr>
          <p:cNvSpPr txBox="1"/>
          <p:nvPr/>
        </p:nvSpPr>
        <p:spPr>
          <a:xfrm>
            <a:off x="-266274" y="3298725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Remain Professional!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204895-F1CD-CE5D-B9CA-949686899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491" y="3678362"/>
            <a:ext cx="1995532" cy="29720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3BC27A-48AB-10B2-C91B-BFF7016847A8}"/>
              </a:ext>
            </a:extLst>
          </p:cNvPr>
          <p:cNvSpPr txBox="1"/>
          <p:nvPr/>
        </p:nvSpPr>
        <p:spPr>
          <a:xfrm>
            <a:off x="5739607" y="3244334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Remain calm!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BCC6A5-8F61-C195-9B5C-528D70C362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163" y="3880933"/>
            <a:ext cx="3209925" cy="20097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8217D40-0EE3-9376-E666-AC68DE95BE3D}"/>
              </a:ext>
            </a:extLst>
          </p:cNvPr>
          <p:cNvSpPr txBox="1"/>
          <p:nvPr/>
        </p:nvSpPr>
        <p:spPr>
          <a:xfrm>
            <a:off x="2462449" y="3513203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 curious!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0DF857-CBE4-5EB6-D9FE-A93F7EEE2F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5606" y="4078335"/>
            <a:ext cx="3495303" cy="15605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6C0E2B-AD6C-1804-98F3-65B68E930125}"/>
              </a:ext>
            </a:extLst>
          </p:cNvPr>
          <p:cNvSpPr txBox="1"/>
          <p:nvPr/>
        </p:nvSpPr>
        <p:spPr>
          <a:xfrm>
            <a:off x="8688645" y="3696267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Always!</a:t>
            </a:r>
          </a:p>
        </p:txBody>
      </p:sp>
    </p:spTree>
    <p:extLst>
      <p:ext uri="{BB962C8B-B14F-4D97-AF65-F5344CB8AC3E}">
        <p14:creationId xmlns:p14="http://schemas.microsoft.com/office/powerpoint/2010/main" val="210234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561612-BDA5-7E99-8BE8-CBA1C2747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243314-F657-86F7-B77E-854F1962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13" y="0"/>
            <a:ext cx="11027875" cy="1536779"/>
          </a:xfrm>
        </p:spPr>
        <p:txBody>
          <a:bodyPr/>
          <a:lstStyle/>
          <a:p>
            <a:r>
              <a:rPr lang="en-GB" dirty="0"/>
              <a:t>What can I do to prepare?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73811-762C-88B2-C939-1FC2553830A7}"/>
              </a:ext>
            </a:extLst>
          </p:cNvPr>
          <p:cNvSpPr txBox="1"/>
          <p:nvPr/>
        </p:nvSpPr>
        <p:spPr>
          <a:xfrm>
            <a:off x="173713" y="1142028"/>
            <a:ext cx="11027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Check/read subject info on welcome pages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Familiarise yourself with your Subject Curriculum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Addressing any subject knowledge gaps identified when completing the Subject Audit (complete any SKE asap)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 Reading!!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8DD76-AB96-A761-E190-3C8255D08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4737382"/>
            <a:ext cx="1352550" cy="80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F7CF2-E3E9-122B-49C8-CF259391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5905075"/>
            <a:ext cx="3752850" cy="733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96157-9063-33A1-BCCF-562ADDA66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76" y="5261808"/>
            <a:ext cx="1571625" cy="752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DC4A33-0549-197D-8585-4BB8A6FFF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426" y="3415348"/>
            <a:ext cx="1838325" cy="476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79A8B7-C5E9-50F2-10D9-3C8CC290A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726" y="3891598"/>
            <a:ext cx="4010025" cy="1476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67D696-C16C-D1E5-547A-7B488EFFC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025" y="6019374"/>
            <a:ext cx="4371975" cy="504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B08E41-2964-6960-2B19-7479EFD04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8878" y="5341249"/>
            <a:ext cx="1057275" cy="704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9B6EBF-1EEF-C73C-C53D-0B9D06AE7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826" y="3882556"/>
            <a:ext cx="2101052" cy="10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5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EBA840-BCB3-4729-BA11-2C581811B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9094"/>
            <a:ext cx="2761307" cy="2693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0"/>
            <a:ext cx="12191999" cy="232553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F2EFD85-68DE-412D-A7B3-E2E679EDC716}"/>
              </a:ext>
            </a:extLst>
          </p:cNvPr>
          <p:cNvSpPr txBox="1"/>
          <p:nvPr/>
        </p:nvSpPr>
        <p:spPr>
          <a:xfrm>
            <a:off x="216582" y="2095500"/>
            <a:ext cx="11975418" cy="52322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Gill Sans MT" pitchFamily="34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2800" b="0" dirty="0">
                <a:solidFill>
                  <a:schemeClr val="tx1"/>
                </a:solidFill>
                <a:latin typeface="Roboto Light"/>
                <a:cs typeface="Arial"/>
              </a:rPr>
              <a:t> 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C43C8-FF21-45BD-B10B-87AC1681B75F}"/>
              </a:ext>
            </a:extLst>
          </p:cNvPr>
          <p:cNvSpPr txBox="1"/>
          <p:nvPr/>
        </p:nvSpPr>
        <p:spPr>
          <a:xfrm>
            <a:off x="3627422" y="0"/>
            <a:ext cx="8564577" cy="5663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/>
              <a:t>Matthew Sossick Head of Initial Teacher education </a:t>
            </a:r>
          </a:p>
          <a:p>
            <a:r>
              <a:rPr lang="en-GB" sz="2800" dirty="0">
                <a:hlinkClick r:id="rId5"/>
              </a:rPr>
              <a:t>matthew.sossick@roehampton.ac.uk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dirty="0"/>
              <a:t>Ruth Seabrook Head of Secondary ITE</a:t>
            </a:r>
          </a:p>
          <a:p>
            <a:r>
              <a:rPr lang="en-GB" sz="2800" dirty="0">
                <a:hlinkClick r:id="rId6"/>
              </a:rPr>
              <a:t>Ruth.Seabrook@Roehampton.ac.uk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dirty="0"/>
              <a:t>Steve Abrams Head of Professional Studies</a:t>
            </a:r>
          </a:p>
          <a:p>
            <a:r>
              <a:rPr lang="en-GB" sz="2800" dirty="0">
                <a:hlinkClick r:id="rId7"/>
              </a:rPr>
              <a:t>steve.abrams@roehampton.ac.uk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dirty="0"/>
              <a:t>Sonia Cordones PGCE Programme Lead</a:t>
            </a:r>
          </a:p>
          <a:p>
            <a:r>
              <a:rPr lang="en-GB" sz="2800" dirty="0">
                <a:hlinkClick r:id="rId8"/>
              </a:rPr>
              <a:t>Sonia.Cordones@Roehampton.ac.uk</a:t>
            </a:r>
            <a:r>
              <a:rPr lang="en-GB" sz="2800" dirty="0"/>
              <a:t>  </a:t>
            </a:r>
          </a:p>
          <a:p>
            <a:endParaRPr lang="en-GB" dirty="0"/>
          </a:p>
          <a:p>
            <a:endParaRPr lang="en-GB" dirty="0">
              <a:cs typeface="Calibri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60" y="-1682888"/>
            <a:ext cx="4480400" cy="5504688"/>
          </a:xfrm>
        </p:spPr>
        <p:txBody>
          <a:bodyPr>
            <a:normAutofit/>
          </a:bodyPr>
          <a:lstStyle/>
          <a:p>
            <a:r>
              <a:rPr lang="en-GB" sz="6000" dirty="0"/>
              <a:t>Who are we?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3911F0A-3B98-47F7-813A-273E7E111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13246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person, outdoor, wearing, smiling&#10;&#10;Description automatically generated">
            <a:extLst>
              <a:ext uri="{FF2B5EF4-FFF2-40B4-BE49-F238E27FC236}">
                <a16:creationId xmlns:a16="http://schemas.microsoft.com/office/drawing/2014/main" id="{D6287376-DC3D-A500-B9E4-84EDA41B60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r="12283" b="3382"/>
          <a:stretch/>
        </p:blipFill>
        <p:spPr>
          <a:xfrm>
            <a:off x="5184743" y="1763245"/>
            <a:ext cx="911257" cy="923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3E681-4820-95D2-0E57-CAA70C2B6D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32336" r="78837" b="44507"/>
          <a:stretch/>
        </p:blipFill>
        <p:spPr bwMode="auto">
          <a:xfrm>
            <a:off x="5184743" y="2906098"/>
            <a:ext cx="929186" cy="915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66255-B091-CDD5-491A-1CB1598874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33" y="5150284"/>
            <a:ext cx="1454637" cy="15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5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Subject </a:t>
            </a:r>
            <a:r>
              <a:rPr lang="en-US" sz="4200" dirty="0">
                <a:solidFill>
                  <a:schemeClr val="tx1"/>
                </a:solidFill>
              </a:rPr>
              <a:t>Leads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6036CEF-A814-466A-A7B8-A7D03FE82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48" y="967358"/>
            <a:ext cx="11683492" cy="5748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600" b="1" dirty="0">
                <a:latin typeface="+mn-lt"/>
              </a:rPr>
              <a:t>SUBJECT	</a:t>
            </a:r>
            <a:r>
              <a:rPr lang="en-US" altLang="en-US" b="1" dirty="0">
                <a:latin typeface="+mn-lt"/>
              </a:rPr>
              <a:t>               	</a:t>
            </a:r>
            <a:r>
              <a:rPr lang="en-US" altLang="en-US" sz="2600" b="1" dirty="0">
                <a:latin typeface="+mn-lt"/>
              </a:rPr>
              <a:t>SUBJECT LEAD</a:t>
            </a:r>
            <a:r>
              <a:rPr lang="en-US" altLang="en-US" b="1" dirty="0">
                <a:latin typeface="+mn-lt"/>
              </a:rPr>
              <a:t>	                        </a:t>
            </a:r>
            <a:r>
              <a:rPr lang="en-US" altLang="en-US" sz="2600" b="1" dirty="0">
                <a:latin typeface="+mn-lt"/>
              </a:rPr>
              <a:t>PHONE/E-MAIL       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sz="2600" b="1" dirty="0">
                <a:latin typeface="+mn-lt"/>
              </a:rPr>
              <a:t>(all @roehampton.ac.uk)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b="1" dirty="0">
              <a:latin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Art and Design		Sally </a:t>
            </a:r>
            <a:r>
              <a:rPr lang="en-US" altLang="en-US" dirty="0" err="1">
                <a:latin typeface="+mn-lt"/>
              </a:rPr>
              <a:t>Dussek</a:t>
            </a:r>
            <a:r>
              <a:rPr lang="en-US" altLang="en-US" dirty="0">
                <a:latin typeface="+mn-lt"/>
              </a:rPr>
              <a:t>    	  	      020 8392 3871		</a:t>
            </a:r>
            <a:r>
              <a:rPr lang="en-US" altLang="en-US" dirty="0" err="1">
                <a:latin typeface="+mn-lt"/>
              </a:rPr>
              <a:t>sally.dussek</a:t>
            </a:r>
            <a:endParaRPr lang="en-US" altLang="en-US" dirty="0">
              <a:latin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Computing 		Miles Berry		      020 8392 3241  		m.berry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Business Studies and Econ	Rob.Buck				N/A		</a:t>
            </a:r>
            <a:r>
              <a:rPr lang="en-US" altLang="en-US" dirty="0" err="1">
                <a:latin typeface="+mn-lt"/>
              </a:rPr>
              <a:t>rob.buck</a:t>
            </a:r>
            <a:endParaRPr lang="en-US" altLang="en-US" dirty="0">
              <a:latin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Dance			Kelly McClelland			N/A		kelly.mcclelland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Design and Technology	Catherine Stoner	      	      020 8392 4411 		catherine.stoner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Drama			Rebecca Thompson	      	      020 8392 5028		rebecca.thompson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English			Mari Cruice		      020 8392 3281 		mari.cruice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Geography		Rachael Butcher	      		N/A		rachael.butcher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History			Ali Messer		      020 8392 3106		</a:t>
            </a:r>
            <a:r>
              <a:rPr lang="en-US" altLang="en-US" dirty="0" err="1">
                <a:latin typeface="+mn-lt"/>
              </a:rPr>
              <a:t>thomas.pike</a:t>
            </a:r>
            <a:endParaRPr lang="en-US" altLang="en-US" dirty="0">
              <a:latin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Mathematics		Nick Langford	      	      020 8392 3859		</a:t>
            </a:r>
            <a:r>
              <a:rPr lang="en-US" altLang="en-US" dirty="0" err="1">
                <a:latin typeface="+mn-lt"/>
              </a:rPr>
              <a:t>atif.jaleel</a:t>
            </a:r>
            <a:endParaRPr lang="en-US" altLang="en-US" dirty="0">
              <a:latin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Modern Foreign Language	Sonia Cordones/Nick Power            020 8392 3000        	sonia.cordones /nicholas.power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Music			Kate Potts-Lovegrove 	      	N/A 		kate.potts-Lovegrove/bella.urquhart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PE			</a:t>
            </a:r>
            <a:r>
              <a:rPr lang="en-US" b="0" i="0" dirty="0">
                <a:effectLst/>
                <a:latin typeface="+mn-lt"/>
              </a:rPr>
              <a:t>Lorraine Robins Kent </a:t>
            </a:r>
            <a:r>
              <a:rPr lang="en-US" altLang="en-US" dirty="0">
                <a:latin typeface="+mn-lt"/>
              </a:rPr>
              <a:t>	     	N/A		lorraine.robins-kent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Psychology		Alex Knight			N/A		alex.night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Religious Education	Simon Hughes	                         020 8392 3248 		simon.hughes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Science (Bio)		Steve Abrams	                         020 8392 3016		steve.abrams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Science (Physics/Chem.)	</a:t>
            </a:r>
            <a:r>
              <a:rPr lang="en-US" dirty="0">
                <a:effectLst/>
                <a:latin typeface="+mn-lt"/>
              </a:rPr>
              <a:t>Nicklas Lindstrom </a:t>
            </a:r>
            <a:r>
              <a:rPr lang="en-US" altLang="en-US" dirty="0">
                <a:latin typeface="+mn-lt"/>
              </a:rPr>
              <a:t>	                         020 8392 </a:t>
            </a:r>
            <a:r>
              <a:rPr lang="en-US" dirty="0">
                <a:latin typeface="+mn-lt"/>
              </a:rPr>
              <a:t>3087</a:t>
            </a:r>
            <a:r>
              <a:rPr lang="en-US" altLang="en-US" dirty="0">
                <a:latin typeface="+mn-lt"/>
              </a:rPr>
              <a:t>		nicklas.lindstrom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Social Sciences		Tomislav		                  		N/A		Tomislav.maric</a:t>
            </a:r>
          </a:p>
        </p:txBody>
      </p:sp>
    </p:spTree>
    <p:extLst>
      <p:ext uri="{BB962C8B-B14F-4D97-AF65-F5344CB8AC3E}">
        <p14:creationId xmlns:p14="http://schemas.microsoft.com/office/powerpoint/2010/main" val="88244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64A10B-3DAB-F0C8-C1CE-E74A6C0E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27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b="1" kern="1400" dirty="0">
                <a:solidFill>
                  <a:srgbClr val="00B05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value a Froebelian approach to teacher education with whole child development at the core of our philosophy</a:t>
            </a:r>
            <a:b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A757DF-523A-12DB-C2E6-234028C3D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1" y="1148080"/>
            <a:ext cx="10906760" cy="5252719"/>
          </a:xfrm>
        </p:spPr>
        <p:txBody>
          <a:bodyPr>
            <a:normAutofit fontScale="62500" lnSpcReduction="20000"/>
          </a:bodyPr>
          <a:lstStyle/>
          <a:p>
            <a:pPr marL="1431925" indent="-1431925" algn="just">
              <a:lnSpc>
                <a:spcPct val="118000"/>
              </a:lnSpc>
              <a:spcAft>
                <a:spcPts val="600"/>
              </a:spcAft>
              <a:buNone/>
            </a:pPr>
            <a:r>
              <a:rPr lang="en-GB" sz="32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Respectful:	</a:t>
            </a:r>
            <a:r>
              <a:rPr lang="en-GB" sz="25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We respect each other and build positive relationships with our pupils and colleagues. We celebrate diversity and create an inclusive community. 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00" indent="-1524000" algn="just">
              <a:buNone/>
            </a:pPr>
            <a:r>
              <a:rPr lang="en-GB" sz="32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Reflective:</a:t>
            </a:r>
            <a:r>
              <a:rPr lang="en-GB" sz="3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	</a:t>
            </a:r>
            <a:r>
              <a:rPr lang="en-GB" sz="2600" dirty="0">
                <a:latin typeface="Gill Sans MT" panose="020B0502020104020203" pitchFamily="34" charset="0"/>
                <a:ea typeface="Times New Roman" panose="02020603050405020304" pitchFamily="18" charset="0"/>
              </a:rPr>
              <a:t>We </a:t>
            </a:r>
            <a:r>
              <a:rPr lang="en-GB" sz="25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reflect on our practice, connecting academic literature, research, and school experience. We strive to continually improve our pedagogy.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00" indent="-1524000" algn="just">
              <a:buNone/>
            </a:pPr>
            <a:r>
              <a:rPr lang="en-GB" sz="32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Resilient: 	</a:t>
            </a:r>
            <a:r>
              <a:rPr lang="en-GB" sz="25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We support each other and seek to grow from our challenges. We strive to realise our potential and to thrive together.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32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Resourceful:  </a:t>
            </a:r>
            <a:r>
              <a:rPr lang="en-GB" sz="25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We work hard, and we are creative, imaginative, and curious. We keep learning.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100" b="1" dirty="0">
              <a:solidFill>
                <a:srgbClr val="00B05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3300" b="1" dirty="0">
                <a:solidFill>
                  <a:srgbClr val="00B05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Our Ambition is to: </a:t>
            </a:r>
            <a:endParaRPr lang="en-GB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GB" sz="25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Prepare our students for their early career induction</a:t>
            </a:r>
            <a:r>
              <a:rPr lang="en-GB" sz="25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; to inspire them to continue to learn and develop professionally.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GB" sz="2500" b="1" kern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 subject specific pedagogical content</a:t>
            </a:r>
            <a:r>
              <a:rPr lang="en-GB" sz="2500" kern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b="1" kern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knowledge </a:t>
            </a:r>
            <a:r>
              <a:rPr lang="en-GB" sz="2500" kern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an understanding of the what, how and why of teaching in different contexts; meeting the ECF and going beyond it.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8000"/>
              </a:lnSpc>
              <a:spcAft>
                <a:spcPts val="600"/>
              </a:spcAft>
            </a:pPr>
            <a:r>
              <a:rPr lang="en-GB" sz="2500" b="1" kern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research-informed curricula</a:t>
            </a:r>
            <a:r>
              <a:rPr lang="en-GB" sz="2500" kern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that meet the diverse needs of pupils in our partner schools.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8000"/>
              </a:lnSpc>
              <a:spcAft>
                <a:spcPts val="600"/>
              </a:spcAft>
            </a:pPr>
            <a:r>
              <a:rPr lang="en-GB" sz="2500" b="1" kern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 a network of experts</a:t>
            </a:r>
            <a:r>
              <a:rPr lang="en-GB" sz="2500" kern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mentor and support our students in our partner schools.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GB" sz="25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Assure quality</a:t>
            </a:r>
            <a:r>
              <a:rPr lang="en-GB" sz="25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using meticulous processes that support the highest possible standards.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8AFE3D-8B2D-6147-1B31-6164BCA6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652" y="4822852"/>
            <a:ext cx="2292295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2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CB5B8-3B0A-4FCD-8F62-ECD771101476}"/>
              </a:ext>
            </a:extLst>
          </p:cNvPr>
          <p:cNvSpPr txBox="1"/>
          <p:nvPr/>
        </p:nvSpPr>
        <p:spPr>
          <a:xfrm>
            <a:off x="221306" y="793663"/>
            <a:ext cx="9293886" cy="52706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Roboto Light" panose="02000000000000000000"/>
              </a:rPr>
              <a:t>Course starts:</a:t>
            </a:r>
          </a:p>
          <a:p>
            <a:endParaRPr lang="en-GB" sz="1050" b="1" dirty="0">
              <a:latin typeface="Roboto Light" panose="02000000000000000000"/>
            </a:endParaRPr>
          </a:p>
          <a:p>
            <a:r>
              <a:rPr lang="en-GB" sz="2400" dirty="0">
                <a:latin typeface="Roboto Light" panose="02000000000000000000"/>
              </a:rPr>
              <a:t>Enrolment day: </a:t>
            </a:r>
            <a:r>
              <a:rPr lang="en-GB" sz="2400" u="sng" dirty="0">
                <a:latin typeface="Roboto Light" panose="02000000000000000000"/>
              </a:rPr>
              <a:t>28</a:t>
            </a:r>
            <a:r>
              <a:rPr lang="en-GB" sz="2400" u="sng" baseline="30000" dirty="0">
                <a:latin typeface="Roboto Light" panose="02000000000000000000"/>
              </a:rPr>
              <a:t>th</a:t>
            </a:r>
            <a:r>
              <a:rPr lang="en-GB" sz="2400" u="sng" dirty="0">
                <a:latin typeface="Roboto Light" panose="02000000000000000000"/>
              </a:rPr>
              <a:t> August</a:t>
            </a:r>
          </a:p>
          <a:p>
            <a:r>
              <a:rPr lang="en-GB" sz="2400" dirty="0">
                <a:latin typeface="Roboto Light" panose="02000000000000000000"/>
              </a:rPr>
              <a:t>First Subject Day and induction:  </a:t>
            </a:r>
            <a:r>
              <a:rPr lang="en-GB" sz="2400" u="sng" dirty="0">
                <a:latin typeface="Roboto Light" panose="02000000000000000000"/>
              </a:rPr>
              <a:t>3</a:t>
            </a:r>
            <a:r>
              <a:rPr lang="en-GB" sz="2400" u="sng" baseline="30000" dirty="0">
                <a:latin typeface="Roboto Light" panose="02000000000000000000"/>
              </a:rPr>
              <a:t>rd</a:t>
            </a:r>
            <a:r>
              <a:rPr lang="en-GB" sz="2400" u="sng" dirty="0">
                <a:latin typeface="Roboto Light" panose="02000000000000000000"/>
              </a:rPr>
              <a:t> September (9 am to 4.30)</a:t>
            </a:r>
          </a:p>
          <a:p>
            <a:endParaRPr lang="en-GB" sz="1100" b="1" dirty="0">
              <a:latin typeface="Roboto Light" panose="02000000000000000000"/>
            </a:endParaRPr>
          </a:p>
          <a:p>
            <a:r>
              <a:rPr lang="en-GB" sz="2400" b="1" dirty="0">
                <a:latin typeface="Roboto Light" panose="02000000000000000000"/>
              </a:rPr>
              <a:t>School placements:</a:t>
            </a:r>
          </a:p>
          <a:p>
            <a:endParaRPr lang="en-GB" sz="1100" b="1" dirty="0">
              <a:latin typeface="Roboto Light" panose="02000000000000000000"/>
            </a:endParaRPr>
          </a:p>
          <a:p>
            <a:r>
              <a:rPr lang="en-GB" sz="2400" dirty="0">
                <a:latin typeface="Roboto Light" panose="02000000000000000000"/>
              </a:rPr>
              <a:t>Lead Partner and Apprentice students start earlier as directed by their lead school</a:t>
            </a:r>
          </a:p>
          <a:p>
            <a:endParaRPr lang="en-GB" sz="2400" dirty="0">
              <a:latin typeface="Roboto Light" panose="02000000000000000000"/>
            </a:endParaRPr>
          </a:p>
          <a:p>
            <a:r>
              <a:rPr lang="en-GB" sz="2400" dirty="0">
                <a:latin typeface="Roboto Light" panose="02000000000000000000"/>
              </a:rPr>
              <a:t>Primary school Placements </a:t>
            </a:r>
            <a:r>
              <a:rPr lang="en-GB" sz="2400" b="1" u="sng" dirty="0">
                <a:latin typeface="Roboto Light" panose="02000000000000000000"/>
              </a:rPr>
              <a:t>Mon/Tue 22</a:t>
            </a:r>
            <a:r>
              <a:rPr lang="en-GB" sz="2400" b="1" u="sng" baseline="30000" dirty="0">
                <a:latin typeface="Roboto Light" panose="02000000000000000000"/>
              </a:rPr>
              <a:t>nd</a:t>
            </a:r>
            <a:r>
              <a:rPr lang="en-GB" sz="2400" b="1" u="sng" dirty="0">
                <a:latin typeface="Roboto Light" panose="02000000000000000000"/>
              </a:rPr>
              <a:t> and 23</a:t>
            </a:r>
            <a:r>
              <a:rPr lang="en-GB" sz="2400" b="1" u="sng" baseline="30000" dirty="0">
                <a:latin typeface="Roboto Light" panose="02000000000000000000"/>
              </a:rPr>
              <a:t>rd</a:t>
            </a:r>
            <a:r>
              <a:rPr lang="en-GB" sz="2400" b="1" u="sng" dirty="0">
                <a:latin typeface="Roboto Light" panose="02000000000000000000"/>
              </a:rPr>
              <a:t> September</a:t>
            </a:r>
          </a:p>
          <a:p>
            <a:endParaRPr lang="en-GB" sz="2400" dirty="0">
              <a:latin typeface="Roboto Light" panose="02000000000000000000"/>
            </a:endParaRPr>
          </a:p>
          <a:p>
            <a:endParaRPr lang="en-GB" sz="1200" b="1" dirty="0">
              <a:latin typeface="Roboto Light" panose="02000000000000000000"/>
            </a:endParaRPr>
          </a:p>
          <a:p>
            <a:r>
              <a:rPr lang="en-GB" sz="2400" dirty="0">
                <a:latin typeface="Roboto Light" panose="02000000000000000000"/>
              </a:rPr>
              <a:t>Uni-led students start in school on </a:t>
            </a:r>
            <a:r>
              <a:rPr lang="en-GB" sz="2400" b="1" u="sng" dirty="0">
                <a:latin typeface="Roboto Light" panose="02000000000000000000"/>
              </a:rPr>
              <a:t>Thursday 25</a:t>
            </a:r>
            <a:r>
              <a:rPr lang="en-GB" sz="2400" b="1" u="sng" baseline="30000" dirty="0">
                <a:latin typeface="Roboto Light" panose="02000000000000000000"/>
              </a:rPr>
              <a:t>th</a:t>
            </a:r>
            <a:r>
              <a:rPr lang="en-GB" sz="2400" b="1" u="sng" dirty="0">
                <a:latin typeface="Roboto Light" panose="02000000000000000000"/>
              </a:rPr>
              <a:t> September </a:t>
            </a:r>
            <a:r>
              <a:rPr lang="en-GB" sz="2400" dirty="0">
                <a:latin typeface="Roboto Light" panose="02000000000000000000"/>
              </a:rPr>
              <a:t>- you will find out schools in September.</a:t>
            </a:r>
            <a:endParaRPr lang="en-GB" sz="2400" dirty="0">
              <a:latin typeface="Roboto Light" panose="02000000000000000000"/>
              <a:ea typeface="Roboto Light"/>
            </a:endParaRPr>
          </a:p>
          <a:p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72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99693" y="-251324"/>
            <a:ext cx="8442672" cy="1325563"/>
          </a:xfrm>
        </p:spPr>
        <p:txBody>
          <a:bodyPr/>
          <a:lstStyle/>
          <a:p>
            <a:pPr algn="ctr"/>
            <a:r>
              <a:rPr lang="en-GB" altLang="en-US" sz="4000" b="1" dirty="0">
                <a:latin typeface="Roboto Light"/>
                <a:cs typeface="Arial"/>
              </a:rPr>
              <a:t>The pattern of the year 2025-26</a:t>
            </a:r>
            <a:endParaRPr lang="en-GB" altLang="en-US" sz="4000" b="1" dirty="0">
              <a:latin typeface="Roboto Light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27947" y="844211"/>
            <a:ext cx="10432084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Roboto Light"/>
                <a:cs typeface="Arial"/>
              </a:rPr>
              <a:t>The course starts on Thursday 28</a:t>
            </a:r>
            <a:r>
              <a:rPr lang="en-GB" altLang="en-US" sz="2000" baseline="30000" dirty="0">
                <a:latin typeface="Roboto Light"/>
                <a:cs typeface="Arial"/>
              </a:rPr>
              <a:t>th</a:t>
            </a:r>
            <a:r>
              <a:rPr lang="en-GB" altLang="en-US" sz="2000" dirty="0">
                <a:latin typeface="Roboto Light"/>
                <a:cs typeface="Arial"/>
              </a:rPr>
              <a:t> August!!! So be ready!!</a:t>
            </a:r>
          </a:p>
          <a:p>
            <a:pPr marL="0" indent="0" algn="just"/>
            <a:endParaRPr lang="en-GB" altLang="en-US" sz="2000" dirty="0">
              <a:latin typeface="Roboto Light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Roboto Light"/>
                <a:cs typeface="Arial"/>
              </a:rPr>
              <a:t>Induction Wednesday 3rd September at 9am to register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GB" altLang="en-US" sz="2000" dirty="0">
              <a:latin typeface="Roboto Light"/>
              <a:cs typeface="Arial"/>
            </a:endParaRPr>
          </a:p>
          <a:p>
            <a:pPr marL="342900" indent="-342900" algn="just">
              <a:buFont typeface="Wingdings" charset="0"/>
              <a:buChar char="ü"/>
            </a:pPr>
            <a:r>
              <a:rPr lang="en-GB" altLang="en-US" sz="2000" dirty="0">
                <a:latin typeface="Roboto Light"/>
                <a:cs typeface="Arial"/>
              </a:rPr>
              <a:t> Up to 120 days in two different schools </a:t>
            </a:r>
          </a:p>
          <a:p>
            <a:pPr algn="just">
              <a:buFont typeface="Arial" charset="0"/>
              <a:buChar char="•"/>
            </a:pPr>
            <a:endParaRPr lang="en-GB" altLang="en-US" sz="2000" dirty="0">
              <a:latin typeface="Roboto Light"/>
              <a:cs typeface="Arial"/>
            </a:endParaRPr>
          </a:p>
          <a:p>
            <a:pPr marL="342900" indent="-342900" algn="just">
              <a:buFont typeface="Wingdings" charset="0"/>
              <a:buChar char="ü"/>
            </a:pPr>
            <a:r>
              <a:rPr lang="en-GB" altLang="en-US" sz="2000" dirty="0">
                <a:latin typeface="Roboto Light"/>
                <a:cs typeface="Arial"/>
              </a:rPr>
              <a:t>University-led study every Wednesday and some Thursday's in September</a:t>
            </a:r>
            <a:endParaRPr lang="en-GB" altLang="en-US" sz="2000" dirty="0">
              <a:latin typeface="Roboto Light"/>
              <a:ea typeface="Roboto Light"/>
              <a:cs typeface="Arial"/>
            </a:endParaRPr>
          </a:p>
          <a:p>
            <a:pPr algn="just">
              <a:buFont typeface="Arial" charset="0"/>
              <a:buChar char="•"/>
            </a:pPr>
            <a:endParaRPr lang="en-GB" altLang="en-US" sz="2000" dirty="0">
              <a:latin typeface="Roboto Light"/>
            </a:endParaRPr>
          </a:p>
          <a:p>
            <a:pPr marL="342900" indent="-342900" algn="just">
              <a:buFont typeface="Wingdings"/>
              <a:buChar char="ü"/>
            </a:pPr>
            <a:r>
              <a:rPr lang="en-GB" altLang="en-US" sz="2000" dirty="0">
                <a:latin typeface="Roboto Light"/>
                <a:cs typeface="Arial"/>
              </a:rPr>
              <a:t>Subject sessions/PS on Wednesdays</a:t>
            </a:r>
            <a:endParaRPr lang="en-GB" altLang="en-US" sz="2000" dirty="0">
              <a:latin typeface="Roboto Light"/>
              <a:ea typeface="Roboto Light"/>
              <a:cs typeface="Arial"/>
            </a:endParaRPr>
          </a:p>
          <a:p>
            <a:pPr marL="0" indent="0" algn="just"/>
            <a:endParaRPr lang="en-GB" altLang="en-US" sz="2000" dirty="0">
              <a:latin typeface="Roboto Light"/>
              <a:cs typeface="Arial"/>
            </a:endParaRPr>
          </a:p>
          <a:p>
            <a:pPr marL="342900" indent="-342900" algn="just">
              <a:buFont typeface="Wingdings"/>
              <a:buChar char="ü"/>
            </a:pPr>
            <a:r>
              <a:rPr lang="en-GB" altLang="en-US" sz="2000" dirty="0">
                <a:latin typeface="Roboto Light"/>
                <a:cs typeface="Arial"/>
              </a:rPr>
              <a:t>There will be some directed tasks completed remotely in the first few weeks</a:t>
            </a:r>
          </a:p>
          <a:p>
            <a:pPr marL="342900" indent="-342900" algn="just">
              <a:buFont typeface="Wingdings"/>
              <a:buChar char="ü"/>
            </a:pPr>
            <a:endParaRPr lang="en-GB" altLang="en-US" sz="2000" dirty="0">
              <a:latin typeface="Roboto Light"/>
              <a:cs typeface="Arial"/>
            </a:endParaRPr>
          </a:p>
          <a:p>
            <a:pPr marL="342900" indent="-342900" algn="just">
              <a:buFont typeface="Wingdings"/>
              <a:buChar char="ü"/>
            </a:pPr>
            <a:r>
              <a:rPr lang="en-GB" altLang="en-US" sz="2000" dirty="0">
                <a:latin typeface="Roboto Light"/>
                <a:cs typeface="Arial"/>
              </a:rPr>
              <a:t>Numeracy task</a:t>
            </a:r>
          </a:p>
          <a:p>
            <a:pPr marL="342900" indent="-342900" algn="just">
              <a:buFont typeface="Wingdings"/>
              <a:buChar char="ü"/>
            </a:pPr>
            <a:endParaRPr lang="en-GB" altLang="en-US" sz="2000" dirty="0">
              <a:latin typeface="Roboto Light"/>
              <a:cs typeface="Arial"/>
            </a:endParaRPr>
          </a:p>
          <a:p>
            <a:pPr marL="342900" indent="-342900" algn="just">
              <a:buFont typeface="Wingdings"/>
              <a:buChar char="ü"/>
            </a:pPr>
            <a:r>
              <a:rPr lang="en-GB" altLang="en-US" sz="2000" dirty="0">
                <a:latin typeface="Roboto Light"/>
                <a:cs typeface="Arial"/>
              </a:rPr>
              <a:t>Abyasa training Mon 8</a:t>
            </a:r>
            <a:r>
              <a:rPr lang="en-GB" altLang="en-US" sz="2000" baseline="30000" dirty="0">
                <a:latin typeface="Roboto Light"/>
                <a:cs typeface="Arial"/>
              </a:rPr>
              <a:t>th</a:t>
            </a:r>
            <a:r>
              <a:rPr lang="en-GB" altLang="en-US" sz="2000" dirty="0">
                <a:latin typeface="Roboto Light"/>
                <a:cs typeface="Arial"/>
              </a:rPr>
              <a:t> Sept (so LP and App you won’t be in school)</a:t>
            </a:r>
          </a:p>
          <a:p>
            <a:pPr marL="342900" indent="-342900" algn="just">
              <a:buFont typeface="Wingdings"/>
              <a:buChar char="ü"/>
            </a:pPr>
            <a:endParaRPr lang="en-GB" altLang="en-US" sz="2000" dirty="0">
              <a:latin typeface="Roboto Light"/>
            </a:endParaRPr>
          </a:p>
          <a:p>
            <a:pPr marL="342900" indent="-342900" algn="just">
              <a:buFont typeface="Wingdings" charset="0"/>
              <a:buChar char="ü"/>
            </a:pPr>
            <a:r>
              <a:rPr lang="en-GB" altLang="en-US" sz="2000" dirty="0">
                <a:latin typeface="Roboto Light"/>
                <a:cs typeface="Arial"/>
              </a:rPr>
              <a:t>Professional Studies: at Roehampton and in allocated  PS hub schools</a:t>
            </a:r>
            <a:endParaRPr lang="en-GB" altLang="en-US" sz="2000" dirty="0">
              <a:latin typeface="Roboto Light"/>
              <a:ea typeface="Roboto Light"/>
              <a:cs typeface="Arial"/>
            </a:endParaRPr>
          </a:p>
          <a:p>
            <a:pPr>
              <a:buFont typeface="Arial" charset="0"/>
              <a:buChar char="•"/>
            </a:pPr>
            <a:endParaRPr lang="en-GB" altLang="en-US" dirty="0">
              <a:ea typeface="Roboto Light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6D42DF-0F79-478C-A175-D454006F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4" y="70284"/>
            <a:ext cx="1454637" cy="1547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97AD3-9152-48A0-8AA7-15D64FC8F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560" y="4678289"/>
            <a:ext cx="2291471" cy="2291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10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8981" y="1865759"/>
            <a:ext cx="4064610" cy="2616101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800" b="1" dirty="0">
                <a:solidFill>
                  <a:srgbClr val="00A06E"/>
                </a:solidFill>
                <a:latin typeface="Roboto Light"/>
              </a:rPr>
              <a:t>Subject pedagogy</a:t>
            </a:r>
          </a:p>
          <a:p>
            <a:pPr algn="ctr"/>
            <a:endParaRPr lang="en-GB" altLang="en-US" sz="2800" b="1" dirty="0">
              <a:latin typeface="Arial" charset="0"/>
            </a:endParaRPr>
          </a:p>
          <a:p>
            <a:pPr algn="ctr"/>
            <a:r>
              <a:rPr lang="en-GB" altLang="en-US" sz="2400" dirty="0">
                <a:latin typeface="Roboto Light"/>
                <a:cs typeface="Arial"/>
              </a:rPr>
              <a:t>Subject sessions </a:t>
            </a:r>
          </a:p>
          <a:p>
            <a:pPr algn="ctr"/>
            <a:r>
              <a:rPr lang="en-GB" altLang="en-US" sz="2400" dirty="0">
                <a:latin typeface="Roboto Light"/>
                <a:cs typeface="Arial"/>
              </a:rPr>
              <a:t>Learning rounds</a:t>
            </a:r>
            <a:endParaRPr lang="en-GB" dirty="0">
              <a:latin typeface="Roboto Light"/>
            </a:endParaRPr>
          </a:p>
          <a:p>
            <a:pPr algn="ctr"/>
            <a:r>
              <a:rPr lang="en-GB" altLang="en-US" sz="2400" dirty="0">
                <a:latin typeface="Roboto Light"/>
                <a:cs typeface="Arial"/>
              </a:rPr>
              <a:t>Two assignments</a:t>
            </a:r>
            <a:endParaRPr lang="en-GB" sz="2400" dirty="0">
              <a:latin typeface="Roboto Light"/>
              <a:cs typeface="Arial"/>
            </a:endParaRPr>
          </a:p>
          <a:p>
            <a:pPr>
              <a:buFont typeface="Arial" charset="0"/>
              <a:buChar char="•"/>
            </a:pPr>
            <a:endParaRPr lang="en-GB" altLang="en-US" dirty="0"/>
          </a:p>
          <a:p>
            <a:pPr>
              <a:buFont typeface="Arial" charset="0"/>
              <a:buChar char="•"/>
            </a:pPr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64068" y="1460898"/>
            <a:ext cx="5339263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00A06E"/>
                </a:solidFill>
                <a:latin typeface="Roboto Light"/>
              </a:rPr>
              <a:t>Professional Studies</a:t>
            </a:r>
          </a:p>
          <a:p>
            <a:pPr algn="ctr"/>
            <a:endParaRPr lang="en-GB" altLang="en-US" sz="2800" b="1" dirty="0">
              <a:solidFill>
                <a:srgbClr val="00A06E"/>
              </a:solidFill>
              <a:latin typeface="Roboto Light"/>
            </a:endParaRPr>
          </a:p>
          <a:p>
            <a:pPr algn="ctr"/>
            <a:r>
              <a:rPr lang="en-GB" altLang="en-US" sz="2400" dirty="0">
                <a:latin typeface="Roboto Light"/>
                <a:cs typeface="Arial"/>
              </a:rPr>
              <a:t>Some school-based training (hubs)</a:t>
            </a:r>
          </a:p>
          <a:p>
            <a:pPr algn="ctr"/>
            <a:r>
              <a:rPr lang="en-GB" altLang="en-US" sz="2400" dirty="0">
                <a:latin typeface="Roboto Light"/>
                <a:cs typeface="Arial"/>
              </a:rPr>
              <a:t>PS sessions at UR</a:t>
            </a:r>
          </a:p>
          <a:p>
            <a:pPr algn="ctr"/>
            <a:r>
              <a:rPr lang="en-GB" altLang="en-US" sz="2400" dirty="0">
                <a:latin typeface="Roboto Light"/>
                <a:cs typeface="Arial"/>
              </a:rPr>
              <a:t>One assignment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505568" y="4481860"/>
            <a:ext cx="7088554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800" b="1" dirty="0">
                <a:solidFill>
                  <a:srgbClr val="00A06E"/>
                </a:solidFill>
                <a:latin typeface="Roboto Light"/>
              </a:rPr>
              <a:t>Two contrasting placements</a:t>
            </a:r>
          </a:p>
          <a:p>
            <a:pPr algn="ctr"/>
            <a:r>
              <a:rPr lang="en-GB" altLang="en-US" sz="2400" dirty="0">
                <a:latin typeface="Roboto Light"/>
                <a:cs typeface="Arial"/>
              </a:rPr>
              <a:t>Increasing timetable</a:t>
            </a:r>
          </a:p>
          <a:p>
            <a:pPr algn="ctr"/>
            <a:r>
              <a:rPr lang="en-GB" altLang="en-US" sz="2400" dirty="0">
                <a:latin typeface="Roboto Light"/>
                <a:cs typeface="Arial"/>
              </a:rPr>
              <a:t>Increasing independence</a:t>
            </a:r>
          </a:p>
          <a:p>
            <a:pPr algn="ctr"/>
            <a:r>
              <a:rPr lang="en-GB" altLang="en-US" sz="2400" dirty="0">
                <a:latin typeface="Roboto Light"/>
                <a:cs typeface="Arial"/>
              </a:rPr>
              <a:t>Increasing pupil progress</a:t>
            </a:r>
          </a:p>
          <a:p>
            <a:pPr algn="ctr"/>
            <a:r>
              <a:rPr lang="en-GB" altLang="en-US" sz="2400" dirty="0">
                <a:latin typeface="Roboto Light"/>
                <a:cs typeface="Arial"/>
              </a:rPr>
              <a:t>Evidence for QTS working with a trained mentor</a:t>
            </a:r>
            <a:r>
              <a:rPr lang="en-GB" altLang="en-US" sz="2000" b="1" dirty="0">
                <a:latin typeface="Roboto Light"/>
              </a:rPr>
              <a:t> 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EA2BA1-D648-43F3-B32C-38A4FD343A32}"/>
              </a:ext>
            </a:extLst>
          </p:cNvPr>
          <p:cNvSpPr/>
          <p:nvPr/>
        </p:nvSpPr>
        <p:spPr>
          <a:xfrm>
            <a:off x="5561015" y="2247534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9BE7C11-930D-43DE-815A-696E9D17C40F}"/>
              </a:ext>
            </a:extLst>
          </p:cNvPr>
          <p:cNvSpPr/>
          <p:nvPr/>
        </p:nvSpPr>
        <p:spPr>
          <a:xfrm rot="8280000">
            <a:off x="6802056" y="3651554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30C0D68-C19C-476B-A287-2BC433DED289}"/>
              </a:ext>
            </a:extLst>
          </p:cNvPr>
          <p:cNvSpPr/>
          <p:nvPr/>
        </p:nvSpPr>
        <p:spPr>
          <a:xfrm rot="13380000">
            <a:off x="4414903" y="3651553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9EAE76-7FB6-4A5D-8E8B-5A645F79E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694" y="5190924"/>
            <a:ext cx="1454637" cy="1547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50A2C-08C2-483D-8310-FAEA13E6B2D8}"/>
              </a:ext>
            </a:extLst>
          </p:cNvPr>
          <p:cNvSpPr txBox="1"/>
          <p:nvPr/>
        </p:nvSpPr>
        <p:spPr>
          <a:xfrm>
            <a:off x="1930400" y="258683"/>
            <a:ext cx="9707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How it all comes together</a:t>
            </a:r>
          </a:p>
        </p:txBody>
      </p:sp>
    </p:spTree>
    <p:extLst>
      <p:ext uri="{BB962C8B-B14F-4D97-AF65-F5344CB8AC3E}">
        <p14:creationId xmlns:p14="http://schemas.microsoft.com/office/powerpoint/2010/main" val="102421010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CB58-F0CC-42EE-9BDC-8E4B2478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Calendar for 25-26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FFE27-4152-2638-A3A4-2D4AF3FA8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9" y="171450"/>
            <a:ext cx="6858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9038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Roehampt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Roehampton PowerPoint Template [Compatibility Mode]" id="{E5B5E309-F8AA-487B-8D1A-F3FF829A02BB}" vid="{DF524CFD-4E3D-45F1-941A-862A0545FB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CDB205F9D94409B713977FBA3674B" ma:contentTypeVersion="" ma:contentTypeDescription="Create a new document." ma:contentTypeScope="" ma:versionID="226046cf5040232b893b56a7b7b83fcc">
  <xsd:schema xmlns:xsd="http://www.w3.org/2001/XMLSchema" xmlns:xs="http://www.w3.org/2001/XMLSchema" xmlns:p="http://schemas.microsoft.com/office/2006/metadata/properties" xmlns:ns2="1d06da1d-e105-4684-95eb-c62ad8f5d6ba" xmlns:ns3="75a28cf3-9262-494e-8e02-5092a5e3e3b0" xmlns:ns4="5fbb59fa-9856-46a9-8fd5-9ddddf792ab5" targetNamespace="http://schemas.microsoft.com/office/2006/metadata/properties" ma:root="true" ma:fieldsID="6417b0108823e85d51b0c064290b7853" ns2:_="" ns3:_="" ns4:_="">
    <xsd:import namespace="1d06da1d-e105-4684-95eb-c62ad8f5d6ba"/>
    <xsd:import namespace="75a28cf3-9262-494e-8e02-5092a5e3e3b0"/>
    <xsd:import namespace="5fbb59fa-9856-46a9-8fd5-9ddddf792ab5"/>
    <xsd:element name="properties">
      <xsd:complexType>
        <xsd:sequence>
          <xsd:element name="documentManagement">
            <xsd:complexType>
              <xsd:all>
                <xsd:element ref="ns2:l0bc4a1375b148fdaeb2b55c5d57fc3e" minOccurs="0"/>
                <xsd:element ref="ns3:TaxCatchAll" minOccurs="0"/>
                <xsd:element ref="ns2:c8fc7a0aa9f54e3ebfc6ae2b18b8a580" minOccurs="0"/>
                <xsd:element ref="ns3:TaxKeywordTaxHTFiel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6da1d-e105-4684-95eb-c62ad8f5d6ba" elementFormDefault="qualified">
    <xsd:import namespace="http://schemas.microsoft.com/office/2006/documentManagement/types"/>
    <xsd:import namespace="http://schemas.microsoft.com/office/infopath/2007/PartnerControls"/>
    <xsd:element name="l0bc4a1375b148fdaeb2b55c5d57fc3e" ma:index="9" nillable="true" ma:taxonomy="true" ma:internalName="l0bc4a1375b148fdaeb2b55c5d57fc3e" ma:taxonomyFieldName="Roehampton_x0020_Team" ma:displayName="Roehampton Team" ma:default="" ma:fieldId="{50bc4a13-75b1-48fd-aeb2-b55c5d57fc3e}" ma:sspId="8d0af180-1065-48e5-bc0d-526fac628292" ma:termSetId="d1e35cad-1ad0-4857-8537-5b82f74968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fc7a0aa9f54e3ebfc6ae2b18b8a580" ma:index="12" nillable="true" ma:taxonomy="true" ma:internalName="c8fc7a0aa9f54e3ebfc6ae2b18b8a580" ma:taxonomyFieldName="Document_x0020_Type" ma:displayName="Document Type" ma:default="" ma:fieldId="{c8fc7a0a-a9f5-4e3e-bfc6-ae2b18b8a580}" ma:taxonomyMulti="true" ma:sspId="8d0af180-1065-48e5-bc0d-526fac628292" ma:termSetId="a86422d8-cad4-4935-995f-47ef0cc840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28cf3-9262-494e-8e02-5092a5e3e3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4F9948B-D7F7-46E5-B882-8223F4F0F7FA}" ma:internalName="TaxCatchAll" ma:showField="CatchAllData" ma:web="{b872808e-e4c7-4f89-858f-7dc1b45506d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d0af180-1065-48e5-bc0d-526fac62829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b59fa-9856-46a9-8fd5-9ddddf792ab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8d0af180-1065-48e5-bc0d-526fac628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a28cf3-9262-494e-8e02-5092a5e3e3b0">
      <Value>260</Value>
      <Value>9</Value>
    </TaxCatchAll>
    <TaxKeywordTaxHTField xmlns="75a28cf3-9262-494e-8e02-5092a5e3e3b0">
      <Terms xmlns="http://schemas.microsoft.com/office/infopath/2007/PartnerControls"/>
    </TaxKeywordTaxHTField>
    <SharedWithUsers xmlns="75a28cf3-9262-494e-8e02-5092a5e3e3b0">
      <UserInfo>
        <DisplayName>Mark Keegan</DisplayName>
        <AccountId>275</AccountId>
        <AccountType/>
      </UserInfo>
      <UserInfo>
        <DisplayName>Reggie Blennerhassett</DisplayName>
        <AccountId>393</AccountId>
        <AccountType/>
      </UserInfo>
      <UserInfo>
        <DisplayName>Miral Metawie</DisplayName>
        <AccountId>226</AccountId>
        <AccountType/>
      </UserInfo>
      <UserInfo>
        <DisplayName>Alison Messer</DisplayName>
        <AccountId>151</AccountId>
        <AccountType/>
      </UserInfo>
      <UserInfo>
        <DisplayName>Mandi Kaur</DisplayName>
        <AccountId>1041</AccountId>
        <AccountType/>
      </UserInfo>
      <UserInfo>
        <DisplayName>Ruth Seabrook</DisplayName>
        <AccountId>153</AccountId>
        <AccountType/>
      </UserInfo>
      <UserInfo>
        <DisplayName>Mari Cruice</DisplayName>
        <AccountId>146</AccountId>
        <AccountType/>
      </UserInfo>
    </SharedWithUsers>
    <c8fc7a0aa9f54e3ebfc6ae2b18b8a580 xmlns="1d06da1d-e105-4684-95eb-c62ad8f5d6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-</TermName>
          <TermId xmlns="http://schemas.microsoft.com/office/infopath/2007/PartnerControls">96c1daca-04a8-4eb7-b1a8-7250d777ade4</TermId>
        </TermInfo>
      </Terms>
    </c8fc7a0aa9f54e3ebfc6ae2b18b8a580>
    <l0bc4a1375b148fdaeb2b55c5d57fc3e xmlns="1d06da1d-e105-4684-95eb-c62ad8f5d6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Recruitment, International ＆ Admissions</TermName>
          <TermId xmlns="http://schemas.microsoft.com/office/infopath/2007/PartnerControls">234dbd2c-a86b-4cad-9c36-e2bd8a98025d</TermId>
        </TermInfo>
      </Terms>
    </l0bc4a1375b148fdaeb2b55c5d57fc3e>
    <lcf76f155ced4ddcb4097134ff3c332f xmlns="5fbb59fa-9856-46a9-8fd5-9ddddf792ab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42FF11-6F00-4B15-AEB1-06F56C826742}"/>
</file>

<file path=customXml/itemProps2.xml><?xml version="1.0" encoding="utf-8"?>
<ds:datastoreItem xmlns:ds="http://schemas.openxmlformats.org/officeDocument/2006/customXml" ds:itemID="{D7F9D535-2927-4F23-8374-ACEAE343F6B0}">
  <ds:schemaRefs>
    <ds:schemaRef ds:uri="http://schemas.microsoft.com/office/2006/metadata/properties"/>
    <ds:schemaRef ds:uri="http://schemas.microsoft.com/office/infopath/2007/PartnerControls"/>
    <ds:schemaRef ds:uri="75a28cf3-9262-494e-8e02-5092a5e3e3b0"/>
    <ds:schemaRef ds:uri="1d06da1d-e105-4684-95eb-c62ad8f5d6ba"/>
  </ds:schemaRefs>
</ds:datastoreItem>
</file>

<file path=customXml/itemProps3.xml><?xml version="1.0" encoding="utf-8"?>
<ds:datastoreItem xmlns:ds="http://schemas.openxmlformats.org/officeDocument/2006/customXml" ds:itemID="{05C48E1F-9082-4209-9DA2-EA3CEFE977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of Roehampton PowerPoint Template</Template>
  <TotalTime>71</TotalTime>
  <Words>1779</Words>
  <Application>Microsoft Office PowerPoint</Application>
  <PresentationFormat>Widescreen</PresentationFormat>
  <Paragraphs>216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Georgia</vt:lpstr>
      <vt:lpstr>Gill Sans MT</vt:lpstr>
      <vt:lpstr>Roboto Light</vt:lpstr>
      <vt:lpstr>Segoe UI</vt:lpstr>
      <vt:lpstr>Times New Roman</vt:lpstr>
      <vt:lpstr>Wingdings</vt:lpstr>
      <vt:lpstr>University of Roehampton</vt:lpstr>
      <vt:lpstr>PowerPoint Presentation</vt:lpstr>
      <vt:lpstr>PowerPoint Presentation</vt:lpstr>
      <vt:lpstr>Who are we?</vt:lpstr>
      <vt:lpstr>Subject Leads: </vt:lpstr>
      <vt:lpstr>We value a Froebelian approach to teacher education with whole child development at the core of our philosophy </vt:lpstr>
      <vt:lpstr>PowerPoint Presentation</vt:lpstr>
      <vt:lpstr>The pattern of the year 2025-26</vt:lpstr>
      <vt:lpstr>PowerPoint Presentation</vt:lpstr>
      <vt:lpstr>Calendar for 25-26</vt:lpstr>
      <vt:lpstr> Conditions:</vt:lpstr>
      <vt:lpstr> DBS: DBS@roehampton.ac.uk  </vt:lpstr>
      <vt:lpstr>PowerPoint Presentation</vt:lpstr>
      <vt:lpstr>Contacts for other help: </vt:lpstr>
      <vt:lpstr>PowerPoint Presentation</vt:lpstr>
      <vt:lpstr>Subject Leads: </vt:lpstr>
      <vt:lpstr>PowerPoint Presentation</vt:lpstr>
      <vt:lpstr>What can I do to prepare?</vt:lpstr>
    </vt:vector>
  </TitlesOfParts>
  <Company>University Of Roehampton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University of Roehampton PGCE Open Evening</dc:title>
  <dc:creator>Alison Messer</dc:creator>
  <cp:lastModifiedBy>Sonia Cordones</cp:lastModifiedBy>
  <cp:revision>380</cp:revision>
  <cp:lastPrinted>2017-11-14T20:39:19Z</cp:lastPrinted>
  <dcterms:created xsi:type="dcterms:W3CDTF">2017-09-24T15:57:32Z</dcterms:created>
  <dcterms:modified xsi:type="dcterms:W3CDTF">2025-07-01T08:30:07Z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0x0101004F4CDB205F9D94409B713977FBA3674B</vt:lpwstr>
  </property>
  <property fmtid="{D5CDD505-2E9C-101B-9397-08002B2CF9AE}" pid="3" name="TaxKeyword">
    <vt:lpwstr/>
  </property>
  <property fmtid="{D5CDD505-2E9C-101B-9397-08002B2CF9AE}" pid="4" name="Document Type">
    <vt:lpwstr>9;#-|96c1daca-04a8-4eb7-b1a8-7250d777ade4</vt:lpwstr>
  </property>
  <property fmtid="{D5CDD505-2E9C-101B-9397-08002B2CF9AE}" pid="5" name="Roehampton Team">
    <vt:lpwstr>260;#Recruitment, International ＆ Admissions|234dbd2c-a86b-4cad-9c36-e2bd8a98025d</vt:lpwstr>
  </property>
  <property fmtid="{D5CDD505-2E9C-101B-9397-08002B2CF9AE}" pid="6" name="Roehampton_x0020_Team">
    <vt:lpwstr>260;#Recruitment, International ＆ Admissions|234dbd2c-a86b-4cad-9c36-e2bd8a98025d</vt:lpwstr>
  </property>
  <property fmtid="{D5CDD505-2E9C-101B-9397-08002B2CF9AE}" pid="7" name="Document_x0020_Type">
    <vt:lpwstr>9;#-|96c1daca-04a8-4eb7-b1a8-7250d777ade4</vt:lpwstr>
  </property>
  <property fmtid="{D5CDD505-2E9C-101B-9397-08002B2CF9AE}" pid="8" name="MediaServiceImageTags">
    <vt:lpwstr/>
  </property>
</Properties>
</file>