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9" r:id="rId4"/>
    <p:sldId id="258" r:id="rId5"/>
    <p:sldId id="268" r:id="rId6"/>
    <p:sldId id="275" r:id="rId7"/>
    <p:sldId id="273" r:id="rId8"/>
    <p:sldId id="261" r:id="rId9"/>
  </p:sldIdLst>
  <p:sldSz cx="18288000" cy="10287000"/>
  <p:notesSz cx="6858000" cy="9144000"/>
  <p:embeddedFontLst>
    <p:embeddedFont>
      <p:font typeface="Agrandir Wide Thin" panose="020B0604020202020204" charset="0"/>
      <p:regular r:id="rId10"/>
    </p:embeddedFont>
    <p:embeddedFont>
      <p:font typeface="Canva Sans 1" panose="020B0604020202020204" charset="0"/>
      <p:regular r:id="rId11"/>
    </p:embeddedFont>
    <p:embeddedFont>
      <p:font typeface="Canva Sans 1 Italics" panose="020B0604020202020204" charset="0"/>
      <p:regular r:id="rId12"/>
      <p:italic r:id="rId13"/>
    </p:embeddedFont>
    <p:embeddedFont>
      <p:font typeface="Roboto" panose="02000000000000000000" pitchFamily="2" charset="0"/>
      <p:regular r:id="rId14"/>
      <p:bold r:id="rId15"/>
      <p:italic r:id="rId16"/>
      <p:boldItalic r:id="rId17"/>
    </p:embeddedFont>
    <p:embeddedFont>
      <p:font typeface="Roboto Bold" panose="02000000000000000000" pitchFamily="2" charset="0"/>
      <p:regular r:id="rId18"/>
      <p:bold r:id="rId19"/>
    </p:embeddedFont>
    <p:embeddedFont>
      <p:font typeface="Roboto Slab" pitchFamily="2" charset="0"/>
      <p:regular r:id="rId20"/>
      <p:bold r:id="rId21"/>
    </p:embeddedFont>
    <p:embeddedFont>
      <p:font typeface="Roboto Slab Bold" pitchFamily="2" charset="0"/>
      <p:regular r:id="rId22"/>
      <p:bold r:id="rId23"/>
      <p:italic r:id="rId24"/>
      <p:boldItalic r:id="rId25"/>
    </p:embeddedFont>
    <p:embeddedFont>
      <p:font typeface="Roboto Slab Regular" pitchFamily="2" charset="0"/>
      <p:regular r:id="rId26"/>
    </p:embeddedFont>
    <p:embeddedFont>
      <p:font typeface="Roboto Slab Regular Bold"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71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font" Target="fonts/font17.fntdata"/><Relationship Id="rId3" Type="http://schemas.openxmlformats.org/officeDocument/2006/relationships/slide" Target="slides/slide2.xml"/><Relationship Id="rId21" Type="http://schemas.openxmlformats.org/officeDocument/2006/relationships/font" Target="fonts/font12.fntdata"/><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font" Target="fonts/font19.fntdata"/><Relationship Id="rId10" Type="http://schemas.openxmlformats.org/officeDocument/2006/relationships/font" Target="fonts/font1.fntdata"/><Relationship Id="rId19" Type="http://schemas.openxmlformats.org/officeDocument/2006/relationships/font" Target="fonts/font10.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font" Target="fonts/font18.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tiff"/><Relationship Id="rId4" Type="http://schemas.openxmlformats.org/officeDocument/2006/relationships/image" Target="../media/image4.tiff"/></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svg"/><Relationship Id="rId7" Type="http://schemas.openxmlformats.org/officeDocument/2006/relationships/image" Target="../media/image23.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10" Type="http://schemas.openxmlformats.org/officeDocument/2006/relationships/image" Target="../media/image26.jpeg"/><Relationship Id="rId4" Type="http://schemas.openxmlformats.org/officeDocument/2006/relationships/image" Target="../media/image10.png"/><Relationship Id="rId9" Type="http://schemas.openxmlformats.org/officeDocument/2006/relationships/image" Target="../media/image25.jpeg"/></Relationships>
</file>

<file path=ppt/slides/_rels/slide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hyperlink" Target="https://reportandsupport.roehampton.ac.uk/support/category/sexual-misconduct" TargetMode="External"/><Relationship Id="rId5" Type="http://schemas.openxmlformats.org/officeDocument/2006/relationships/image" Target="../media/image10.png"/><Relationship Id="rId10" Type="http://schemas.openxmlformats.org/officeDocument/2006/relationships/hyperlink" Target="mailto:SVLO@roehampton.ac.uk" TargetMode="External"/><Relationship Id="rId4" Type="http://schemas.openxmlformats.org/officeDocument/2006/relationships/image" Target="../media/image9.svg"/><Relationship Id="rId9" Type="http://schemas.openxmlformats.org/officeDocument/2006/relationships/hyperlink" Target="https://outlook.office365.com/book/SVLOSupport@roehamptonprod.onmicrosoft.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hyperlink" Target="mailto:Olwen.ottaway@roehampton.ac.uk"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502623" cy="8113234"/>
          </a:xfrm>
          <a:custGeom>
            <a:avLst/>
            <a:gdLst/>
            <a:ahLst/>
            <a:cxnLst/>
            <a:rect l="l" t="t" r="r" b="b"/>
            <a:pathLst>
              <a:path w="18502623" h="8113234">
                <a:moveTo>
                  <a:pt x="0" y="0"/>
                </a:moveTo>
                <a:lnTo>
                  <a:pt x="18502623" y="0"/>
                </a:lnTo>
                <a:lnTo>
                  <a:pt x="18502623" y="8113234"/>
                </a:lnTo>
                <a:lnTo>
                  <a:pt x="0" y="8113234"/>
                </a:lnTo>
                <a:lnTo>
                  <a:pt x="0" y="0"/>
                </a:lnTo>
                <a:close/>
              </a:path>
            </a:pathLst>
          </a:custGeom>
          <a:blipFill>
            <a:blip r:embed="rId2"/>
            <a:stretch>
              <a:fillRect l="-856" t="-37592" b="-15746"/>
            </a:stretch>
          </a:blipFill>
        </p:spPr>
        <p:txBody>
          <a:bodyPr/>
          <a:lstStyle/>
          <a:p>
            <a:endParaRPr lang="en-GB"/>
          </a:p>
        </p:txBody>
      </p:sp>
      <p:sp>
        <p:nvSpPr>
          <p:cNvPr id="3" name="TextBox 3"/>
          <p:cNvSpPr txBox="1"/>
          <p:nvPr/>
        </p:nvSpPr>
        <p:spPr>
          <a:xfrm>
            <a:off x="918244" y="8607687"/>
            <a:ext cx="16666134" cy="1069976"/>
          </a:xfrm>
          <a:prstGeom prst="rect">
            <a:avLst/>
          </a:prstGeom>
        </p:spPr>
        <p:txBody>
          <a:bodyPr lIns="0" tIns="0" rIns="0" bIns="0" rtlCol="0" anchor="t">
            <a:spAutoFit/>
          </a:bodyPr>
          <a:lstStyle/>
          <a:p>
            <a:pPr>
              <a:lnSpc>
                <a:spcPts val="8000"/>
              </a:lnSpc>
            </a:pPr>
            <a:r>
              <a:rPr lang="en-US" sz="8000">
                <a:solidFill>
                  <a:srgbClr val="F3A846"/>
                </a:solidFill>
                <a:latin typeface="Roboto Slab Regular"/>
              </a:rPr>
              <a:t>STUDENT WELLBEING SERVICES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3</a:t>
            </a:r>
          </a:p>
        </p:txBody>
      </p:sp>
      <p:sp>
        <p:nvSpPr>
          <p:cNvPr id="4" name="TextBox 4"/>
          <p:cNvSpPr txBox="1"/>
          <p:nvPr/>
        </p:nvSpPr>
        <p:spPr>
          <a:xfrm>
            <a:off x="1028700" y="942975"/>
            <a:ext cx="13063236" cy="811530"/>
          </a:xfrm>
          <a:prstGeom prst="rect">
            <a:avLst/>
          </a:prstGeom>
        </p:spPr>
        <p:txBody>
          <a:bodyPr lIns="0" tIns="0" rIns="0" bIns="0" rtlCol="0" anchor="t">
            <a:spAutoFit/>
          </a:bodyPr>
          <a:lstStyle/>
          <a:p>
            <a:pPr>
              <a:lnSpc>
                <a:spcPts val="6719"/>
              </a:lnSpc>
            </a:pPr>
            <a:r>
              <a:rPr lang="en-US" sz="4800">
                <a:solidFill>
                  <a:srgbClr val="063532"/>
                </a:solidFill>
                <a:latin typeface="Roboto Slab Regular"/>
              </a:rPr>
              <a:t>MEET THE</a:t>
            </a:r>
            <a:r>
              <a:rPr lang="en-US" sz="4800">
                <a:solidFill>
                  <a:srgbClr val="00A06E"/>
                </a:solidFill>
                <a:latin typeface="Roboto Slab Regular Bold"/>
              </a:rPr>
              <a:t> WELLBEING OFFICERS</a:t>
            </a:r>
          </a:p>
        </p:txBody>
      </p:sp>
      <p:sp>
        <p:nvSpPr>
          <p:cNvPr id="5" name="TextBox 5"/>
          <p:cNvSpPr txBox="1"/>
          <p:nvPr/>
        </p:nvSpPr>
        <p:spPr>
          <a:xfrm>
            <a:off x="1028700" y="2153285"/>
            <a:ext cx="16613463" cy="2417328"/>
          </a:xfrm>
          <a:prstGeom prst="rect">
            <a:avLst/>
          </a:prstGeom>
        </p:spPr>
        <p:txBody>
          <a:bodyPr wrap="square" lIns="0" tIns="0" rIns="0" bIns="0" rtlCol="0" anchor="t">
            <a:spAutoFit/>
          </a:bodyPr>
          <a:lstStyle/>
          <a:p>
            <a:pPr>
              <a:lnSpc>
                <a:spcPts val="4759"/>
              </a:lnSpc>
            </a:pPr>
            <a:r>
              <a:rPr lang="en-US" sz="3399" dirty="0">
                <a:solidFill>
                  <a:srgbClr val="063532"/>
                </a:solidFill>
                <a:latin typeface="Roboto"/>
              </a:rPr>
              <a:t>Based in each of our four Colleges, our </a:t>
            </a:r>
            <a:r>
              <a:rPr lang="en-US" sz="3399" dirty="0">
                <a:solidFill>
                  <a:srgbClr val="063532"/>
                </a:solidFill>
                <a:latin typeface="Roboto Bold"/>
              </a:rPr>
              <a:t>Student Wellbeing Officers</a:t>
            </a:r>
            <a:r>
              <a:rPr lang="en-US" sz="3399" dirty="0">
                <a:solidFill>
                  <a:srgbClr val="063532"/>
                </a:solidFill>
                <a:latin typeface="Roboto"/>
              </a:rPr>
              <a:t> are friendly, supportive staff who can help with guidance on emotional support resources, and direct students to internal and external teams or services that can help address any wellbeing-related issues students are going through.</a:t>
            </a:r>
          </a:p>
        </p:txBody>
      </p:sp>
      <p:grpSp>
        <p:nvGrpSpPr>
          <p:cNvPr id="8" name="Group 8"/>
          <p:cNvGrpSpPr>
            <a:grpSpLocks noChangeAspect="1"/>
          </p:cNvGrpSpPr>
          <p:nvPr/>
        </p:nvGrpSpPr>
        <p:grpSpPr>
          <a:xfrm>
            <a:off x="3564227" y="5530577"/>
            <a:ext cx="2141685" cy="214167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15169" r="-15169"/>
              </a:stretch>
            </a:blipFill>
          </p:spPr>
          <p:txBody>
            <a:bodyPr/>
            <a:lstStyle/>
            <a:p>
              <a:endParaRPr lang="en-GB"/>
            </a:p>
          </p:txBody>
        </p:sp>
      </p:grpSp>
      <p:sp>
        <p:nvSpPr>
          <p:cNvPr id="17" name="TextBox 17"/>
          <p:cNvSpPr txBox="1"/>
          <p:nvPr/>
        </p:nvSpPr>
        <p:spPr>
          <a:xfrm>
            <a:off x="10056243" y="8185645"/>
            <a:ext cx="3324996" cy="1824217"/>
          </a:xfrm>
          <a:prstGeom prst="rect">
            <a:avLst/>
          </a:prstGeom>
        </p:spPr>
        <p:txBody>
          <a:bodyPr wrap="square" lIns="0" tIns="0" rIns="0" bIns="0" rtlCol="0" anchor="t">
            <a:spAutoFit/>
          </a:bodyPr>
          <a:lstStyle/>
          <a:p>
            <a:pPr algn="ctr">
              <a:lnSpc>
                <a:spcPts val="2876"/>
              </a:lnSpc>
            </a:pPr>
            <a:r>
              <a:rPr lang="en-US" sz="2200" dirty="0">
                <a:solidFill>
                  <a:srgbClr val="000000"/>
                </a:solidFill>
                <a:latin typeface="Roboto" panose="02000000000000000000" pitchFamily="2" charset="0"/>
                <a:ea typeface="Roboto" panose="02000000000000000000" pitchFamily="2" charset="0"/>
                <a:cs typeface="Roboto" panose="02000000000000000000" pitchFamily="2" charset="0"/>
              </a:rPr>
              <a:t>Oli</a:t>
            </a:r>
          </a:p>
          <a:p>
            <a:pPr algn="ctr">
              <a:lnSpc>
                <a:spcPts val="2876"/>
              </a:lnSpc>
            </a:pPr>
            <a:r>
              <a:rPr lang="en-US" b="1" dirty="0">
                <a:solidFill>
                  <a:srgbClr val="592181"/>
                </a:solidFill>
                <a:latin typeface="Roboto" panose="02000000000000000000" pitchFamily="2" charset="0"/>
                <a:ea typeface="Roboto" panose="02000000000000000000" pitchFamily="2" charset="0"/>
                <a:cs typeface="Roboto" panose="02000000000000000000" pitchFamily="2" charset="0"/>
              </a:rPr>
              <a:t>Whitelands (Psychology and Life Science students and students living in Whitelands accommodation)</a:t>
            </a:r>
            <a:endParaRPr lang="en-US" b="1" dirty="0">
              <a:solidFill>
                <a:srgbClr val="2D14A6"/>
              </a:solidFill>
              <a:latin typeface="Roboto" panose="02000000000000000000" pitchFamily="2" charset="0"/>
              <a:ea typeface="Roboto" panose="02000000000000000000" pitchFamily="2" charset="0"/>
              <a:cs typeface="Roboto" panose="02000000000000000000" pitchFamily="2" charset="0"/>
            </a:endParaRPr>
          </a:p>
        </p:txBody>
      </p:sp>
      <p:sp>
        <p:nvSpPr>
          <p:cNvPr id="18" name="TextBox 18"/>
          <p:cNvSpPr txBox="1"/>
          <p:nvPr/>
        </p:nvSpPr>
        <p:spPr>
          <a:xfrm>
            <a:off x="562758" y="8218278"/>
            <a:ext cx="2046540" cy="1958870"/>
          </a:xfrm>
          <a:prstGeom prst="rect">
            <a:avLst/>
          </a:prstGeom>
        </p:spPr>
        <p:txBody>
          <a:bodyPr wrap="square" lIns="0" tIns="0" rIns="0" bIns="0" rtlCol="0" anchor="t">
            <a:spAutoFit/>
          </a:bodyPr>
          <a:lstStyle/>
          <a:p>
            <a:pPr algn="ctr">
              <a:lnSpc>
                <a:spcPts val="3080"/>
              </a:lnSpc>
            </a:pPr>
            <a:r>
              <a:rPr lang="en-US" sz="2200" dirty="0">
                <a:solidFill>
                  <a:srgbClr val="000000"/>
                </a:solidFill>
                <a:latin typeface="Roboto"/>
              </a:rPr>
              <a:t>Annie</a:t>
            </a:r>
          </a:p>
          <a:p>
            <a:pPr algn="ctr">
              <a:lnSpc>
                <a:spcPts val="3080"/>
              </a:lnSpc>
            </a:pPr>
            <a:r>
              <a:rPr lang="en-US" sz="2200" dirty="0">
                <a:solidFill>
                  <a:srgbClr val="00B050"/>
                </a:solidFill>
                <a:latin typeface="Roboto Bold"/>
              </a:rPr>
              <a:t>Lead Student Wellbeing Officer</a:t>
            </a:r>
          </a:p>
          <a:p>
            <a:pPr algn="ctr">
              <a:lnSpc>
                <a:spcPts val="3080"/>
              </a:lnSpc>
            </a:pPr>
            <a:r>
              <a:rPr lang="en-US" sz="2200" dirty="0">
                <a:solidFill>
                  <a:srgbClr val="00B050"/>
                </a:solidFill>
                <a:latin typeface="Roboto Bold"/>
              </a:rPr>
              <a:t>(interim)</a:t>
            </a:r>
          </a:p>
        </p:txBody>
      </p:sp>
      <p:sp>
        <p:nvSpPr>
          <p:cNvPr id="19" name="TextBox 19"/>
          <p:cNvSpPr txBox="1"/>
          <p:nvPr/>
        </p:nvSpPr>
        <p:spPr>
          <a:xfrm>
            <a:off x="6336111" y="7955427"/>
            <a:ext cx="3318315" cy="2343590"/>
          </a:xfrm>
          <a:prstGeom prst="rect">
            <a:avLst/>
          </a:prstGeom>
        </p:spPr>
        <p:txBody>
          <a:bodyPr wrap="square" lIns="0" tIns="0" rIns="0" bIns="0" rtlCol="0" anchor="t">
            <a:spAutoFit/>
          </a:bodyPr>
          <a:lstStyle/>
          <a:p>
            <a:pPr algn="ctr">
              <a:lnSpc>
                <a:spcPts val="3080"/>
              </a:lnSpc>
            </a:pPr>
            <a:r>
              <a:rPr lang="en-US" sz="2200" dirty="0">
                <a:solidFill>
                  <a:srgbClr val="000000"/>
                </a:solidFill>
                <a:latin typeface="Roboto"/>
              </a:rPr>
              <a:t>Rosanna</a:t>
            </a:r>
          </a:p>
          <a:p>
            <a:pPr algn="ctr">
              <a:lnSpc>
                <a:spcPts val="3080"/>
              </a:lnSpc>
            </a:pPr>
            <a:r>
              <a:rPr lang="en-US" sz="2200" dirty="0">
                <a:solidFill>
                  <a:schemeClr val="accent1">
                    <a:lumMod val="75000"/>
                  </a:schemeClr>
                </a:solidFill>
                <a:latin typeface="Roboto Bold"/>
              </a:rPr>
              <a:t>Digby </a:t>
            </a:r>
            <a:r>
              <a:rPr lang="en-US" dirty="0">
                <a:solidFill>
                  <a:schemeClr val="accent1">
                    <a:lumMod val="75000"/>
                  </a:schemeClr>
                </a:solidFill>
                <a:latin typeface="Roboto Bold"/>
              </a:rPr>
              <a:t>(Nursing &amp; Healthcare students)</a:t>
            </a:r>
            <a:r>
              <a:rPr lang="en-US" sz="2200" dirty="0">
                <a:solidFill>
                  <a:schemeClr val="accent1">
                    <a:lumMod val="75000"/>
                  </a:schemeClr>
                </a:solidFill>
                <a:latin typeface="Roboto Bold"/>
              </a:rPr>
              <a:t> </a:t>
            </a:r>
            <a:r>
              <a:rPr lang="en-US" sz="2200" dirty="0">
                <a:latin typeface="Roboto Bold"/>
              </a:rPr>
              <a:t>/ </a:t>
            </a:r>
            <a:r>
              <a:rPr lang="en-US" sz="2200" dirty="0">
                <a:solidFill>
                  <a:srgbClr val="F1B117"/>
                </a:solidFill>
                <a:latin typeface="Roboto Bold"/>
              </a:rPr>
              <a:t>Froebel </a:t>
            </a:r>
            <a:r>
              <a:rPr lang="en-US" dirty="0">
                <a:solidFill>
                  <a:srgbClr val="F1B117"/>
                </a:solidFill>
                <a:latin typeface="Roboto Bold"/>
              </a:rPr>
              <a:t>(Education students and students in Froebel accommodation)</a:t>
            </a:r>
            <a:endParaRPr lang="en-US" sz="2200" dirty="0">
              <a:solidFill>
                <a:srgbClr val="F1B117"/>
              </a:solidFill>
              <a:latin typeface="Roboto Bold"/>
            </a:endParaRPr>
          </a:p>
        </p:txBody>
      </p:sp>
      <p:pic>
        <p:nvPicPr>
          <p:cNvPr id="25" name="Picture 24" descr="A person smiling in front of a tree&#10;&#10;Description automatically generated">
            <a:extLst>
              <a:ext uri="{FF2B5EF4-FFF2-40B4-BE49-F238E27FC236}">
                <a16:creationId xmlns:a16="http://schemas.microsoft.com/office/drawing/2014/main" id="{3B95658F-1AD6-1BE2-FDC1-709CB0E205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6535" y="5474238"/>
            <a:ext cx="2046541" cy="2046541"/>
          </a:xfrm>
          <a:prstGeom prst="ellipse">
            <a:avLst/>
          </a:prstGeom>
        </p:spPr>
      </p:pic>
      <p:pic>
        <p:nvPicPr>
          <p:cNvPr id="27" name="Picture 26" descr="A person with long blonde hair&#10;&#10;Description automatically generated">
            <a:extLst>
              <a:ext uri="{FF2B5EF4-FFF2-40B4-BE49-F238E27FC236}">
                <a16:creationId xmlns:a16="http://schemas.microsoft.com/office/drawing/2014/main" id="{B719A933-368D-D733-9E60-C568349E4C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1908" y="5526193"/>
            <a:ext cx="2141685" cy="2141685"/>
          </a:xfrm>
          <a:prstGeom prst="ellipse">
            <a:avLst/>
          </a:prstGeom>
        </p:spPr>
      </p:pic>
      <p:pic>
        <p:nvPicPr>
          <p:cNvPr id="29" name="Picture 28" descr="A person smiling at camera&#10;&#10;Description automatically generated">
            <a:extLst>
              <a:ext uri="{FF2B5EF4-FFF2-40B4-BE49-F238E27FC236}">
                <a16:creationId xmlns:a16="http://schemas.microsoft.com/office/drawing/2014/main" id="{6C038758-592F-87C0-83C0-1A83092952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758" y="5478622"/>
            <a:ext cx="2141685" cy="2141685"/>
          </a:xfrm>
          <a:prstGeom prst="ellipse">
            <a:avLst/>
          </a:prstGeom>
        </p:spPr>
      </p:pic>
      <p:sp>
        <p:nvSpPr>
          <p:cNvPr id="31" name="TextBox 19">
            <a:extLst>
              <a:ext uri="{FF2B5EF4-FFF2-40B4-BE49-F238E27FC236}">
                <a16:creationId xmlns:a16="http://schemas.microsoft.com/office/drawing/2014/main" id="{A1CA5E81-ED11-8E58-9991-B016F737FBB1}"/>
              </a:ext>
            </a:extLst>
          </p:cNvPr>
          <p:cNvSpPr txBox="1"/>
          <p:nvPr/>
        </p:nvSpPr>
        <p:spPr>
          <a:xfrm>
            <a:off x="3122334" y="8138098"/>
            <a:ext cx="3005958" cy="1548501"/>
          </a:xfrm>
          <a:prstGeom prst="rect">
            <a:avLst/>
          </a:prstGeom>
        </p:spPr>
        <p:txBody>
          <a:bodyPr wrap="square" lIns="0" tIns="0" rIns="0" bIns="0" rtlCol="0" anchor="t">
            <a:spAutoFit/>
          </a:bodyPr>
          <a:lstStyle/>
          <a:p>
            <a:pPr algn="ctr">
              <a:lnSpc>
                <a:spcPts val="3080"/>
              </a:lnSpc>
            </a:pPr>
            <a:r>
              <a:rPr lang="en-US" sz="2200" dirty="0">
                <a:solidFill>
                  <a:srgbClr val="000000"/>
                </a:solidFill>
                <a:latin typeface="Roboto"/>
              </a:rPr>
              <a:t>Jo</a:t>
            </a:r>
          </a:p>
          <a:p>
            <a:pPr algn="ctr">
              <a:lnSpc>
                <a:spcPts val="3080"/>
              </a:lnSpc>
            </a:pPr>
            <a:r>
              <a:rPr lang="en-US" sz="2200" dirty="0">
                <a:solidFill>
                  <a:schemeClr val="accent1">
                    <a:lumMod val="75000"/>
                  </a:schemeClr>
                </a:solidFill>
                <a:latin typeface="Roboto Bold"/>
              </a:rPr>
              <a:t>Digby</a:t>
            </a:r>
            <a:r>
              <a:rPr lang="en-US" dirty="0">
                <a:solidFill>
                  <a:schemeClr val="accent1">
                    <a:lumMod val="75000"/>
                  </a:schemeClr>
                </a:solidFill>
                <a:latin typeface="Roboto Bold"/>
              </a:rPr>
              <a:t> (AHSS &amp; SETEC students and students in Digby accommodation)</a:t>
            </a:r>
            <a:endParaRPr lang="en-US" sz="2200" dirty="0">
              <a:solidFill>
                <a:schemeClr val="accent1">
                  <a:lumMod val="75000"/>
                </a:schemeClr>
              </a:solidFill>
              <a:latin typeface="Roboto Bold"/>
            </a:endParaRPr>
          </a:p>
        </p:txBody>
      </p:sp>
      <p:grpSp>
        <p:nvGrpSpPr>
          <p:cNvPr id="2" name="Group 12"/>
          <p:cNvGrpSpPr>
            <a:grpSpLocks noChangeAspect="1"/>
          </p:cNvGrpSpPr>
          <p:nvPr/>
        </p:nvGrpSpPr>
        <p:grpSpPr>
          <a:xfrm>
            <a:off x="14417960" y="5478623"/>
            <a:ext cx="2141685" cy="2141676"/>
            <a:chOff x="0" y="0"/>
            <a:chExt cx="6350000" cy="6349975"/>
          </a:xfrm>
        </p:grpSpPr>
        <p:sp>
          <p:nvSpPr>
            <p:cNvPr id="10"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4999" r="-24999"/>
              </a:stretch>
            </a:blipFill>
          </p:spPr>
          <p:txBody>
            <a:bodyPr/>
            <a:lstStyle/>
            <a:p>
              <a:endParaRPr lang="en-GB"/>
            </a:p>
          </p:txBody>
        </p:sp>
      </p:grpSp>
      <p:sp>
        <p:nvSpPr>
          <p:cNvPr id="11" name="TextBox 16"/>
          <p:cNvSpPr txBox="1"/>
          <p:nvPr/>
        </p:nvSpPr>
        <p:spPr>
          <a:xfrm>
            <a:off x="14091284" y="8087519"/>
            <a:ext cx="2671930" cy="1824217"/>
          </a:xfrm>
          <a:prstGeom prst="rect">
            <a:avLst/>
          </a:prstGeom>
        </p:spPr>
        <p:txBody>
          <a:bodyPr wrap="square" lIns="0" tIns="0" rIns="0" bIns="0" rtlCol="0" anchor="t">
            <a:spAutoFit/>
          </a:bodyPr>
          <a:lstStyle/>
          <a:p>
            <a:pPr algn="ctr">
              <a:lnSpc>
                <a:spcPts val="2876"/>
              </a:lnSpc>
            </a:pPr>
            <a:r>
              <a:rPr lang="en-US" sz="2200" dirty="0">
                <a:solidFill>
                  <a:srgbClr val="000000"/>
                </a:solidFill>
                <a:latin typeface="Roboto"/>
              </a:rPr>
              <a:t>Colin</a:t>
            </a:r>
          </a:p>
          <a:p>
            <a:pPr algn="ctr">
              <a:lnSpc>
                <a:spcPts val="2876"/>
              </a:lnSpc>
            </a:pPr>
            <a:r>
              <a:rPr lang="en-US" sz="2200" dirty="0">
                <a:solidFill>
                  <a:srgbClr val="2D14A6"/>
                </a:solidFill>
                <a:latin typeface="Roboto Bold"/>
              </a:rPr>
              <a:t>Southlands – </a:t>
            </a:r>
            <a:r>
              <a:rPr lang="en-US" dirty="0">
                <a:solidFill>
                  <a:srgbClr val="2D14A6"/>
                </a:solidFill>
                <a:latin typeface="Roboto Bold"/>
              </a:rPr>
              <a:t>Faculty of Business and Law and students in Southlands accommodation </a:t>
            </a:r>
            <a:endParaRPr lang="en-US" sz="2200" dirty="0">
              <a:solidFill>
                <a:srgbClr val="2D14A6"/>
              </a:solidFill>
              <a:latin typeface="Roboto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601515" y="257521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063532"/>
            </a:solidFill>
          </p:spPr>
          <p:txBody>
            <a:bodyPr/>
            <a:lstStyle/>
            <a:p>
              <a:endParaRPr lang="en-US"/>
            </a:p>
          </p:txBody>
        </p:sp>
      </p:grpSp>
      <p:sp>
        <p:nvSpPr>
          <p:cNvPr id="4" name="Freeform 4"/>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flipH="1">
            <a:off x="15417854" y="-928854"/>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p:cNvSpPr txBox="1"/>
          <p:nvPr/>
        </p:nvSpPr>
        <p:spPr>
          <a:xfrm>
            <a:off x="0" y="469093"/>
            <a:ext cx="14400448" cy="1193352"/>
          </a:xfrm>
          <a:prstGeom prst="rect">
            <a:avLst/>
          </a:prstGeom>
        </p:spPr>
        <p:txBody>
          <a:bodyPr lIns="0" tIns="0" rIns="0" bIns="0" rtlCol="0" anchor="t">
            <a:spAutoFit/>
          </a:bodyPr>
          <a:lstStyle/>
          <a:p>
            <a:pPr algn="ctr">
              <a:lnSpc>
                <a:spcPts val="9715"/>
              </a:lnSpc>
            </a:pPr>
            <a:r>
              <a:rPr lang="en-US" sz="6939" dirty="0">
                <a:solidFill>
                  <a:srgbClr val="063532"/>
                </a:solidFill>
                <a:latin typeface="Roboto Slab Bold"/>
              </a:rPr>
              <a:t>What we offer - SWO Service </a:t>
            </a:r>
          </a:p>
        </p:txBody>
      </p:sp>
      <p:sp>
        <p:nvSpPr>
          <p:cNvPr id="9" name="TextBox 9"/>
          <p:cNvSpPr txBox="1"/>
          <p:nvPr/>
        </p:nvSpPr>
        <p:spPr>
          <a:xfrm>
            <a:off x="300983" y="2796403"/>
            <a:ext cx="13325411" cy="6746975"/>
          </a:xfrm>
          <a:prstGeom prst="rect">
            <a:avLst/>
          </a:prstGeom>
        </p:spPr>
        <p:txBody>
          <a:bodyPr lIns="0" tIns="0" rIns="0" bIns="0" rtlCol="0" anchor="t">
            <a:spAutoFit/>
          </a:bodyPr>
          <a:lstStyle/>
          <a:p>
            <a:pPr algn="l">
              <a:lnSpc>
                <a:spcPts val="5320"/>
              </a:lnSpc>
            </a:pPr>
            <a:r>
              <a:rPr lang="en-US" sz="3800" b="1" dirty="0">
                <a:solidFill>
                  <a:srgbClr val="063532"/>
                </a:solidFill>
                <a:latin typeface="Roboto Slab"/>
              </a:rPr>
              <a:t>A confidential service </a:t>
            </a:r>
            <a:r>
              <a:rPr lang="en-US" sz="3800" dirty="0">
                <a:solidFill>
                  <a:srgbClr val="063532"/>
                </a:solidFill>
                <a:latin typeface="Roboto Slab"/>
              </a:rPr>
              <a:t>where students can discuss any issues or concerns that are affecting their wellbeing. </a:t>
            </a:r>
          </a:p>
          <a:p>
            <a:pPr algn="l">
              <a:lnSpc>
                <a:spcPts val="5320"/>
              </a:lnSpc>
            </a:pPr>
            <a:endParaRPr lang="en-US" sz="3800" dirty="0">
              <a:solidFill>
                <a:srgbClr val="063532"/>
              </a:solidFill>
              <a:latin typeface="Roboto Slab"/>
            </a:endParaRPr>
          </a:p>
          <a:p>
            <a:pPr algn="l">
              <a:lnSpc>
                <a:spcPts val="5320"/>
              </a:lnSpc>
            </a:pPr>
            <a:r>
              <a:rPr lang="en-US" sz="3800" b="1" dirty="0">
                <a:solidFill>
                  <a:srgbClr val="063532"/>
                </a:solidFill>
                <a:latin typeface="Roboto Slab"/>
              </a:rPr>
              <a:t>Signpost and refer </a:t>
            </a:r>
            <a:r>
              <a:rPr lang="en-US" sz="3800" dirty="0">
                <a:solidFill>
                  <a:srgbClr val="063532"/>
                </a:solidFill>
                <a:latin typeface="Roboto Slab"/>
              </a:rPr>
              <a:t>to other internal and external services that may be able to offer further support.  </a:t>
            </a:r>
          </a:p>
          <a:p>
            <a:pPr algn="l">
              <a:lnSpc>
                <a:spcPts val="5320"/>
              </a:lnSpc>
            </a:pPr>
            <a:endParaRPr lang="en-US" sz="3800" dirty="0">
              <a:solidFill>
                <a:srgbClr val="063532"/>
              </a:solidFill>
              <a:latin typeface="Roboto Slab"/>
            </a:endParaRPr>
          </a:p>
          <a:p>
            <a:pPr algn="l">
              <a:lnSpc>
                <a:spcPts val="5320"/>
              </a:lnSpc>
            </a:pPr>
            <a:r>
              <a:rPr lang="en-US" sz="3800" b="1" dirty="0">
                <a:solidFill>
                  <a:srgbClr val="063532"/>
                </a:solidFill>
                <a:latin typeface="Roboto Slab"/>
              </a:rPr>
              <a:t>30-minute full appointments </a:t>
            </a:r>
            <a:r>
              <a:rPr lang="en-US" sz="3800" dirty="0">
                <a:solidFill>
                  <a:srgbClr val="063532"/>
                </a:solidFill>
                <a:latin typeface="Roboto Slab"/>
              </a:rPr>
              <a:t>with their wellbeing officer </a:t>
            </a:r>
          </a:p>
          <a:p>
            <a:pPr algn="l">
              <a:lnSpc>
                <a:spcPts val="5320"/>
              </a:lnSpc>
            </a:pPr>
            <a:endParaRPr lang="en-US" sz="3800" dirty="0">
              <a:solidFill>
                <a:srgbClr val="063532"/>
              </a:solidFill>
              <a:latin typeface="Roboto Slab"/>
            </a:endParaRPr>
          </a:p>
          <a:p>
            <a:pPr algn="l">
              <a:lnSpc>
                <a:spcPts val="5320"/>
              </a:lnSpc>
              <a:spcBef>
                <a:spcPct val="0"/>
              </a:spcBef>
            </a:pPr>
            <a:r>
              <a:rPr lang="en-US" sz="3800" b="1" dirty="0">
                <a:solidFill>
                  <a:srgbClr val="063532"/>
                </a:solidFill>
                <a:latin typeface="Roboto Slab"/>
              </a:rPr>
              <a:t>15-minute Quick Query appointments </a:t>
            </a:r>
            <a:r>
              <a:rPr lang="en-US" sz="3800" dirty="0">
                <a:solidFill>
                  <a:srgbClr val="063532"/>
                </a:solidFill>
                <a:latin typeface="Roboto Slab"/>
              </a:rPr>
              <a:t>available</a:t>
            </a:r>
            <a:r>
              <a:rPr lang="en-US" sz="3800" b="1" dirty="0">
                <a:solidFill>
                  <a:srgbClr val="063532"/>
                </a:solidFill>
                <a:latin typeface="Roboto Slab"/>
              </a:rPr>
              <a:t> </a:t>
            </a:r>
            <a:r>
              <a:rPr lang="en-US" sz="3800" dirty="0">
                <a:solidFill>
                  <a:srgbClr val="063532"/>
                </a:solidFill>
                <a:latin typeface="Roboto Slab"/>
              </a:rPr>
              <a:t>48h in advance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15535835" y="5278717"/>
            <a:ext cx="2496671" cy="1352363"/>
          </a:xfrm>
          <a:custGeom>
            <a:avLst/>
            <a:gdLst/>
            <a:ahLst/>
            <a:cxnLst/>
            <a:rect l="l" t="t" r="r" b="b"/>
            <a:pathLst>
              <a:path w="2496671" h="1352363">
                <a:moveTo>
                  <a:pt x="0" y="0"/>
                </a:moveTo>
                <a:lnTo>
                  <a:pt x="2496671" y="0"/>
                </a:lnTo>
                <a:lnTo>
                  <a:pt x="2496671" y="1352364"/>
                </a:lnTo>
                <a:lnTo>
                  <a:pt x="0" y="1352364"/>
                </a:lnTo>
                <a:lnTo>
                  <a:pt x="0" y="0"/>
                </a:lnTo>
                <a:close/>
              </a:path>
            </a:pathLst>
          </a:custGeom>
          <a:blipFill>
            <a:blip r:embed="rId2"/>
            <a:stretch>
              <a:fillRect/>
            </a:stretch>
          </a:blipFill>
        </p:spPr>
        <p:txBody>
          <a:bodyPr/>
          <a:lstStyle/>
          <a:p>
            <a:endParaRPr lang="en-GB"/>
          </a:p>
        </p:txBody>
      </p:sp>
      <p:sp>
        <p:nvSpPr>
          <p:cNvPr id="5" name="Freeform 5"/>
          <p:cNvSpPr/>
          <p:nvPr/>
        </p:nvSpPr>
        <p:spPr>
          <a:xfrm>
            <a:off x="0" y="0"/>
            <a:ext cx="2517563" cy="2420008"/>
          </a:xfrm>
          <a:custGeom>
            <a:avLst/>
            <a:gdLst/>
            <a:ahLst/>
            <a:cxnLst/>
            <a:rect l="l" t="t" r="r" b="b"/>
            <a:pathLst>
              <a:path w="2517563" h="2420008">
                <a:moveTo>
                  <a:pt x="0" y="0"/>
                </a:moveTo>
                <a:lnTo>
                  <a:pt x="2517563" y="0"/>
                </a:lnTo>
                <a:lnTo>
                  <a:pt x="2517563" y="2420008"/>
                </a:lnTo>
                <a:lnTo>
                  <a:pt x="0" y="2420008"/>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a:off x="14091936" y="9444182"/>
            <a:ext cx="3167364" cy="481965"/>
          </a:xfrm>
          <a:prstGeom prst="rect">
            <a:avLst/>
          </a:prstGeom>
        </p:spPr>
        <p:txBody>
          <a:bodyPr lIns="0" tIns="0" rIns="0" bIns="0" rtlCol="0" anchor="t">
            <a:spAutoFit/>
          </a:bodyPr>
          <a:lstStyle/>
          <a:p>
            <a:pPr algn="r">
              <a:lnSpc>
                <a:spcPts val="3359"/>
              </a:lnSpc>
            </a:pPr>
            <a:r>
              <a:rPr lang="en-US" sz="2400">
                <a:solidFill>
                  <a:srgbClr val="125B50"/>
                </a:solidFill>
                <a:latin typeface="Agrandir Wide Thin"/>
              </a:rPr>
              <a:t>6</a:t>
            </a:r>
          </a:p>
        </p:txBody>
      </p:sp>
      <p:sp>
        <p:nvSpPr>
          <p:cNvPr id="15" name="TextBox 15"/>
          <p:cNvSpPr txBox="1"/>
          <p:nvPr/>
        </p:nvSpPr>
        <p:spPr>
          <a:xfrm>
            <a:off x="7709318" y="80986"/>
            <a:ext cx="10193671" cy="4618829"/>
          </a:xfrm>
          <a:prstGeom prst="rect">
            <a:avLst/>
          </a:prstGeom>
        </p:spPr>
        <p:txBody>
          <a:bodyPr wrap="square" lIns="0" tIns="0" rIns="0" bIns="0" rtlCol="0" anchor="t">
            <a:spAutoFit/>
          </a:bodyPr>
          <a:lstStyle/>
          <a:p>
            <a:pPr algn="ctr">
              <a:lnSpc>
                <a:spcPts val="7279"/>
              </a:lnSpc>
            </a:pPr>
            <a:r>
              <a:rPr lang="en-US" sz="5199" dirty="0">
                <a:solidFill>
                  <a:srgbClr val="025747"/>
                </a:solidFill>
                <a:latin typeface="Canva Sans 1"/>
              </a:rPr>
              <a:t>Your Student Wellbeing Officer is assigned to your campus accommodation, or </a:t>
            </a:r>
            <a:r>
              <a:rPr lang="en-US" sz="5199" dirty="0">
                <a:solidFill>
                  <a:srgbClr val="025747"/>
                </a:solidFill>
                <a:latin typeface="Canva Sans 1 Italics"/>
              </a:rPr>
              <a:t>(if you do not live on campus)</a:t>
            </a:r>
            <a:r>
              <a:rPr lang="en-US" sz="5199" dirty="0">
                <a:solidFill>
                  <a:srgbClr val="025747"/>
                </a:solidFill>
                <a:latin typeface="Canva Sans 1"/>
              </a:rPr>
              <a:t> the College in which you study </a:t>
            </a:r>
          </a:p>
        </p:txBody>
      </p:sp>
      <p:sp>
        <p:nvSpPr>
          <p:cNvPr id="16" name="TextBox 6">
            <a:extLst>
              <a:ext uri="{FF2B5EF4-FFF2-40B4-BE49-F238E27FC236}">
                <a16:creationId xmlns:a16="http://schemas.microsoft.com/office/drawing/2014/main" id="{1672B12A-26B5-BFFC-39C4-85FC6D54B506}"/>
              </a:ext>
            </a:extLst>
          </p:cNvPr>
          <p:cNvSpPr txBox="1"/>
          <p:nvPr/>
        </p:nvSpPr>
        <p:spPr>
          <a:xfrm>
            <a:off x="839245" y="2489125"/>
            <a:ext cx="4076700" cy="548227"/>
          </a:xfrm>
          <a:prstGeom prst="rect">
            <a:avLst/>
          </a:prstGeom>
        </p:spPr>
        <p:txBody>
          <a:bodyPr wrap="square" lIns="0" tIns="0" rIns="0" bIns="0" rtlCol="0" anchor="t">
            <a:spAutoFit/>
          </a:bodyPr>
          <a:lstStyle/>
          <a:p>
            <a:pPr>
              <a:lnSpc>
                <a:spcPts val="4501"/>
              </a:lnSpc>
            </a:pPr>
            <a:r>
              <a:rPr lang="en-US" sz="3200" dirty="0">
                <a:solidFill>
                  <a:srgbClr val="00A5C5"/>
                </a:solidFill>
                <a:latin typeface="Roboto Bold"/>
              </a:rPr>
              <a:t>Digby Stuart</a:t>
            </a:r>
          </a:p>
        </p:txBody>
      </p:sp>
      <p:sp>
        <p:nvSpPr>
          <p:cNvPr id="17" name="TextBox 7">
            <a:extLst>
              <a:ext uri="{FF2B5EF4-FFF2-40B4-BE49-F238E27FC236}">
                <a16:creationId xmlns:a16="http://schemas.microsoft.com/office/drawing/2014/main" id="{185433DC-185F-9328-62C7-3B04BB126141}"/>
              </a:ext>
            </a:extLst>
          </p:cNvPr>
          <p:cNvSpPr txBox="1"/>
          <p:nvPr/>
        </p:nvSpPr>
        <p:spPr>
          <a:xfrm>
            <a:off x="839245" y="3964231"/>
            <a:ext cx="2478387" cy="516167"/>
          </a:xfrm>
          <a:prstGeom prst="rect">
            <a:avLst/>
          </a:prstGeom>
        </p:spPr>
        <p:txBody>
          <a:bodyPr wrap="square" lIns="0" tIns="0" rIns="0" bIns="0" rtlCol="0" anchor="t">
            <a:spAutoFit/>
          </a:bodyPr>
          <a:lstStyle/>
          <a:p>
            <a:pPr>
              <a:lnSpc>
                <a:spcPts val="4305"/>
              </a:lnSpc>
            </a:pPr>
            <a:r>
              <a:rPr lang="en-US" sz="2800" dirty="0">
                <a:solidFill>
                  <a:srgbClr val="F1B117"/>
                </a:solidFill>
                <a:latin typeface="Roboto Bold"/>
              </a:rPr>
              <a:t>Froebel </a:t>
            </a:r>
          </a:p>
        </p:txBody>
      </p:sp>
      <p:sp>
        <p:nvSpPr>
          <p:cNvPr id="18" name="TextBox 8">
            <a:extLst>
              <a:ext uri="{FF2B5EF4-FFF2-40B4-BE49-F238E27FC236}">
                <a16:creationId xmlns:a16="http://schemas.microsoft.com/office/drawing/2014/main" id="{2A27E9CB-CBA9-9689-EA1D-650754921704}"/>
              </a:ext>
            </a:extLst>
          </p:cNvPr>
          <p:cNvSpPr txBox="1"/>
          <p:nvPr/>
        </p:nvSpPr>
        <p:spPr>
          <a:xfrm>
            <a:off x="839245" y="4721020"/>
            <a:ext cx="6933891" cy="461665"/>
          </a:xfrm>
          <a:prstGeom prst="rect">
            <a:avLst/>
          </a:prstGeom>
        </p:spPr>
        <p:txBody>
          <a:bodyPr wrap="square" lIns="0" tIns="0" rIns="0" bIns="0" rtlCol="0" anchor="t">
            <a:spAutoFit/>
          </a:bodyPr>
          <a:lstStyle/>
          <a:p>
            <a:pPr>
              <a:lnSpc>
                <a:spcPts val="4014"/>
              </a:lnSpc>
            </a:pPr>
            <a:r>
              <a:rPr lang="en-US" sz="2400" dirty="0">
                <a:solidFill>
                  <a:srgbClr val="063532"/>
                </a:solidFill>
                <a:latin typeface="Roboto Bold"/>
              </a:rPr>
              <a:t>FroebelWellbeing@roehampton.ac.uk</a:t>
            </a:r>
          </a:p>
        </p:txBody>
      </p:sp>
      <p:sp>
        <p:nvSpPr>
          <p:cNvPr id="19" name="TextBox 9">
            <a:extLst>
              <a:ext uri="{FF2B5EF4-FFF2-40B4-BE49-F238E27FC236}">
                <a16:creationId xmlns:a16="http://schemas.microsoft.com/office/drawing/2014/main" id="{CA79F422-7638-8A99-2E2A-EE717FE79B55}"/>
              </a:ext>
            </a:extLst>
          </p:cNvPr>
          <p:cNvSpPr txBox="1"/>
          <p:nvPr/>
        </p:nvSpPr>
        <p:spPr>
          <a:xfrm>
            <a:off x="839245" y="5423307"/>
            <a:ext cx="3543300" cy="557845"/>
          </a:xfrm>
          <a:prstGeom prst="rect">
            <a:avLst/>
          </a:prstGeom>
        </p:spPr>
        <p:txBody>
          <a:bodyPr wrap="square" lIns="0" tIns="0" rIns="0" bIns="0" rtlCol="0" anchor="t">
            <a:spAutoFit/>
          </a:bodyPr>
          <a:lstStyle/>
          <a:p>
            <a:pPr>
              <a:lnSpc>
                <a:spcPts val="4599"/>
              </a:lnSpc>
            </a:pPr>
            <a:r>
              <a:rPr lang="en-US" sz="3200" dirty="0">
                <a:solidFill>
                  <a:srgbClr val="5318C8"/>
                </a:solidFill>
                <a:latin typeface="Roboto Bold"/>
              </a:rPr>
              <a:t>Southlands</a:t>
            </a:r>
          </a:p>
        </p:txBody>
      </p:sp>
      <p:sp>
        <p:nvSpPr>
          <p:cNvPr id="20" name="TextBox 10">
            <a:extLst>
              <a:ext uri="{FF2B5EF4-FFF2-40B4-BE49-F238E27FC236}">
                <a16:creationId xmlns:a16="http://schemas.microsoft.com/office/drawing/2014/main" id="{82F16185-DF45-E00C-883A-7BAD31DF7416}"/>
              </a:ext>
            </a:extLst>
          </p:cNvPr>
          <p:cNvSpPr txBox="1"/>
          <p:nvPr/>
        </p:nvSpPr>
        <p:spPr>
          <a:xfrm>
            <a:off x="839245" y="6221774"/>
            <a:ext cx="7788750" cy="461665"/>
          </a:xfrm>
          <a:prstGeom prst="rect">
            <a:avLst/>
          </a:prstGeom>
        </p:spPr>
        <p:txBody>
          <a:bodyPr wrap="square" lIns="0" tIns="0" rIns="0" bIns="0" rtlCol="0" anchor="t">
            <a:spAutoFit/>
          </a:bodyPr>
          <a:lstStyle/>
          <a:p>
            <a:pPr algn="just">
              <a:lnSpc>
                <a:spcPts val="4014"/>
              </a:lnSpc>
            </a:pPr>
            <a:r>
              <a:rPr lang="en-US" sz="2400" dirty="0">
                <a:solidFill>
                  <a:srgbClr val="063532"/>
                </a:solidFill>
                <a:latin typeface="Roboto Bold"/>
              </a:rPr>
              <a:t>SouthlandsWellbeing@roehampton.ac.uk</a:t>
            </a:r>
          </a:p>
        </p:txBody>
      </p:sp>
      <p:sp>
        <p:nvSpPr>
          <p:cNvPr id="21" name="TextBox 12">
            <a:extLst>
              <a:ext uri="{FF2B5EF4-FFF2-40B4-BE49-F238E27FC236}">
                <a16:creationId xmlns:a16="http://schemas.microsoft.com/office/drawing/2014/main" id="{9A855AC7-E005-FBA4-730A-D3C91CCFA4E4}"/>
              </a:ext>
            </a:extLst>
          </p:cNvPr>
          <p:cNvSpPr txBox="1"/>
          <p:nvPr/>
        </p:nvSpPr>
        <p:spPr>
          <a:xfrm>
            <a:off x="839245" y="6924061"/>
            <a:ext cx="3548914" cy="548227"/>
          </a:xfrm>
          <a:prstGeom prst="rect">
            <a:avLst/>
          </a:prstGeom>
        </p:spPr>
        <p:txBody>
          <a:bodyPr wrap="square" lIns="0" tIns="0" rIns="0" bIns="0" rtlCol="0" anchor="t">
            <a:spAutoFit/>
          </a:bodyPr>
          <a:lstStyle/>
          <a:p>
            <a:pPr>
              <a:lnSpc>
                <a:spcPts val="4501"/>
              </a:lnSpc>
            </a:pPr>
            <a:r>
              <a:rPr lang="en-US" sz="3200" dirty="0">
                <a:solidFill>
                  <a:srgbClr val="B010DD"/>
                </a:solidFill>
                <a:latin typeface="Roboto Bold"/>
              </a:rPr>
              <a:t>Whitelands</a:t>
            </a:r>
          </a:p>
        </p:txBody>
      </p:sp>
      <p:sp>
        <p:nvSpPr>
          <p:cNvPr id="22" name="TextBox 13">
            <a:extLst>
              <a:ext uri="{FF2B5EF4-FFF2-40B4-BE49-F238E27FC236}">
                <a16:creationId xmlns:a16="http://schemas.microsoft.com/office/drawing/2014/main" id="{7B5B781A-EC5E-8F31-B6AC-474E4E31B1B3}"/>
              </a:ext>
            </a:extLst>
          </p:cNvPr>
          <p:cNvSpPr txBox="1"/>
          <p:nvPr/>
        </p:nvSpPr>
        <p:spPr>
          <a:xfrm>
            <a:off x="839245" y="7712910"/>
            <a:ext cx="7733794" cy="461665"/>
          </a:xfrm>
          <a:prstGeom prst="rect">
            <a:avLst/>
          </a:prstGeom>
        </p:spPr>
        <p:txBody>
          <a:bodyPr wrap="square" lIns="0" tIns="0" rIns="0" bIns="0" rtlCol="0" anchor="t">
            <a:spAutoFit/>
          </a:bodyPr>
          <a:lstStyle/>
          <a:p>
            <a:pPr algn="just">
              <a:lnSpc>
                <a:spcPts val="4014"/>
              </a:lnSpc>
            </a:pPr>
            <a:r>
              <a:rPr lang="en-US" sz="2400" dirty="0">
                <a:solidFill>
                  <a:srgbClr val="063532"/>
                </a:solidFill>
                <a:latin typeface="Roboto Bold"/>
              </a:rPr>
              <a:t>WhitelandsWellbeing@roehampton.ac.uk </a:t>
            </a:r>
          </a:p>
        </p:txBody>
      </p:sp>
      <p:sp>
        <p:nvSpPr>
          <p:cNvPr id="23" name="TextBox 14">
            <a:extLst>
              <a:ext uri="{FF2B5EF4-FFF2-40B4-BE49-F238E27FC236}">
                <a16:creationId xmlns:a16="http://schemas.microsoft.com/office/drawing/2014/main" id="{AFA20D51-6DE6-B1B7-0133-0B9E2682ABE9}"/>
              </a:ext>
            </a:extLst>
          </p:cNvPr>
          <p:cNvSpPr txBox="1"/>
          <p:nvPr/>
        </p:nvSpPr>
        <p:spPr>
          <a:xfrm>
            <a:off x="839245" y="3277974"/>
            <a:ext cx="7485478" cy="445635"/>
          </a:xfrm>
          <a:prstGeom prst="rect">
            <a:avLst/>
          </a:prstGeom>
        </p:spPr>
        <p:txBody>
          <a:bodyPr wrap="square" lIns="0" tIns="0" rIns="0" bIns="0" rtlCol="0" anchor="t">
            <a:spAutoFit/>
          </a:bodyPr>
          <a:lstStyle/>
          <a:p>
            <a:pPr>
              <a:lnSpc>
                <a:spcPts val="3746"/>
              </a:lnSpc>
            </a:pPr>
            <a:r>
              <a:rPr lang="en-US" sz="2400" dirty="0">
                <a:solidFill>
                  <a:srgbClr val="063532"/>
                </a:solidFill>
                <a:latin typeface="Roboto Bold"/>
              </a:rPr>
              <a:t>DigbyWellbeing@roehampton.ac.uk</a:t>
            </a:r>
          </a:p>
        </p:txBody>
      </p:sp>
      <p:sp>
        <p:nvSpPr>
          <p:cNvPr id="24" name="TextBox 12">
            <a:extLst>
              <a:ext uri="{FF2B5EF4-FFF2-40B4-BE49-F238E27FC236}">
                <a16:creationId xmlns:a16="http://schemas.microsoft.com/office/drawing/2014/main" id="{D8C2FBF8-F6EA-756C-B1B6-63D83831BF97}"/>
              </a:ext>
            </a:extLst>
          </p:cNvPr>
          <p:cNvSpPr txBox="1"/>
          <p:nvPr/>
        </p:nvSpPr>
        <p:spPr>
          <a:xfrm>
            <a:off x="839245" y="8415197"/>
            <a:ext cx="7249325" cy="548227"/>
          </a:xfrm>
          <a:prstGeom prst="rect">
            <a:avLst/>
          </a:prstGeom>
        </p:spPr>
        <p:txBody>
          <a:bodyPr wrap="square" lIns="0" tIns="0" rIns="0" bIns="0" rtlCol="0" anchor="t">
            <a:spAutoFit/>
          </a:bodyPr>
          <a:lstStyle/>
          <a:p>
            <a:pPr>
              <a:lnSpc>
                <a:spcPts val="4501"/>
              </a:lnSpc>
            </a:pPr>
            <a:r>
              <a:rPr lang="en-US" sz="3200" dirty="0">
                <a:solidFill>
                  <a:srgbClr val="00B050"/>
                </a:solidFill>
                <a:latin typeface="Roboto Bold"/>
              </a:rPr>
              <a:t>Wellbeing (general enquiries)</a:t>
            </a:r>
          </a:p>
        </p:txBody>
      </p:sp>
      <p:sp>
        <p:nvSpPr>
          <p:cNvPr id="25" name="TextBox 13">
            <a:extLst>
              <a:ext uri="{FF2B5EF4-FFF2-40B4-BE49-F238E27FC236}">
                <a16:creationId xmlns:a16="http://schemas.microsoft.com/office/drawing/2014/main" id="{0D44A6EC-5FC1-7A46-A137-8012839C91C2}"/>
              </a:ext>
            </a:extLst>
          </p:cNvPr>
          <p:cNvSpPr txBox="1"/>
          <p:nvPr/>
        </p:nvSpPr>
        <p:spPr>
          <a:xfrm>
            <a:off x="839245" y="9204047"/>
            <a:ext cx="7733794" cy="461665"/>
          </a:xfrm>
          <a:prstGeom prst="rect">
            <a:avLst/>
          </a:prstGeom>
        </p:spPr>
        <p:txBody>
          <a:bodyPr wrap="square" lIns="0" tIns="0" rIns="0" bIns="0" rtlCol="0" anchor="t">
            <a:spAutoFit/>
          </a:bodyPr>
          <a:lstStyle/>
          <a:p>
            <a:pPr algn="just">
              <a:lnSpc>
                <a:spcPts val="4014"/>
              </a:lnSpc>
            </a:pPr>
            <a:r>
              <a:rPr lang="en-US" sz="2400" dirty="0">
                <a:solidFill>
                  <a:srgbClr val="063532"/>
                </a:solidFill>
                <a:latin typeface="Roboto Bold"/>
              </a:rPr>
              <a:t>Wellbeing@roehampton.ac.uk </a:t>
            </a:r>
          </a:p>
        </p:txBody>
      </p:sp>
      <p:pic>
        <p:nvPicPr>
          <p:cNvPr id="7" name="Picture 6">
            <a:extLst>
              <a:ext uri="{FF2B5EF4-FFF2-40B4-BE49-F238E27FC236}">
                <a16:creationId xmlns:a16="http://schemas.microsoft.com/office/drawing/2014/main" id="{7FE528EC-31EC-A21C-3298-6B3792BF984E}"/>
              </a:ext>
            </a:extLst>
          </p:cNvPr>
          <p:cNvPicPr>
            <a:picLocks noChangeAspect="1"/>
          </p:cNvPicPr>
          <p:nvPr/>
        </p:nvPicPr>
        <p:blipFill>
          <a:blip r:embed="rId5"/>
          <a:stretch>
            <a:fillRect/>
          </a:stretch>
        </p:blipFill>
        <p:spPr>
          <a:xfrm>
            <a:off x="7273331" y="6920597"/>
            <a:ext cx="11065644" cy="3024659"/>
          </a:xfrm>
          <a:prstGeom prst="rect">
            <a:avLst/>
          </a:prstGeom>
        </p:spPr>
      </p:pic>
      <p:pic>
        <p:nvPicPr>
          <p:cNvPr id="4" name="Picture 4"/>
          <p:cNvPicPr>
            <a:picLocks noChangeAspect="1"/>
          </p:cNvPicPr>
          <p:nvPr/>
        </p:nvPicPr>
        <p:blipFill>
          <a:blip r:embed="rId6"/>
          <a:srcRect/>
          <a:stretch>
            <a:fillRect/>
          </a:stretch>
        </p:blipFill>
        <p:spPr>
          <a:xfrm>
            <a:off x="9990442" y="8672363"/>
            <a:ext cx="1715153" cy="15436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55461" y="-926583"/>
            <a:ext cx="3394822" cy="5103460"/>
            <a:chOff x="0" y="0"/>
            <a:chExt cx="4224020" cy="6350000"/>
          </a:xfrm>
        </p:grpSpPr>
        <p:sp>
          <p:nvSpPr>
            <p:cNvPr id="3" name="Freeform 3"/>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00A16E"/>
            </a:solidFill>
          </p:spPr>
          <p:txBody>
            <a:bodyPr/>
            <a:lstStyle/>
            <a:p>
              <a:endParaRPr lang="en-US"/>
            </a:p>
          </p:txBody>
        </p:sp>
      </p:grpSp>
      <p:sp>
        <p:nvSpPr>
          <p:cNvPr id="4" name="Freeform 4"/>
          <p:cNvSpPr/>
          <p:nvPr/>
        </p:nvSpPr>
        <p:spPr>
          <a:xfrm>
            <a:off x="15698392" y="1625147"/>
            <a:ext cx="3682891" cy="3682891"/>
          </a:xfrm>
          <a:custGeom>
            <a:avLst/>
            <a:gdLst/>
            <a:ahLst/>
            <a:cxnLst/>
            <a:rect l="l" t="t" r="r" b="b"/>
            <a:pathLst>
              <a:path w="3682891" h="3682891">
                <a:moveTo>
                  <a:pt x="0" y="0"/>
                </a:moveTo>
                <a:lnTo>
                  <a:pt x="3682892" y="0"/>
                </a:lnTo>
                <a:lnTo>
                  <a:pt x="3682892" y="3682891"/>
                </a:lnTo>
                <a:lnTo>
                  <a:pt x="0" y="36828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flipH="1">
            <a:off x="15417854" y="-928854"/>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p:cNvSpPr/>
          <p:nvPr/>
        </p:nvSpPr>
        <p:spPr>
          <a:xfrm>
            <a:off x="14603919" y="4369445"/>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7" name="Group 7"/>
          <p:cNvGrpSpPr/>
          <p:nvPr/>
        </p:nvGrpSpPr>
        <p:grpSpPr>
          <a:xfrm>
            <a:off x="16348000" y="6536145"/>
            <a:ext cx="1940000" cy="3983837"/>
            <a:chOff x="0" y="0"/>
            <a:chExt cx="2847340" cy="5847080"/>
          </a:xfrm>
        </p:grpSpPr>
        <p:sp>
          <p:nvSpPr>
            <p:cNvPr id="8" name="Freeform 8"/>
            <p:cNvSpPr/>
            <p:nvPr/>
          </p:nvSpPr>
          <p:spPr>
            <a:xfrm>
              <a:off x="0" y="0"/>
              <a:ext cx="2847340" cy="5847080"/>
            </a:xfrm>
            <a:custGeom>
              <a:avLst/>
              <a:gdLst/>
              <a:ahLst/>
              <a:cxnLst/>
              <a:rect l="l" t="t" r="r" b="b"/>
              <a:pathLst>
                <a:path w="2847340" h="5847080">
                  <a:moveTo>
                    <a:pt x="2847340" y="5847080"/>
                  </a:moveTo>
                  <a:lnTo>
                    <a:pt x="0" y="5847080"/>
                  </a:lnTo>
                  <a:lnTo>
                    <a:pt x="0" y="0"/>
                  </a:lnTo>
                  <a:lnTo>
                    <a:pt x="1280160" y="0"/>
                  </a:lnTo>
                  <a:cubicBezTo>
                    <a:pt x="2146300" y="0"/>
                    <a:pt x="2847340" y="702310"/>
                    <a:pt x="2847340" y="1567180"/>
                  </a:cubicBezTo>
                  <a:lnTo>
                    <a:pt x="2847340" y="5847080"/>
                  </a:lnTo>
                  <a:close/>
                </a:path>
              </a:pathLst>
            </a:custGeom>
            <a:blipFill>
              <a:blip r:embed="rId8"/>
              <a:stretch>
                <a:fillRect l="-24890" r="-24890"/>
              </a:stretch>
            </a:blipFill>
          </p:spPr>
          <p:txBody>
            <a:bodyPr/>
            <a:lstStyle/>
            <a:p>
              <a:endParaRPr lang="en-US"/>
            </a:p>
          </p:txBody>
        </p:sp>
      </p:grpSp>
      <p:grpSp>
        <p:nvGrpSpPr>
          <p:cNvPr id="9" name="Group 9"/>
          <p:cNvGrpSpPr/>
          <p:nvPr/>
        </p:nvGrpSpPr>
        <p:grpSpPr>
          <a:xfrm>
            <a:off x="13971321" y="5308038"/>
            <a:ext cx="2538049" cy="5211943"/>
            <a:chOff x="0" y="0"/>
            <a:chExt cx="2847340" cy="5847080"/>
          </a:xfrm>
        </p:grpSpPr>
        <p:sp>
          <p:nvSpPr>
            <p:cNvPr id="10" name="Freeform 10"/>
            <p:cNvSpPr/>
            <p:nvPr/>
          </p:nvSpPr>
          <p:spPr>
            <a:xfrm>
              <a:off x="0" y="0"/>
              <a:ext cx="2847340" cy="5847080"/>
            </a:xfrm>
            <a:custGeom>
              <a:avLst/>
              <a:gdLst/>
              <a:ahLst/>
              <a:cxnLst/>
              <a:rect l="l" t="t" r="r" b="b"/>
              <a:pathLst>
                <a:path w="2847340" h="5847080">
                  <a:moveTo>
                    <a:pt x="2847340" y="5847080"/>
                  </a:moveTo>
                  <a:lnTo>
                    <a:pt x="0" y="5847080"/>
                  </a:lnTo>
                  <a:lnTo>
                    <a:pt x="0" y="0"/>
                  </a:lnTo>
                  <a:lnTo>
                    <a:pt x="1280160" y="0"/>
                  </a:lnTo>
                  <a:cubicBezTo>
                    <a:pt x="2146300" y="0"/>
                    <a:pt x="2847340" y="702310"/>
                    <a:pt x="2847340" y="1567180"/>
                  </a:cubicBezTo>
                  <a:lnTo>
                    <a:pt x="2847340" y="5847080"/>
                  </a:lnTo>
                  <a:close/>
                </a:path>
              </a:pathLst>
            </a:custGeom>
            <a:blipFill>
              <a:blip r:embed="rId9"/>
              <a:stretch>
                <a:fillRect l="-52676" r="-52676"/>
              </a:stretch>
            </a:blipFill>
          </p:spPr>
          <p:txBody>
            <a:bodyPr/>
            <a:lstStyle/>
            <a:p>
              <a:endParaRPr lang="en-US"/>
            </a:p>
          </p:txBody>
        </p:sp>
      </p:grpSp>
      <p:grpSp>
        <p:nvGrpSpPr>
          <p:cNvPr id="11" name="Group 11"/>
          <p:cNvGrpSpPr/>
          <p:nvPr/>
        </p:nvGrpSpPr>
        <p:grpSpPr>
          <a:xfrm>
            <a:off x="10498304" y="2521056"/>
            <a:ext cx="3781765" cy="7765944"/>
            <a:chOff x="0" y="0"/>
            <a:chExt cx="2847340" cy="5847080"/>
          </a:xfrm>
        </p:grpSpPr>
        <p:sp>
          <p:nvSpPr>
            <p:cNvPr id="12" name="Freeform 12"/>
            <p:cNvSpPr/>
            <p:nvPr/>
          </p:nvSpPr>
          <p:spPr>
            <a:xfrm>
              <a:off x="0" y="0"/>
              <a:ext cx="2847340" cy="5847080"/>
            </a:xfrm>
            <a:custGeom>
              <a:avLst/>
              <a:gdLst/>
              <a:ahLst/>
              <a:cxnLst/>
              <a:rect l="l" t="t" r="r" b="b"/>
              <a:pathLst>
                <a:path w="2847340" h="5847080">
                  <a:moveTo>
                    <a:pt x="2847340" y="5847080"/>
                  </a:moveTo>
                  <a:lnTo>
                    <a:pt x="0" y="5847080"/>
                  </a:lnTo>
                  <a:lnTo>
                    <a:pt x="0" y="0"/>
                  </a:lnTo>
                  <a:lnTo>
                    <a:pt x="1280160" y="0"/>
                  </a:lnTo>
                  <a:cubicBezTo>
                    <a:pt x="2146300" y="0"/>
                    <a:pt x="2847340" y="702310"/>
                    <a:pt x="2847340" y="1567180"/>
                  </a:cubicBezTo>
                  <a:lnTo>
                    <a:pt x="2847340" y="5847080"/>
                  </a:lnTo>
                  <a:close/>
                </a:path>
              </a:pathLst>
            </a:custGeom>
            <a:blipFill>
              <a:blip r:embed="rId10"/>
              <a:stretch>
                <a:fillRect l="-104110" r="-104110"/>
              </a:stretch>
            </a:blipFill>
          </p:spPr>
          <p:txBody>
            <a:bodyPr/>
            <a:lstStyle/>
            <a:p>
              <a:endParaRPr lang="en-US"/>
            </a:p>
          </p:txBody>
        </p:sp>
      </p:grpSp>
      <p:grpSp>
        <p:nvGrpSpPr>
          <p:cNvPr id="13" name="Group 13"/>
          <p:cNvGrpSpPr/>
          <p:nvPr/>
        </p:nvGrpSpPr>
        <p:grpSpPr>
          <a:xfrm>
            <a:off x="10229137" y="2521056"/>
            <a:ext cx="269168" cy="7765944"/>
            <a:chOff x="0" y="0"/>
            <a:chExt cx="70892" cy="2045351"/>
          </a:xfrm>
        </p:grpSpPr>
        <p:sp>
          <p:nvSpPr>
            <p:cNvPr id="14" name="Freeform 14"/>
            <p:cNvSpPr/>
            <p:nvPr/>
          </p:nvSpPr>
          <p:spPr>
            <a:xfrm>
              <a:off x="0" y="0"/>
              <a:ext cx="70892" cy="2045352"/>
            </a:xfrm>
            <a:custGeom>
              <a:avLst/>
              <a:gdLst/>
              <a:ahLst/>
              <a:cxnLst/>
              <a:rect l="l" t="t" r="r" b="b"/>
              <a:pathLst>
                <a:path w="70892" h="2045352">
                  <a:moveTo>
                    <a:pt x="0" y="0"/>
                  </a:moveTo>
                  <a:lnTo>
                    <a:pt x="70892" y="0"/>
                  </a:lnTo>
                  <a:lnTo>
                    <a:pt x="70892" y="2045352"/>
                  </a:lnTo>
                  <a:lnTo>
                    <a:pt x="0" y="2045352"/>
                  </a:lnTo>
                  <a:close/>
                </a:path>
              </a:pathLst>
            </a:custGeom>
            <a:solidFill>
              <a:srgbClr val="063532"/>
            </a:solidFill>
          </p:spPr>
          <p:txBody>
            <a:bodyPr/>
            <a:lstStyle/>
            <a:p>
              <a:endParaRPr lang="en-US"/>
            </a:p>
          </p:txBody>
        </p:sp>
        <p:sp>
          <p:nvSpPr>
            <p:cNvPr id="15" name="TextBox 15"/>
            <p:cNvSpPr txBox="1"/>
            <p:nvPr/>
          </p:nvSpPr>
          <p:spPr>
            <a:xfrm>
              <a:off x="0" y="-47625"/>
              <a:ext cx="70892" cy="2092976"/>
            </a:xfrm>
            <a:prstGeom prst="rect">
              <a:avLst/>
            </a:prstGeom>
          </p:spPr>
          <p:txBody>
            <a:bodyPr lIns="50800" tIns="50800" rIns="50800" bIns="50800" rtlCol="0" anchor="ctr"/>
            <a:lstStyle/>
            <a:p>
              <a:pPr algn="ctr">
                <a:lnSpc>
                  <a:spcPts val="2520"/>
                </a:lnSpc>
              </a:pPr>
              <a:endParaRPr/>
            </a:p>
          </p:txBody>
        </p:sp>
      </p:grpSp>
      <p:sp>
        <p:nvSpPr>
          <p:cNvPr id="17" name="TextBox 17"/>
          <p:cNvSpPr txBox="1"/>
          <p:nvPr/>
        </p:nvSpPr>
        <p:spPr>
          <a:xfrm>
            <a:off x="304102" y="579647"/>
            <a:ext cx="9925034" cy="1023678"/>
          </a:xfrm>
          <a:prstGeom prst="rect">
            <a:avLst/>
          </a:prstGeom>
        </p:spPr>
        <p:txBody>
          <a:bodyPr wrap="square" lIns="0" tIns="0" rIns="0" bIns="0" rtlCol="0" anchor="t">
            <a:spAutoFit/>
          </a:bodyPr>
          <a:lstStyle/>
          <a:p>
            <a:pPr algn="ctr">
              <a:lnSpc>
                <a:spcPts val="8523"/>
              </a:lnSpc>
            </a:pPr>
            <a:r>
              <a:rPr lang="en-US" sz="6088" dirty="0">
                <a:solidFill>
                  <a:srgbClr val="063532"/>
                </a:solidFill>
                <a:latin typeface="Roboto Slab Bold"/>
              </a:rPr>
              <a:t>Additional Wellbeing Support </a:t>
            </a:r>
          </a:p>
        </p:txBody>
      </p:sp>
      <p:sp>
        <p:nvSpPr>
          <p:cNvPr id="18" name="TextBox 10">
            <a:extLst>
              <a:ext uri="{FF2B5EF4-FFF2-40B4-BE49-F238E27FC236}">
                <a16:creationId xmlns:a16="http://schemas.microsoft.com/office/drawing/2014/main" id="{4BC1DC29-85ED-7C24-51C6-8B2FE256127C}"/>
              </a:ext>
            </a:extLst>
          </p:cNvPr>
          <p:cNvSpPr txBox="1"/>
          <p:nvPr/>
        </p:nvSpPr>
        <p:spPr>
          <a:xfrm>
            <a:off x="-267038" y="2754037"/>
            <a:ext cx="7044724" cy="1068369"/>
          </a:xfrm>
          <a:prstGeom prst="rect">
            <a:avLst/>
          </a:prstGeom>
        </p:spPr>
        <p:txBody>
          <a:bodyPr wrap="square" lIns="0" tIns="0" rIns="0" bIns="0" rtlCol="0" anchor="t">
            <a:spAutoFit/>
          </a:bodyPr>
          <a:lstStyle/>
          <a:p>
            <a:pPr algn="ctr">
              <a:lnSpc>
                <a:spcPts val="9715"/>
              </a:lnSpc>
            </a:pPr>
            <a:r>
              <a:rPr lang="en-US" sz="4000" dirty="0">
                <a:solidFill>
                  <a:srgbClr val="063532"/>
                </a:solidFill>
                <a:latin typeface="Roboto Slab Bold"/>
              </a:rPr>
              <a:t>Our Counselling Service</a:t>
            </a:r>
          </a:p>
        </p:txBody>
      </p:sp>
      <p:sp>
        <p:nvSpPr>
          <p:cNvPr id="20" name="TextBox 19">
            <a:extLst>
              <a:ext uri="{FF2B5EF4-FFF2-40B4-BE49-F238E27FC236}">
                <a16:creationId xmlns:a16="http://schemas.microsoft.com/office/drawing/2014/main" id="{F7C0BB73-DC3E-0E1F-AB2F-C6C30F8302C6}"/>
              </a:ext>
            </a:extLst>
          </p:cNvPr>
          <p:cNvSpPr txBox="1"/>
          <p:nvPr/>
        </p:nvSpPr>
        <p:spPr>
          <a:xfrm>
            <a:off x="182001" y="3582688"/>
            <a:ext cx="9525541" cy="3077766"/>
          </a:xfrm>
          <a:prstGeom prst="rect">
            <a:avLst/>
          </a:prstGeom>
          <a:noFill/>
        </p:spPr>
        <p:txBody>
          <a:bodyPr wrap="square">
            <a:spAutoFit/>
          </a:bodyPr>
          <a:lstStyle/>
          <a:p>
            <a:endParaRPr lang="en-US" sz="2800" dirty="0">
              <a:solidFill>
                <a:srgbClr val="000000"/>
              </a:solidFill>
              <a:latin typeface="Roboto Slab"/>
            </a:endParaRPr>
          </a:p>
          <a:p>
            <a:pPr marL="285750" indent="-285750">
              <a:buFont typeface="Arial" panose="020B0604020202020204" pitchFamily="34" charset="0"/>
              <a:buChar char="•"/>
            </a:pPr>
            <a:r>
              <a:rPr lang="en-US" sz="2800" dirty="0">
                <a:solidFill>
                  <a:srgbClr val="000000"/>
                </a:solidFill>
                <a:latin typeface="Roboto Slab"/>
              </a:rPr>
              <a:t>Free access to Solution-Focused Counselling Sessions or Short-Term Counselling of up to 6 sessions.</a:t>
            </a:r>
          </a:p>
          <a:p>
            <a:pPr marL="285750" indent="-285750">
              <a:buFont typeface="Arial" panose="020B0604020202020204" pitchFamily="34" charset="0"/>
              <a:buChar char="•"/>
            </a:pPr>
            <a:endParaRPr lang="en-US" sz="2800" dirty="0">
              <a:solidFill>
                <a:srgbClr val="000000"/>
              </a:solidFill>
              <a:latin typeface="Roboto Slab"/>
            </a:endParaRPr>
          </a:p>
          <a:p>
            <a:pPr marL="285750" indent="-285750">
              <a:buFont typeface="Arial" panose="020B0604020202020204" pitchFamily="34" charset="0"/>
              <a:buChar char="•"/>
            </a:pPr>
            <a:r>
              <a:rPr lang="en-US" sz="2800" dirty="0">
                <a:solidFill>
                  <a:srgbClr val="000000"/>
                </a:solidFill>
                <a:latin typeface="Roboto Slab"/>
              </a:rPr>
              <a:t>In person or online</a:t>
            </a:r>
          </a:p>
          <a:p>
            <a:pPr marL="285750" indent="-285750">
              <a:buFont typeface="Arial" panose="020B0604020202020204" pitchFamily="34" charset="0"/>
              <a:buChar char="•"/>
            </a:pPr>
            <a:endParaRPr lang="en-US" sz="1800" dirty="0">
              <a:solidFill>
                <a:srgbClr val="000000"/>
              </a:solidFill>
              <a:latin typeface="Roboto Slab"/>
            </a:endParaRPr>
          </a:p>
          <a:p>
            <a:pPr marL="285750" indent="-285750">
              <a:buFont typeface="Arial" panose="020B0604020202020204" pitchFamily="34" charset="0"/>
              <a:buChar char="•"/>
            </a:pPr>
            <a:endParaRPr lang="en-US" sz="1800" dirty="0">
              <a:solidFill>
                <a:srgbClr val="000000"/>
              </a:solidFill>
              <a:latin typeface="Roboto Slab"/>
            </a:endParaRPr>
          </a:p>
          <a:p>
            <a:endParaRPr lang="en-US" dirty="0"/>
          </a:p>
        </p:txBody>
      </p:sp>
      <p:sp>
        <p:nvSpPr>
          <p:cNvPr id="21" name="TextBox 10">
            <a:extLst>
              <a:ext uri="{FF2B5EF4-FFF2-40B4-BE49-F238E27FC236}">
                <a16:creationId xmlns:a16="http://schemas.microsoft.com/office/drawing/2014/main" id="{0F25090F-A2D9-6FEE-BC5D-056611DBDA78}"/>
              </a:ext>
            </a:extLst>
          </p:cNvPr>
          <p:cNvSpPr txBox="1"/>
          <p:nvPr/>
        </p:nvSpPr>
        <p:spPr>
          <a:xfrm>
            <a:off x="-267038" y="6126269"/>
            <a:ext cx="7044724" cy="1068369"/>
          </a:xfrm>
          <a:prstGeom prst="rect">
            <a:avLst/>
          </a:prstGeom>
        </p:spPr>
        <p:txBody>
          <a:bodyPr wrap="square" lIns="0" tIns="0" rIns="0" bIns="0" rtlCol="0" anchor="t">
            <a:spAutoFit/>
          </a:bodyPr>
          <a:lstStyle/>
          <a:p>
            <a:pPr algn="ctr">
              <a:lnSpc>
                <a:spcPts val="9715"/>
              </a:lnSpc>
            </a:pPr>
            <a:r>
              <a:rPr lang="en-US" sz="4000" dirty="0">
                <a:solidFill>
                  <a:srgbClr val="063532"/>
                </a:solidFill>
                <a:latin typeface="Roboto Slab Bold"/>
              </a:rPr>
              <a:t>Mental Health Advisors</a:t>
            </a:r>
          </a:p>
        </p:txBody>
      </p:sp>
      <p:sp>
        <p:nvSpPr>
          <p:cNvPr id="22" name="TextBox 21">
            <a:extLst>
              <a:ext uri="{FF2B5EF4-FFF2-40B4-BE49-F238E27FC236}">
                <a16:creationId xmlns:a16="http://schemas.microsoft.com/office/drawing/2014/main" id="{03FC517A-890F-A0D6-5FFD-48B2BC2564D7}"/>
              </a:ext>
            </a:extLst>
          </p:cNvPr>
          <p:cNvSpPr txBox="1"/>
          <p:nvPr/>
        </p:nvSpPr>
        <p:spPr>
          <a:xfrm>
            <a:off x="151596" y="7484867"/>
            <a:ext cx="9525541" cy="2423740"/>
          </a:xfrm>
          <a:prstGeom prst="rect">
            <a:avLst/>
          </a:prstGeom>
          <a:noFill/>
        </p:spPr>
        <p:txBody>
          <a:bodyPr wrap="square">
            <a:spAutoFit/>
          </a:bodyPr>
          <a:lstStyle/>
          <a:p>
            <a:pPr marL="285750" indent="-285750" algn="l">
              <a:lnSpc>
                <a:spcPts val="3919"/>
              </a:lnSpc>
              <a:buFont typeface="Arial" panose="020B0604020202020204" pitchFamily="34" charset="0"/>
              <a:buChar char="•"/>
            </a:pPr>
            <a:r>
              <a:rPr lang="en-US" sz="2800" dirty="0">
                <a:solidFill>
                  <a:srgbClr val="000000"/>
                </a:solidFill>
                <a:latin typeface="Roboto Slab"/>
              </a:rPr>
              <a:t>Experts on Mental Health issues who provide a short-term service, usually offering between 3-6 sessions, but may differ on a case-by-case basis. </a:t>
            </a:r>
          </a:p>
          <a:p>
            <a:pPr marL="285750" indent="-285750">
              <a:buFont typeface="Arial" panose="020B0604020202020204" pitchFamily="34" charset="0"/>
              <a:buChar char="•"/>
            </a:pPr>
            <a:endParaRPr lang="en-US" sz="1800" dirty="0">
              <a:solidFill>
                <a:srgbClr val="000000"/>
              </a:solidFill>
              <a:latin typeface="Roboto Slab"/>
            </a:endParaRPr>
          </a:p>
          <a:p>
            <a:pPr marL="285750" indent="-285750">
              <a:buFont typeface="Arial" panose="020B0604020202020204" pitchFamily="34" charset="0"/>
              <a:buChar char="•"/>
            </a:pPr>
            <a:endParaRPr lang="en-US" sz="1800" dirty="0">
              <a:solidFill>
                <a:srgbClr val="000000"/>
              </a:solidFill>
              <a:latin typeface="Roboto Slab"/>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6CDE4-4917-CC8A-98D3-FC5863F225A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690DED4-7ED5-6C40-B5D3-37E6BB14034A}"/>
              </a:ext>
            </a:extLst>
          </p:cNvPr>
          <p:cNvGrpSpPr/>
          <p:nvPr/>
        </p:nvGrpSpPr>
        <p:grpSpPr>
          <a:xfrm>
            <a:off x="13601515" y="2575213"/>
            <a:ext cx="3394822" cy="5103460"/>
            <a:chOff x="0" y="0"/>
            <a:chExt cx="4224020" cy="6350000"/>
          </a:xfrm>
        </p:grpSpPr>
        <p:sp>
          <p:nvSpPr>
            <p:cNvPr id="3" name="Freeform 3">
              <a:extLst>
                <a:ext uri="{FF2B5EF4-FFF2-40B4-BE49-F238E27FC236}">
                  <a16:creationId xmlns:a16="http://schemas.microsoft.com/office/drawing/2014/main" id="{C26D47BD-3EAC-58A3-D92D-6BB495F35FB7}"/>
                </a:ext>
              </a:extLst>
            </p:cNvPr>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063532"/>
            </a:solidFill>
          </p:spPr>
          <p:txBody>
            <a:bodyPr/>
            <a:lstStyle/>
            <a:p>
              <a:endParaRPr lang="en-US"/>
            </a:p>
          </p:txBody>
        </p:sp>
      </p:grpSp>
      <p:sp>
        <p:nvSpPr>
          <p:cNvPr id="4" name="Freeform 4">
            <a:extLst>
              <a:ext uri="{FF2B5EF4-FFF2-40B4-BE49-F238E27FC236}">
                <a16:creationId xmlns:a16="http://schemas.microsoft.com/office/drawing/2014/main" id="{060B7EE1-9A75-D508-9676-2071D7D67A9F}"/>
              </a:ext>
            </a:extLst>
          </p:cNvPr>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643C6602-8D23-3283-92DF-44CEDAD31AA5}"/>
              </a:ext>
            </a:extLst>
          </p:cNvPr>
          <p:cNvSpPr/>
          <p:nvPr/>
        </p:nvSpPr>
        <p:spPr>
          <a:xfrm flipH="1">
            <a:off x="15417854" y="-928854"/>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75B93FE6-3E0A-CDFB-B58F-F266F82D4483}"/>
              </a:ext>
            </a:extLst>
          </p:cNvPr>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A2972721-5A62-7F12-70D6-E54B694B05CE}"/>
              </a:ext>
            </a:extLst>
          </p:cNvPr>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D2C45C6A-2E07-5BB5-D031-32C5378BAC97}"/>
              </a:ext>
            </a:extLst>
          </p:cNvPr>
          <p:cNvSpPr txBox="1"/>
          <p:nvPr/>
        </p:nvSpPr>
        <p:spPr>
          <a:xfrm>
            <a:off x="-468760" y="280684"/>
            <a:ext cx="17062430" cy="1122680"/>
          </a:xfrm>
          <a:prstGeom prst="rect">
            <a:avLst/>
          </a:prstGeom>
        </p:spPr>
        <p:txBody>
          <a:bodyPr wrap="square" lIns="0" tIns="0" rIns="0" bIns="0" rtlCol="0" anchor="t">
            <a:spAutoFit/>
          </a:bodyPr>
          <a:lstStyle/>
          <a:p>
            <a:pPr algn="ctr">
              <a:lnSpc>
                <a:spcPts val="9715"/>
              </a:lnSpc>
            </a:pPr>
            <a:r>
              <a:rPr lang="en-US" sz="6000" dirty="0">
                <a:solidFill>
                  <a:srgbClr val="063532"/>
                </a:solidFill>
                <a:latin typeface="Roboto Slab Bold"/>
              </a:rPr>
              <a:t>Sexual Violence Liaison Officers Service</a:t>
            </a:r>
          </a:p>
        </p:txBody>
      </p:sp>
      <p:sp>
        <p:nvSpPr>
          <p:cNvPr id="9" name="TextBox 8">
            <a:extLst>
              <a:ext uri="{FF2B5EF4-FFF2-40B4-BE49-F238E27FC236}">
                <a16:creationId xmlns:a16="http://schemas.microsoft.com/office/drawing/2014/main" id="{C8408CA5-D321-87F8-A2CA-BFD3B45BA450}"/>
              </a:ext>
            </a:extLst>
          </p:cNvPr>
          <p:cNvSpPr txBox="1"/>
          <p:nvPr/>
        </p:nvSpPr>
        <p:spPr>
          <a:xfrm>
            <a:off x="189782" y="1897811"/>
            <a:ext cx="12503564" cy="2092881"/>
          </a:xfrm>
          <a:prstGeom prst="rect">
            <a:avLst/>
          </a:prstGeom>
          <a:noFill/>
        </p:spPr>
        <p:txBody>
          <a:bodyPr wrap="square" rtlCol="0">
            <a:spAutoFit/>
          </a:bodyPr>
          <a:lstStyle/>
          <a:p>
            <a:pPr algn="l">
              <a:buNone/>
            </a:pPr>
            <a:r>
              <a:rPr lang="en-GB" sz="2800" b="0" i="0" dirty="0">
                <a:solidFill>
                  <a:srgbClr val="454545"/>
                </a:solidFill>
                <a:effectLst/>
                <a:latin typeface="Roboto" panose="02000000000000000000" pitchFamily="2" charset="0"/>
                <a:ea typeface="Roboto" panose="02000000000000000000" pitchFamily="2" charset="0"/>
                <a:cs typeface="Roboto" panose="02000000000000000000" pitchFamily="2" charset="0"/>
              </a:rPr>
              <a:t>As Sexual Violence Liaison Officers (SVLOs), we are qualified specialist staff who provide support to students who have experienced sexual violence at any time in their lives.</a:t>
            </a:r>
          </a:p>
          <a:p>
            <a:pPr algn="l">
              <a:buNone/>
            </a:pPr>
            <a:endParaRPr lang="en-GB" sz="2800" b="0" i="0" dirty="0">
              <a:solidFill>
                <a:srgbClr val="454545"/>
              </a:solidFill>
              <a:effectLst/>
              <a:latin typeface="Roboto, sans-serif"/>
            </a:endParaRPr>
          </a:p>
          <a:p>
            <a:endParaRPr lang="en-GB" dirty="0"/>
          </a:p>
        </p:txBody>
      </p:sp>
      <p:sp>
        <p:nvSpPr>
          <p:cNvPr id="10" name="TextBox 9">
            <a:extLst>
              <a:ext uri="{FF2B5EF4-FFF2-40B4-BE49-F238E27FC236}">
                <a16:creationId xmlns:a16="http://schemas.microsoft.com/office/drawing/2014/main" id="{B10433FF-9352-6E44-023C-6C0CED87AFBD}"/>
              </a:ext>
            </a:extLst>
          </p:cNvPr>
          <p:cNvSpPr txBox="1"/>
          <p:nvPr/>
        </p:nvSpPr>
        <p:spPr>
          <a:xfrm>
            <a:off x="189781" y="3666226"/>
            <a:ext cx="12922034" cy="2954655"/>
          </a:xfrm>
          <a:prstGeom prst="rect">
            <a:avLst/>
          </a:prstGeom>
          <a:noFill/>
        </p:spPr>
        <p:txBody>
          <a:bodyPr wrap="square" rtlCol="0">
            <a:spAutoFit/>
          </a:bodyPr>
          <a:lstStyle/>
          <a:p>
            <a:pPr algn="l">
              <a:buNone/>
            </a:pPr>
            <a:r>
              <a:rPr lang="en-GB" sz="2800" b="1" i="0" dirty="0">
                <a:solidFill>
                  <a:srgbClr val="454545"/>
                </a:solidFill>
                <a:effectLst/>
                <a:latin typeface="Roboto" panose="02000000000000000000" pitchFamily="2" charset="0"/>
                <a:ea typeface="Roboto" panose="02000000000000000000" pitchFamily="2" charset="0"/>
                <a:cs typeface="Roboto" panose="02000000000000000000" pitchFamily="2" charset="0"/>
              </a:rPr>
              <a:t>How can I access this support?</a:t>
            </a:r>
          </a:p>
          <a:p>
            <a:pPr algn="l">
              <a:buNone/>
            </a:pPr>
            <a:endParaRPr lang="en-GB" sz="2800" b="0" i="0" dirty="0">
              <a:solidFill>
                <a:srgbClr val="454545"/>
              </a:solidFill>
              <a:effectLst/>
              <a:latin typeface="Roboto" panose="02000000000000000000" pitchFamily="2" charset="0"/>
              <a:ea typeface="Roboto" panose="02000000000000000000" pitchFamily="2" charset="0"/>
              <a:cs typeface="Roboto" panose="02000000000000000000" pitchFamily="2" charset="0"/>
            </a:endParaRPr>
          </a:p>
          <a:p>
            <a:pPr algn="l">
              <a:buNone/>
            </a:pPr>
            <a:r>
              <a:rPr lang="en-GB" sz="2800" u="sng" dirty="0">
                <a:solidFill>
                  <a:srgbClr val="454545"/>
                </a:solidFill>
                <a:latin typeface="Roboto" panose="02000000000000000000" pitchFamily="2" charset="0"/>
                <a:ea typeface="Roboto" panose="02000000000000000000" pitchFamily="2" charset="0"/>
                <a:cs typeface="Roboto" panose="02000000000000000000" pitchFamily="2" charset="0"/>
                <a:hlinkClick r:id="rId9"/>
              </a:rPr>
              <a:t>B</a:t>
            </a:r>
            <a:r>
              <a:rPr lang="en-GB" sz="2800" b="0" i="0" u="sng" dirty="0">
                <a:solidFill>
                  <a:srgbClr val="074A9C"/>
                </a:solidFill>
                <a:effectLst/>
                <a:latin typeface="Roboto" panose="02000000000000000000" pitchFamily="2" charset="0"/>
                <a:ea typeface="Roboto" panose="02000000000000000000" pitchFamily="2" charset="0"/>
                <a:cs typeface="Roboto" panose="02000000000000000000" pitchFamily="2" charset="0"/>
                <a:hlinkClick r:id="rId9"/>
              </a:rPr>
              <a:t>ook to speak with an SVLO here</a:t>
            </a:r>
            <a:r>
              <a:rPr lang="en-GB" sz="2800" b="0" i="0" dirty="0">
                <a:solidFill>
                  <a:srgbClr val="454545"/>
                </a:solidFill>
                <a:effectLst/>
                <a:latin typeface="Roboto" panose="02000000000000000000" pitchFamily="2" charset="0"/>
                <a:ea typeface="Roboto" panose="02000000000000000000" pitchFamily="2" charset="0"/>
                <a:cs typeface="Roboto" panose="02000000000000000000" pitchFamily="2" charset="0"/>
              </a:rPr>
              <a:t> for a one-hour confidential chat. </a:t>
            </a:r>
          </a:p>
          <a:p>
            <a:pPr algn="l">
              <a:buNone/>
            </a:pPr>
            <a:endParaRPr lang="en-GB" sz="2800" b="0" i="0" dirty="0">
              <a:solidFill>
                <a:srgbClr val="454545"/>
              </a:solidFill>
              <a:effectLst/>
              <a:latin typeface="Roboto" panose="02000000000000000000" pitchFamily="2" charset="0"/>
              <a:ea typeface="Roboto" panose="02000000000000000000" pitchFamily="2" charset="0"/>
              <a:cs typeface="Roboto" panose="02000000000000000000" pitchFamily="2" charset="0"/>
            </a:endParaRPr>
          </a:p>
          <a:p>
            <a:pPr algn="l"/>
            <a:r>
              <a:rPr lang="en-GB" sz="2800" b="0" i="0" dirty="0">
                <a:solidFill>
                  <a:srgbClr val="454545"/>
                </a:solidFill>
                <a:effectLst/>
                <a:latin typeface="Roboto" panose="02000000000000000000" pitchFamily="2" charset="0"/>
                <a:ea typeface="Roboto" panose="02000000000000000000" pitchFamily="2" charset="0"/>
                <a:cs typeface="Roboto" panose="02000000000000000000" pitchFamily="2" charset="0"/>
              </a:rPr>
              <a:t>If you have a question, you can also contact the team by email at </a:t>
            </a:r>
            <a:r>
              <a:rPr lang="en-GB" sz="2800" b="0" i="0" u="sng" dirty="0">
                <a:solidFill>
                  <a:srgbClr val="074A9C"/>
                </a:solidFill>
                <a:effectLst/>
                <a:latin typeface="Roboto" panose="02000000000000000000" pitchFamily="2" charset="0"/>
                <a:ea typeface="Roboto" panose="02000000000000000000" pitchFamily="2" charset="0"/>
                <a:cs typeface="Roboto" panose="02000000000000000000" pitchFamily="2" charset="0"/>
                <a:hlinkClick r:id="rId10"/>
              </a:rPr>
              <a:t>SVLO@roehampton.ac.uk</a:t>
            </a:r>
            <a:r>
              <a:rPr lang="en-GB" sz="2800" b="0" i="0" dirty="0">
                <a:solidFill>
                  <a:srgbClr val="454545"/>
                </a:solidFill>
                <a:effectLst/>
                <a:latin typeface="Roboto" panose="02000000000000000000" pitchFamily="2" charset="0"/>
                <a:ea typeface="Roboto" panose="02000000000000000000" pitchFamily="2" charset="0"/>
                <a:cs typeface="Roboto" panose="02000000000000000000" pitchFamily="2" charset="0"/>
              </a:rPr>
              <a:t>  </a:t>
            </a:r>
          </a:p>
          <a:p>
            <a:endParaRPr lang="en-GB" dirty="0"/>
          </a:p>
        </p:txBody>
      </p:sp>
      <p:sp>
        <p:nvSpPr>
          <p:cNvPr id="11" name="TextBox 10">
            <a:extLst>
              <a:ext uri="{FF2B5EF4-FFF2-40B4-BE49-F238E27FC236}">
                <a16:creationId xmlns:a16="http://schemas.microsoft.com/office/drawing/2014/main" id="{9049DF58-037A-2764-D436-0C557FFC08D0}"/>
              </a:ext>
            </a:extLst>
          </p:cNvPr>
          <p:cNvSpPr txBox="1"/>
          <p:nvPr/>
        </p:nvSpPr>
        <p:spPr>
          <a:xfrm>
            <a:off x="189781" y="6620774"/>
            <a:ext cx="13646989" cy="3385542"/>
          </a:xfrm>
          <a:prstGeom prst="rect">
            <a:avLst/>
          </a:prstGeom>
          <a:noFill/>
        </p:spPr>
        <p:txBody>
          <a:bodyPr wrap="square" rtlCol="0">
            <a:spAutoFit/>
          </a:bodyPr>
          <a:lstStyle/>
          <a:p>
            <a:pPr algn="l">
              <a:buNone/>
            </a:pPr>
            <a:r>
              <a:rPr lang="en-GB" sz="2800" b="1" i="0" dirty="0">
                <a:solidFill>
                  <a:srgbClr val="454545"/>
                </a:solidFill>
                <a:effectLst/>
                <a:latin typeface="Roboto Slab" pitchFamily="2" charset="0"/>
                <a:ea typeface="Roboto Slab" pitchFamily="2" charset="0"/>
                <a:cs typeface="Roboto Slab" pitchFamily="2" charset="0"/>
              </a:rPr>
              <a:t>What happens after contacting </a:t>
            </a:r>
            <a:r>
              <a:rPr lang="en-GB" sz="2800" b="1" dirty="0">
                <a:solidFill>
                  <a:srgbClr val="454545"/>
                </a:solidFill>
                <a:latin typeface="Roboto Slab" pitchFamily="2" charset="0"/>
                <a:ea typeface="Roboto Slab" pitchFamily="2" charset="0"/>
                <a:cs typeface="Roboto Slab" pitchFamily="2" charset="0"/>
              </a:rPr>
              <a:t>the SVLO service?</a:t>
            </a:r>
          </a:p>
          <a:p>
            <a:pPr algn="l">
              <a:buNone/>
            </a:pPr>
            <a:endParaRPr lang="en-GB" sz="2800" b="0" i="0" dirty="0">
              <a:solidFill>
                <a:srgbClr val="454545"/>
              </a:solidFill>
              <a:effectLst/>
              <a:latin typeface="Roboto Slab" pitchFamily="2" charset="0"/>
              <a:ea typeface="Roboto Slab" pitchFamily="2" charset="0"/>
              <a:cs typeface="Roboto Slab" pitchFamily="2" charset="0"/>
            </a:endParaRPr>
          </a:p>
          <a:p>
            <a:pPr algn="l">
              <a:buNone/>
            </a:pPr>
            <a:r>
              <a:rPr lang="en-GB" sz="2800" b="0" i="0" dirty="0">
                <a:solidFill>
                  <a:srgbClr val="454545"/>
                </a:solidFill>
                <a:effectLst/>
                <a:latin typeface="Roboto Slab" pitchFamily="2" charset="0"/>
                <a:ea typeface="Roboto Slab" pitchFamily="2" charset="0"/>
                <a:cs typeface="Roboto Slab" pitchFamily="2" charset="0"/>
              </a:rPr>
              <a:t>An SVLO will contact students with some questions to establish how they can best support but will not ask the student to describe what has happened in detail, and there is no obligation to engage in continued support.</a:t>
            </a:r>
          </a:p>
          <a:p>
            <a:pPr algn="l">
              <a:buNone/>
            </a:pPr>
            <a:endParaRPr lang="en-GB" sz="2800" b="0" i="0" dirty="0">
              <a:solidFill>
                <a:srgbClr val="454545"/>
              </a:solidFill>
              <a:effectLst/>
              <a:latin typeface="Roboto Slab" pitchFamily="2" charset="0"/>
              <a:ea typeface="Roboto Slab" pitchFamily="2" charset="0"/>
              <a:cs typeface="Roboto Slab" pitchFamily="2" charset="0"/>
            </a:endParaRPr>
          </a:p>
          <a:p>
            <a:pPr algn="l"/>
            <a:r>
              <a:rPr lang="en-GB" sz="2800" b="0" i="0" u="sng" dirty="0">
                <a:solidFill>
                  <a:srgbClr val="074A9C"/>
                </a:solidFill>
                <a:effectLst/>
                <a:latin typeface="Roboto Slab" pitchFamily="2" charset="0"/>
                <a:ea typeface="Roboto Slab" pitchFamily="2" charset="0"/>
                <a:cs typeface="Roboto Slab" pitchFamily="2" charset="0"/>
                <a:hlinkClick r:id="rId11"/>
              </a:rPr>
              <a:t>Sexual Misconduct - Report + Support - University of Roehampton</a:t>
            </a:r>
            <a:endParaRPr lang="en-GB" sz="2800" b="0" i="0" dirty="0">
              <a:solidFill>
                <a:srgbClr val="454545"/>
              </a:solidFill>
              <a:effectLst/>
              <a:latin typeface="Roboto Slab" pitchFamily="2" charset="0"/>
              <a:ea typeface="Roboto Slab" pitchFamily="2" charset="0"/>
              <a:cs typeface="Roboto Slab" pitchFamily="2" charset="0"/>
            </a:endParaRPr>
          </a:p>
          <a:p>
            <a:endParaRPr lang="en-GB" dirty="0"/>
          </a:p>
        </p:txBody>
      </p:sp>
    </p:spTree>
    <p:extLst>
      <p:ext uri="{BB962C8B-B14F-4D97-AF65-F5344CB8AC3E}">
        <p14:creationId xmlns:p14="http://schemas.microsoft.com/office/powerpoint/2010/main" val="421383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406F5-520E-8D7E-6302-AA8523BC58B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041F630-F2C0-6268-C835-71A539754A25}"/>
              </a:ext>
            </a:extLst>
          </p:cNvPr>
          <p:cNvGrpSpPr/>
          <p:nvPr/>
        </p:nvGrpSpPr>
        <p:grpSpPr>
          <a:xfrm>
            <a:off x="13601515" y="2575213"/>
            <a:ext cx="3394822" cy="5103460"/>
            <a:chOff x="0" y="0"/>
            <a:chExt cx="4224020" cy="6350000"/>
          </a:xfrm>
        </p:grpSpPr>
        <p:sp>
          <p:nvSpPr>
            <p:cNvPr id="3" name="Freeform 3">
              <a:extLst>
                <a:ext uri="{FF2B5EF4-FFF2-40B4-BE49-F238E27FC236}">
                  <a16:creationId xmlns:a16="http://schemas.microsoft.com/office/drawing/2014/main" id="{5A6A4B0D-56AB-E97B-E711-4712CB3071CC}"/>
                </a:ext>
              </a:extLst>
            </p:cNvPr>
            <p:cNvSpPr/>
            <p:nvPr/>
          </p:nvSpPr>
          <p:spPr>
            <a:xfrm>
              <a:off x="0" y="0"/>
              <a:ext cx="4224020" cy="6350000"/>
            </a:xfrm>
            <a:custGeom>
              <a:avLst/>
              <a:gdLst/>
              <a:ahLst/>
              <a:cxnLst/>
              <a:rect l="l" t="t" r="r" b="b"/>
              <a:pathLst>
                <a:path w="4224020" h="6350000">
                  <a:moveTo>
                    <a:pt x="4224020" y="6350000"/>
                  </a:moveTo>
                  <a:lnTo>
                    <a:pt x="2441575" y="6350000"/>
                  </a:lnTo>
                  <a:cubicBezTo>
                    <a:pt x="1093089" y="6350000"/>
                    <a:pt x="0" y="5256911"/>
                    <a:pt x="0" y="3908425"/>
                  </a:cubicBezTo>
                  <a:lnTo>
                    <a:pt x="0" y="0"/>
                  </a:lnTo>
                  <a:lnTo>
                    <a:pt x="1782445" y="0"/>
                  </a:lnTo>
                  <a:cubicBezTo>
                    <a:pt x="3130931" y="0"/>
                    <a:pt x="4224020" y="1093089"/>
                    <a:pt x="4224020" y="2441575"/>
                  </a:cubicBezTo>
                  <a:lnTo>
                    <a:pt x="4224020" y="6350000"/>
                  </a:lnTo>
                  <a:close/>
                </a:path>
              </a:pathLst>
            </a:custGeom>
            <a:solidFill>
              <a:srgbClr val="063532"/>
            </a:solidFill>
          </p:spPr>
          <p:txBody>
            <a:bodyPr/>
            <a:lstStyle/>
            <a:p>
              <a:endParaRPr lang="en-US"/>
            </a:p>
          </p:txBody>
        </p:sp>
      </p:grpSp>
      <p:sp>
        <p:nvSpPr>
          <p:cNvPr id="4" name="Freeform 4">
            <a:extLst>
              <a:ext uri="{FF2B5EF4-FFF2-40B4-BE49-F238E27FC236}">
                <a16:creationId xmlns:a16="http://schemas.microsoft.com/office/drawing/2014/main" id="{ECE227A5-5635-5C89-748D-2512D7A29D57}"/>
              </a:ext>
            </a:extLst>
          </p:cNvPr>
          <p:cNvSpPr/>
          <p:nvPr/>
        </p:nvSpPr>
        <p:spPr>
          <a:xfrm flipH="1">
            <a:off x="16996336" y="6604109"/>
            <a:ext cx="3682891" cy="3682891"/>
          </a:xfrm>
          <a:custGeom>
            <a:avLst/>
            <a:gdLst/>
            <a:ahLst/>
            <a:cxnLst/>
            <a:rect l="l" t="t" r="r" b="b"/>
            <a:pathLst>
              <a:path w="3682891" h="3682891">
                <a:moveTo>
                  <a:pt x="3682892" y="0"/>
                </a:moveTo>
                <a:lnTo>
                  <a:pt x="0" y="0"/>
                </a:lnTo>
                <a:lnTo>
                  <a:pt x="0" y="3682891"/>
                </a:lnTo>
                <a:lnTo>
                  <a:pt x="3682892" y="3682891"/>
                </a:lnTo>
                <a:lnTo>
                  <a:pt x="368289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7BC7C180-AAA3-97DA-73BD-678C88C04216}"/>
              </a:ext>
            </a:extLst>
          </p:cNvPr>
          <p:cNvSpPr/>
          <p:nvPr/>
        </p:nvSpPr>
        <p:spPr>
          <a:xfrm flipH="1">
            <a:off x="15417854" y="-928854"/>
            <a:ext cx="3682891" cy="3682891"/>
          </a:xfrm>
          <a:custGeom>
            <a:avLst/>
            <a:gdLst/>
            <a:ahLst/>
            <a:cxnLst/>
            <a:rect l="l" t="t" r="r" b="b"/>
            <a:pathLst>
              <a:path w="3682891" h="3682891">
                <a:moveTo>
                  <a:pt x="3682892" y="0"/>
                </a:moveTo>
                <a:lnTo>
                  <a:pt x="0" y="0"/>
                </a:lnTo>
                <a:lnTo>
                  <a:pt x="0" y="3682892"/>
                </a:lnTo>
                <a:lnTo>
                  <a:pt x="3682892" y="3682892"/>
                </a:lnTo>
                <a:lnTo>
                  <a:pt x="3682892"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6500D19A-2775-4401-ABF6-D582A24DBB17}"/>
              </a:ext>
            </a:extLst>
          </p:cNvPr>
          <p:cNvSpPr/>
          <p:nvPr/>
        </p:nvSpPr>
        <p:spPr>
          <a:xfrm>
            <a:off x="14400448" y="7678673"/>
            <a:ext cx="2595888" cy="2595888"/>
          </a:xfrm>
          <a:custGeom>
            <a:avLst/>
            <a:gdLst/>
            <a:ahLst/>
            <a:cxnLst/>
            <a:rect l="l" t="t" r="r" b="b"/>
            <a:pathLst>
              <a:path w="2595888" h="2595888">
                <a:moveTo>
                  <a:pt x="0" y="0"/>
                </a:moveTo>
                <a:lnTo>
                  <a:pt x="2595888" y="0"/>
                </a:lnTo>
                <a:lnTo>
                  <a:pt x="2595888" y="2595888"/>
                </a:lnTo>
                <a:lnTo>
                  <a:pt x="0" y="25958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5F68DF75-84D5-3540-C77A-D278206B7B44}"/>
              </a:ext>
            </a:extLst>
          </p:cNvPr>
          <p:cNvSpPr/>
          <p:nvPr/>
        </p:nvSpPr>
        <p:spPr>
          <a:xfrm>
            <a:off x="16996336" y="5830054"/>
            <a:ext cx="774055" cy="774055"/>
          </a:xfrm>
          <a:custGeom>
            <a:avLst/>
            <a:gdLst/>
            <a:ahLst/>
            <a:cxnLst/>
            <a:rect l="l" t="t" r="r" b="b"/>
            <a:pathLst>
              <a:path w="774055" h="774055">
                <a:moveTo>
                  <a:pt x="0" y="0"/>
                </a:moveTo>
                <a:lnTo>
                  <a:pt x="774055" y="0"/>
                </a:lnTo>
                <a:lnTo>
                  <a:pt x="774055" y="774055"/>
                </a:lnTo>
                <a:lnTo>
                  <a:pt x="0" y="7740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TextBox 8">
            <a:extLst>
              <a:ext uri="{FF2B5EF4-FFF2-40B4-BE49-F238E27FC236}">
                <a16:creationId xmlns:a16="http://schemas.microsoft.com/office/drawing/2014/main" id="{1D3C4FBC-E515-A913-B9ED-A3EDF5385386}"/>
              </a:ext>
            </a:extLst>
          </p:cNvPr>
          <p:cNvSpPr txBox="1"/>
          <p:nvPr/>
        </p:nvSpPr>
        <p:spPr>
          <a:xfrm>
            <a:off x="0" y="469093"/>
            <a:ext cx="14400448" cy="1193352"/>
          </a:xfrm>
          <a:prstGeom prst="rect">
            <a:avLst/>
          </a:prstGeom>
        </p:spPr>
        <p:txBody>
          <a:bodyPr lIns="0" tIns="0" rIns="0" bIns="0" rtlCol="0" anchor="t">
            <a:spAutoFit/>
          </a:bodyPr>
          <a:lstStyle/>
          <a:p>
            <a:pPr algn="ctr">
              <a:lnSpc>
                <a:spcPts val="9715"/>
              </a:lnSpc>
            </a:pPr>
            <a:r>
              <a:rPr lang="en-US" sz="6939" dirty="0">
                <a:solidFill>
                  <a:srgbClr val="063532"/>
                </a:solidFill>
                <a:latin typeface="Roboto Slab Bold"/>
              </a:rPr>
              <a:t>Bystander Intervention Team</a:t>
            </a:r>
          </a:p>
        </p:txBody>
      </p:sp>
      <p:sp>
        <p:nvSpPr>
          <p:cNvPr id="9" name="TextBox 8">
            <a:extLst>
              <a:ext uri="{FF2B5EF4-FFF2-40B4-BE49-F238E27FC236}">
                <a16:creationId xmlns:a16="http://schemas.microsoft.com/office/drawing/2014/main" id="{E18AD0E9-970D-197E-ECF9-8361B1D4F7FC}"/>
              </a:ext>
            </a:extLst>
          </p:cNvPr>
          <p:cNvSpPr txBox="1"/>
          <p:nvPr/>
        </p:nvSpPr>
        <p:spPr>
          <a:xfrm>
            <a:off x="534401" y="2061539"/>
            <a:ext cx="11930315" cy="954107"/>
          </a:xfrm>
          <a:prstGeom prst="rect">
            <a:avLst/>
          </a:prstGeom>
          <a:noFill/>
        </p:spPr>
        <p:txBody>
          <a:bodyPr wrap="square" rtlCol="0">
            <a:spAutoFit/>
          </a:bodyPr>
          <a:lstStyle/>
          <a:p>
            <a:r>
              <a:rPr lang="en-GB" sz="2800" dirty="0">
                <a:latin typeface="Roboto Slab" pitchFamily="2" charset="0"/>
                <a:ea typeface="Roboto Slab" pitchFamily="2" charset="0"/>
                <a:cs typeface="Roboto Slab" pitchFamily="2" charset="0"/>
              </a:rPr>
              <a:t>R</a:t>
            </a:r>
            <a:r>
              <a:rPr lang="en-GB" sz="2800" b="0" i="0" dirty="0">
                <a:effectLst/>
                <a:latin typeface="Roboto Slab" pitchFamily="2" charset="0"/>
                <a:ea typeface="Roboto Slab" pitchFamily="2" charset="0"/>
                <a:cs typeface="Roboto Slab" pitchFamily="2" charset="0"/>
              </a:rPr>
              <a:t>esponsible for reinforcing the university’s zero tolerance stance on harassment, abuse and misconduct. </a:t>
            </a:r>
            <a:endParaRPr lang="en-GB" sz="2800" dirty="0">
              <a:latin typeface="Roboto Slab" pitchFamily="2" charset="0"/>
              <a:ea typeface="Roboto Slab" pitchFamily="2" charset="0"/>
              <a:cs typeface="Roboto Slab" pitchFamily="2" charset="0"/>
            </a:endParaRPr>
          </a:p>
        </p:txBody>
      </p:sp>
      <p:sp>
        <p:nvSpPr>
          <p:cNvPr id="10" name="TextBox 9">
            <a:extLst>
              <a:ext uri="{FF2B5EF4-FFF2-40B4-BE49-F238E27FC236}">
                <a16:creationId xmlns:a16="http://schemas.microsoft.com/office/drawing/2014/main" id="{7F71B9D9-17EB-6460-4784-44133C4322BD}"/>
              </a:ext>
            </a:extLst>
          </p:cNvPr>
          <p:cNvSpPr txBox="1"/>
          <p:nvPr/>
        </p:nvSpPr>
        <p:spPr>
          <a:xfrm>
            <a:off x="897145" y="8445554"/>
            <a:ext cx="11278811" cy="954107"/>
          </a:xfrm>
          <a:prstGeom prst="rect">
            <a:avLst/>
          </a:prstGeom>
          <a:noFill/>
        </p:spPr>
        <p:txBody>
          <a:bodyPr wrap="square" rtlCol="0">
            <a:spAutoFit/>
          </a:bodyPr>
          <a:lstStyle/>
          <a:p>
            <a:r>
              <a:rPr lang="en-GB" sz="2800" b="0" i="0" dirty="0">
                <a:solidFill>
                  <a:srgbClr val="000000"/>
                </a:solidFill>
                <a:effectLst/>
                <a:latin typeface="Roboto Slab" pitchFamily="2" charset="0"/>
                <a:ea typeface="Roboto Slab" pitchFamily="2" charset="0"/>
                <a:cs typeface="Roboto Slab" pitchFamily="2" charset="0"/>
              </a:rPr>
              <a:t>If you would like more information on the Bystander Intervention Team please contact </a:t>
            </a:r>
            <a:r>
              <a:rPr lang="en-GB" sz="2800" b="0" i="0" u="none" strike="noStrike" dirty="0">
                <a:solidFill>
                  <a:srgbClr val="016771"/>
                </a:solidFill>
                <a:effectLst/>
                <a:latin typeface="Roboto Slab" pitchFamily="2" charset="0"/>
                <a:ea typeface="Roboto Slab" pitchFamily="2" charset="0"/>
                <a:cs typeface="Roboto Slab" pitchFamily="2" charset="0"/>
                <a:hlinkClick r:id="rId9"/>
              </a:rPr>
              <a:t>Olwen.ottaway@roehampton.ac.uk</a:t>
            </a:r>
            <a:r>
              <a:rPr lang="en-GB" sz="2800" b="0" i="0" dirty="0">
                <a:solidFill>
                  <a:srgbClr val="000000"/>
                </a:solidFill>
                <a:effectLst/>
                <a:latin typeface="Roboto Slab" pitchFamily="2" charset="0"/>
                <a:ea typeface="Roboto Slab" pitchFamily="2" charset="0"/>
                <a:cs typeface="Roboto Slab" pitchFamily="2" charset="0"/>
              </a:rPr>
              <a:t>.</a:t>
            </a:r>
            <a:endParaRPr lang="en-GB" sz="2800" dirty="0">
              <a:latin typeface="Roboto Slab" pitchFamily="2" charset="0"/>
              <a:ea typeface="Roboto Slab" pitchFamily="2" charset="0"/>
              <a:cs typeface="Roboto Slab" pitchFamily="2" charset="0"/>
            </a:endParaRPr>
          </a:p>
        </p:txBody>
      </p:sp>
      <p:sp>
        <p:nvSpPr>
          <p:cNvPr id="13" name="TextBox 12">
            <a:extLst>
              <a:ext uri="{FF2B5EF4-FFF2-40B4-BE49-F238E27FC236}">
                <a16:creationId xmlns:a16="http://schemas.microsoft.com/office/drawing/2014/main" id="{228A0878-960B-6079-35AB-66F2309DA5D7}"/>
              </a:ext>
            </a:extLst>
          </p:cNvPr>
          <p:cNvSpPr txBox="1"/>
          <p:nvPr/>
        </p:nvSpPr>
        <p:spPr>
          <a:xfrm>
            <a:off x="651605" y="4026421"/>
            <a:ext cx="11930315" cy="3970318"/>
          </a:xfrm>
          <a:prstGeom prst="rect">
            <a:avLst/>
          </a:prstGeom>
          <a:noFill/>
        </p:spPr>
        <p:txBody>
          <a:bodyPr wrap="square">
            <a:spAutoFit/>
          </a:bodyPr>
          <a:lstStyle/>
          <a:p>
            <a:r>
              <a:rPr lang="en-GB" sz="2800" b="0" i="0" dirty="0">
                <a:solidFill>
                  <a:srgbClr val="000000"/>
                </a:solidFill>
                <a:effectLst/>
                <a:latin typeface="Roboto Slab" pitchFamily="2" charset="0"/>
                <a:ea typeface="Roboto Slab" pitchFamily="2" charset="0"/>
                <a:cs typeface="Roboto Slab" pitchFamily="2" charset="0"/>
              </a:rPr>
              <a:t>The team is formed of trained students, who are </a:t>
            </a:r>
            <a:r>
              <a:rPr lang="en-GB" sz="2800" b="1" i="0" dirty="0">
                <a:solidFill>
                  <a:srgbClr val="000000"/>
                </a:solidFill>
                <a:effectLst/>
                <a:latin typeface="Roboto Slab" pitchFamily="2" charset="0"/>
                <a:ea typeface="Roboto Slab" pitchFamily="2" charset="0"/>
                <a:cs typeface="Roboto Slab" pitchFamily="2" charset="0"/>
              </a:rPr>
              <a:t>present at late-night events</a:t>
            </a:r>
            <a:r>
              <a:rPr lang="en-GB" sz="2800" b="0" i="0" dirty="0">
                <a:solidFill>
                  <a:srgbClr val="000000"/>
                </a:solidFill>
                <a:effectLst/>
                <a:latin typeface="Roboto Slab" pitchFamily="2" charset="0"/>
                <a:ea typeface="Roboto Slab" pitchFamily="2" charset="0"/>
                <a:cs typeface="Roboto Slab" pitchFamily="2" charset="0"/>
              </a:rPr>
              <a:t> to support the Roehampton community through:</a:t>
            </a:r>
          </a:p>
          <a:p>
            <a:pPr marL="457200" indent="-457200">
              <a:buFont typeface="Arial" panose="020B0604020202020204" pitchFamily="34" charset="0"/>
              <a:buChar char="•"/>
            </a:pPr>
            <a:r>
              <a:rPr lang="en-GB" sz="2800" i="0" dirty="0">
                <a:solidFill>
                  <a:srgbClr val="000000"/>
                </a:solidFill>
                <a:effectLst/>
                <a:latin typeface="Roboto Slab" pitchFamily="2" charset="0"/>
                <a:ea typeface="Roboto Slab" pitchFamily="2" charset="0"/>
                <a:cs typeface="Roboto Slab" pitchFamily="2" charset="0"/>
              </a:rPr>
              <a:t>providing pastoral support</a:t>
            </a:r>
            <a:endParaRPr lang="en-GB" sz="2800" dirty="0">
              <a:solidFill>
                <a:srgbClr val="000000"/>
              </a:solidFill>
              <a:latin typeface="Roboto Slab" pitchFamily="2" charset="0"/>
              <a:ea typeface="Roboto Slab" pitchFamily="2" charset="0"/>
              <a:cs typeface="Roboto Slab" pitchFamily="2" charset="0"/>
            </a:endParaRPr>
          </a:p>
          <a:p>
            <a:pPr marL="457200" indent="-457200">
              <a:buFont typeface="Arial" panose="020B0604020202020204" pitchFamily="34" charset="0"/>
              <a:buChar char="•"/>
            </a:pPr>
            <a:r>
              <a:rPr lang="en-GB" sz="2800" i="0" dirty="0">
                <a:solidFill>
                  <a:srgbClr val="000000"/>
                </a:solidFill>
                <a:effectLst/>
                <a:latin typeface="Roboto Slab" pitchFamily="2" charset="0"/>
                <a:ea typeface="Roboto Slab" pitchFamily="2" charset="0"/>
                <a:cs typeface="Roboto Slab" pitchFamily="2" charset="0"/>
              </a:rPr>
              <a:t>proactively intervening in problematic situations</a:t>
            </a:r>
            <a:endParaRPr lang="en-GB" sz="2800" dirty="0">
              <a:solidFill>
                <a:srgbClr val="000000"/>
              </a:solidFill>
              <a:latin typeface="Roboto Slab" pitchFamily="2" charset="0"/>
              <a:ea typeface="Roboto Slab" pitchFamily="2" charset="0"/>
              <a:cs typeface="Roboto Slab" pitchFamily="2" charset="0"/>
            </a:endParaRPr>
          </a:p>
          <a:p>
            <a:pPr marL="457200" indent="-457200">
              <a:buFont typeface="Arial" panose="020B0604020202020204" pitchFamily="34" charset="0"/>
              <a:buChar char="•"/>
            </a:pPr>
            <a:r>
              <a:rPr lang="en-GB" sz="2800" i="0" dirty="0">
                <a:solidFill>
                  <a:srgbClr val="000000"/>
                </a:solidFill>
                <a:effectLst/>
                <a:latin typeface="Roboto Slab" pitchFamily="2" charset="0"/>
                <a:ea typeface="Roboto Slab" pitchFamily="2" charset="0"/>
                <a:cs typeface="Roboto Slab" pitchFamily="2" charset="0"/>
              </a:rPr>
              <a:t>supporting disclosures of sexual violence. </a:t>
            </a:r>
          </a:p>
          <a:p>
            <a:endParaRPr lang="en-GB" sz="2800" dirty="0">
              <a:solidFill>
                <a:srgbClr val="000000"/>
              </a:solidFill>
              <a:latin typeface="Roboto Slab" pitchFamily="2" charset="0"/>
              <a:ea typeface="Roboto Slab" pitchFamily="2" charset="0"/>
              <a:cs typeface="Roboto Slab" pitchFamily="2" charset="0"/>
            </a:endParaRPr>
          </a:p>
          <a:p>
            <a:endParaRPr lang="en-GB" sz="2800" dirty="0">
              <a:solidFill>
                <a:srgbClr val="000000"/>
              </a:solidFill>
              <a:latin typeface="Roboto Slab" pitchFamily="2" charset="0"/>
              <a:ea typeface="Roboto Slab" pitchFamily="2" charset="0"/>
              <a:cs typeface="Roboto Slab" pitchFamily="2" charset="0"/>
            </a:endParaRPr>
          </a:p>
          <a:p>
            <a:r>
              <a:rPr lang="en-GB" sz="2800" dirty="0">
                <a:solidFill>
                  <a:srgbClr val="000000"/>
                </a:solidFill>
                <a:latin typeface="Roboto Slab" pitchFamily="2" charset="0"/>
                <a:ea typeface="Roboto Slab" pitchFamily="2" charset="0"/>
                <a:cs typeface="Roboto Slab" pitchFamily="2" charset="0"/>
              </a:rPr>
              <a:t>W</a:t>
            </a:r>
            <a:r>
              <a:rPr lang="en-GB" sz="2800" b="0" i="0" dirty="0">
                <a:solidFill>
                  <a:srgbClr val="000000"/>
                </a:solidFill>
                <a:effectLst/>
                <a:latin typeface="Roboto Slab" pitchFamily="2" charset="0"/>
                <a:ea typeface="Roboto Slab" pitchFamily="2" charset="0"/>
                <a:cs typeface="Roboto Slab" pitchFamily="2" charset="0"/>
              </a:rPr>
              <a:t>orks alongside the security team and bar staff to </a:t>
            </a:r>
            <a:r>
              <a:rPr lang="en-GB" sz="2800" b="1" i="0" dirty="0">
                <a:solidFill>
                  <a:srgbClr val="000000"/>
                </a:solidFill>
                <a:effectLst/>
                <a:latin typeface="Roboto Slab" pitchFamily="2" charset="0"/>
                <a:ea typeface="Roboto Slab" pitchFamily="2" charset="0"/>
                <a:cs typeface="Roboto Slab" pitchFamily="2" charset="0"/>
              </a:rPr>
              <a:t>ensure a safe environment for everyone.</a:t>
            </a:r>
            <a:endParaRPr lang="en-GB" sz="2800" b="1" dirty="0">
              <a:latin typeface="Roboto Slab" pitchFamily="2" charset="0"/>
              <a:ea typeface="Roboto Slab" pitchFamily="2" charset="0"/>
              <a:cs typeface="Roboto Slab" pitchFamily="2" charset="0"/>
            </a:endParaRPr>
          </a:p>
        </p:txBody>
      </p:sp>
    </p:spTree>
    <p:extLst>
      <p:ext uri="{BB962C8B-B14F-4D97-AF65-F5344CB8AC3E}">
        <p14:creationId xmlns:p14="http://schemas.microsoft.com/office/powerpoint/2010/main" val="305057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54876"/>
            <a:ext cx="18288000" cy="11064240"/>
          </a:xfrm>
          <a:custGeom>
            <a:avLst/>
            <a:gdLst/>
            <a:ahLst/>
            <a:cxnLst/>
            <a:rect l="l" t="t" r="r" b="b"/>
            <a:pathLst>
              <a:path w="18288000" h="11064240">
                <a:moveTo>
                  <a:pt x="0" y="0"/>
                </a:moveTo>
                <a:lnTo>
                  <a:pt x="18288000" y="0"/>
                </a:lnTo>
                <a:lnTo>
                  <a:pt x="18288000" y="11064239"/>
                </a:lnTo>
                <a:lnTo>
                  <a:pt x="0" y="11064239"/>
                </a:lnTo>
                <a:lnTo>
                  <a:pt x="0" y="0"/>
                </a:lnTo>
                <a:close/>
              </a:path>
            </a:pathLst>
          </a:custGeom>
          <a:blipFill>
            <a:blip r:embed="rId2"/>
            <a:stretch>
              <a:fillRect/>
            </a:stretch>
          </a:blipFill>
        </p:spPr>
        <p:txBody>
          <a:bodyPr/>
          <a:lstStyle/>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4CDB205F9D94409B713977FBA3674B" ma:contentTypeVersion="" ma:contentTypeDescription="Create a new document." ma:contentTypeScope="" ma:versionID="226046cf5040232b893b56a7b7b83fcc">
  <xsd:schema xmlns:xsd="http://www.w3.org/2001/XMLSchema" xmlns:xs="http://www.w3.org/2001/XMLSchema" xmlns:p="http://schemas.microsoft.com/office/2006/metadata/properties" xmlns:ns2="1d06da1d-e105-4684-95eb-c62ad8f5d6ba" xmlns:ns3="75a28cf3-9262-494e-8e02-5092a5e3e3b0" xmlns:ns4="5fbb59fa-9856-46a9-8fd5-9ddddf792ab5" targetNamespace="http://schemas.microsoft.com/office/2006/metadata/properties" ma:root="true" ma:fieldsID="6417b0108823e85d51b0c064290b7853" ns2:_="" ns3:_="" ns4:_="">
    <xsd:import namespace="1d06da1d-e105-4684-95eb-c62ad8f5d6ba"/>
    <xsd:import namespace="75a28cf3-9262-494e-8e02-5092a5e3e3b0"/>
    <xsd:import namespace="5fbb59fa-9856-46a9-8fd5-9ddddf792ab5"/>
    <xsd:element name="properties">
      <xsd:complexType>
        <xsd:sequence>
          <xsd:element name="documentManagement">
            <xsd:complexType>
              <xsd:all>
                <xsd:element ref="ns2:l0bc4a1375b148fdaeb2b55c5d57fc3e" minOccurs="0"/>
                <xsd:element ref="ns3:TaxCatchAll" minOccurs="0"/>
                <xsd:element ref="ns2:c8fc7a0aa9f54e3ebfc6ae2b18b8a580" minOccurs="0"/>
                <xsd:element ref="ns3:TaxKeywordTaxHTField" minOccurs="0"/>
                <xsd:element ref="ns2:MediaServiceMetadata" minOccurs="0"/>
                <xsd:element ref="ns2:MediaServiceFastMetadata" minOccurs="0"/>
                <xsd:element ref="ns3:SharedWithUsers" minOccurs="0"/>
                <xsd:element ref="ns3:SharedWithDetails"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6da1d-e105-4684-95eb-c62ad8f5d6ba" elementFormDefault="qualified">
    <xsd:import namespace="http://schemas.microsoft.com/office/2006/documentManagement/types"/>
    <xsd:import namespace="http://schemas.microsoft.com/office/infopath/2007/PartnerControls"/>
    <xsd:element name="l0bc4a1375b148fdaeb2b55c5d57fc3e" ma:index="9" nillable="true" ma:taxonomy="true" ma:internalName="l0bc4a1375b148fdaeb2b55c5d57fc3e" ma:taxonomyFieldName="Roehampton_x0020_Team" ma:displayName="Roehampton Team" ma:default="" ma:fieldId="{50bc4a13-75b1-48fd-aeb2-b55c5d57fc3e}" ma:sspId="8d0af180-1065-48e5-bc0d-526fac628292" ma:termSetId="d1e35cad-1ad0-4857-8537-5b82f749682e" ma:anchorId="00000000-0000-0000-0000-000000000000" ma:open="false" ma:isKeyword="false">
      <xsd:complexType>
        <xsd:sequence>
          <xsd:element ref="pc:Terms" minOccurs="0" maxOccurs="1"/>
        </xsd:sequence>
      </xsd:complexType>
    </xsd:element>
    <xsd:element name="c8fc7a0aa9f54e3ebfc6ae2b18b8a580" ma:index="12" nillable="true" ma:taxonomy="true" ma:internalName="c8fc7a0aa9f54e3ebfc6ae2b18b8a580" ma:taxonomyFieldName="Document_x0020_Type" ma:displayName="Document Type" ma:default="" ma:fieldId="{c8fc7a0a-a9f5-4e3e-bfc6-ae2b18b8a580}" ma:taxonomyMulti="true" ma:sspId="8d0af180-1065-48e5-bc0d-526fac628292" ma:termSetId="a86422d8-cad4-4935-995f-47ef0cc840e7" ma:anchorId="00000000-0000-0000-0000-000000000000" ma:open="fals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a28cf3-9262-494e-8e02-5092a5e3e3b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E4F9948B-D7F7-46E5-B882-8223F4F0F7FA}" ma:internalName="TaxCatchAll" ma:showField="CatchAllData" ma:web="{b872808e-e4c7-4f89-858f-7dc1b45506d7}">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fieldId="{23f27201-bee3-471e-b2e7-b64fd8b7ca38}" ma:taxonomyMulti="true" ma:sspId="8d0af180-1065-48e5-bc0d-526fac628292" ma:termSetId="00000000-0000-0000-0000-000000000000" ma:anchorId="00000000-0000-0000-0000-000000000000" ma:open="true" ma:isKeyword="true">
      <xsd:complexType>
        <xsd:sequence>
          <xsd:element ref="pc:Terms" minOccurs="0" maxOccurs="1"/>
        </xsd:sequence>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fbb59fa-9856-46a9-8fd5-9ddddf792ab5" elementFormDefault="qualified">
    <xsd:import namespace="http://schemas.microsoft.com/office/2006/documentManagement/types"/>
    <xsd:import namespace="http://schemas.microsoft.com/office/infopath/2007/PartnerControls"/>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MediaServiceAutoTags" ma:internalName="MediaServiceAutoTags"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Location" ma:index="22" nillable="true" ma:displayName="MediaServiceLocation" ma:internalName="MediaServiceLocation" ma:readOnly="true">
      <xsd:simpleType>
        <xsd:restriction base="dms:Text"/>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8d0af180-1065-48e5-bc0d-526fac62829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8fc7a0aa9f54e3ebfc6ae2b18b8a580 xmlns="1d06da1d-e105-4684-95eb-c62ad8f5d6ba">
      <Terms xmlns="http://schemas.microsoft.com/office/infopath/2007/PartnerControls"/>
    </c8fc7a0aa9f54e3ebfc6ae2b18b8a580>
    <TaxCatchAll xmlns="75a28cf3-9262-494e-8e02-5092a5e3e3b0" xsi:nil="true"/>
    <lcf76f155ced4ddcb4097134ff3c332f xmlns="5fbb59fa-9856-46a9-8fd5-9ddddf792ab5">
      <Terms xmlns="http://schemas.microsoft.com/office/infopath/2007/PartnerControls"/>
    </lcf76f155ced4ddcb4097134ff3c332f>
    <TaxKeywordTaxHTField xmlns="75a28cf3-9262-494e-8e02-5092a5e3e3b0">
      <Terms xmlns="http://schemas.microsoft.com/office/infopath/2007/PartnerControls"/>
    </TaxKeywordTaxHTField>
    <l0bc4a1375b148fdaeb2b55c5d57fc3e xmlns="1d06da1d-e105-4684-95eb-c62ad8f5d6ba">
      <Terms xmlns="http://schemas.microsoft.com/office/infopath/2007/PartnerControls"/>
    </l0bc4a1375b148fdaeb2b55c5d57fc3e>
  </documentManagement>
</p:properties>
</file>

<file path=customXml/itemProps1.xml><?xml version="1.0" encoding="utf-8"?>
<ds:datastoreItem xmlns:ds="http://schemas.openxmlformats.org/officeDocument/2006/customXml" ds:itemID="{9D8CB0FA-29AE-4DCD-9721-D5B6299E71BE}"/>
</file>

<file path=customXml/itemProps2.xml><?xml version="1.0" encoding="utf-8"?>
<ds:datastoreItem xmlns:ds="http://schemas.openxmlformats.org/officeDocument/2006/customXml" ds:itemID="{CDC4DD9F-7E85-4F4B-8C46-29309E5AC660}"/>
</file>

<file path=customXml/itemProps3.xml><?xml version="1.0" encoding="utf-8"?>
<ds:datastoreItem xmlns:ds="http://schemas.openxmlformats.org/officeDocument/2006/customXml" ds:itemID="{DE1184AB-4A3A-46E4-8117-DAD21794A39C}"/>
</file>

<file path=docProps/app.xml><?xml version="1.0" encoding="utf-8"?>
<Properties xmlns="http://schemas.openxmlformats.org/officeDocument/2006/extended-properties" xmlns:vt="http://schemas.openxmlformats.org/officeDocument/2006/docPropsVTypes">
  <TotalTime>2459</TotalTime>
  <Words>534</Words>
  <Application>Microsoft Office PowerPoint</Application>
  <PresentationFormat>Custom</PresentationFormat>
  <Paragraphs>67</Paragraphs>
  <Slides>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Canva Sans 1 Italics</vt:lpstr>
      <vt:lpstr>Roboto, sans-serif</vt:lpstr>
      <vt:lpstr>Roboto Slab</vt:lpstr>
      <vt:lpstr>Roboto Bold</vt:lpstr>
      <vt:lpstr>Roboto Slab Bold</vt:lpstr>
      <vt:lpstr>Roboto Slab Regular Bold</vt:lpstr>
      <vt:lpstr>Arial</vt:lpstr>
      <vt:lpstr>Agrandir Wide Thin</vt:lpstr>
      <vt:lpstr>Roboto</vt:lpstr>
      <vt:lpstr>Roboto Slab Regular</vt:lpstr>
      <vt:lpstr>Calibri</vt:lpstr>
      <vt:lpstr>Canva Sans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Wellbeing Induction 23/24</dc:title>
  <dc:creator>Rachael Hunt</dc:creator>
  <cp:lastModifiedBy>Colin Bailey</cp:lastModifiedBy>
  <cp:revision>16</cp:revision>
  <dcterms:created xsi:type="dcterms:W3CDTF">2006-08-16T00:00:00Z</dcterms:created>
  <dcterms:modified xsi:type="dcterms:W3CDTF">2025-07-01T08:06:46Z</dcterms:modified>
  <dc:identifier>DAF0su0q0QU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0x0101004F4CDB205F9D94409B713977FBA3674B</vt:lpwstr>
  </property>
  <property fmtid="{D5CDD505-2E9C-101B-9397-08002B2CF9AE}" pid="3" name="TaxKeyword">
    <vt:lpwstr/>
  </property>
</Properties>
</file>