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56" r:id="rId5"/>
  </p:sldIdLst>
  <p:sldSz cx="12192000" cy="6858000"/>
  <p:notesSz cx="6858000" cy="9144000"/>
  <p:embeddedFontLst>
    <p:embeddedFont>
      <p:font typeface="Roboto Slab SemiBold" pitchFamily="2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ym1RULHnvEyoJibCPmYUkLpHo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75E"/>
    <a:srgbClr val="FFEE62"/>
    <a:srgbClr val="FFF9F2"/>
    <a:srgbClr val="FDFFF9"/>
    <a:srgbClr val="E9FFBA"/>
    <a:srgbClr val="CC3939"/>
    <a:srgbClr val="B52222"/>
    <a:srgbClr val="CC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5D6E8-7F54-AB0D-A419-B3B82FAC4F09}" v="10" dt="2026-07-06T22:00:42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39"/>
  </p:normalViewPr>
  <p:slideViewPr>
    <p:cSldViewPr snapToGrid="0">
      <p:cViewPr varScale="1">
        <p:scale>
          <a:sx n="64" d="100"/>
          <a:sy n="64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5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4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609" y="4715271"/>
            <a:ext cx="5438456" cy="446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62">
            <a:alpha val="14029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roehampton.ac.uk/course/view.php?id=1913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ynda.Chinaka@roehampton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4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82DA-9BB2-DC8B-283F-D64F84BB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Roboto Slab SemiBold"/>
                <a:ea typeface="Roboto Slab SemiBold"/>
                <a:cs typeface="Roboto Slab SemiBold"/>
              </a:rPr>
              <a:t>Placement Reasonable </a:t>
            </a:r>
            <a:r>
              <a:rPr lang="en-GB" b="1">
                <a:solidFill>
                  <a:srgbClr val="0070C0"/>
                </a:solidFill>
                <a:latin typeface="Roboto Slab SemiBold"/>
                <a:ea typeface="Roboto Slab SemiBold"/>
                <a:cs typeface="Roboto Slab SemiBold"/>
              </a:rPr>
              <a:t>Adjustments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C9EEE-AEAD-CBBD-6898-47A229865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Placement Reasonable Adjustments Form (PRAF) is a specific </a:t>
            </a:r>
            <a:r>
              <a:rPr lang="en-GB"/>
              <a:t>resource that helps to support students that require reasonable adjustments during</a:t>
            </a:r>
            <a:r>
              <a:rPr lang="en-GB" dirty="0"/>
              <a:t>  Block School Placement (BSE)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/>
              <a:t>Self-advocacy</a:t>
            </a:r>
          </a:p>
          <a:p>
            <a:endParaRPr lang="en-GB" dirty="0"/>
          </a:p>
          <a:p>
            <a:r>
              <a:rPr lang="en-GB"/>
              <a:t>Complements Summary of Adjustments (SOA) </a:t>
            </a:r>
            <a:endParaRPr lang="en-US"/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Placement </a:t>
            </a:r>
            <a:r>
              <a:rPr lang="en-GB"/>
              <a:t>Toolkit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0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4029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CC4C2-3AF7-C3C1-BD15-42AFC7CA8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933C-F12D-B81B-0E92-2944BBEC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70C0"/>
                </a:solidFill>
                <a:latin typeface="Roboto Slab SemiBold"/>
                <a:ea typeface="Roboto Slab SemiBold"/>
                <a:cs typeface="Roboto Slab SemiBold"/>
              </a:rPr>
              <a:t>PRAF</a:t>
            </a:r>
            <a:r>
              <a:rPr lang="en-GB" b="1" dirty="0">
                <a:solidFill>
                  <a:srgbClr val="C2175E"/>
                </a:solidFill>
                <a:latin typeface="Roboto Slab SemiBold"/>
                <a:ea typeface="Roboto Slab SemiBold"/>
                <a:cs typeface="Roboto Slab SemiBold"/>
              </a:rPr>
              <a:t> </a:t>
            </a:r>
            <a:r>
              <a:rPr lang="en-GB" b="1">
                <a:solidFill>
                  <a:srgbClr val="0070C0"/>
                </a:solidFill>
                <a:latin typeface="Roboto Slab SemiBold"/>
                <a:ea typeface="Roboto Slab SemiBold"/>
                <a:cs typeface="Roboto Slab SemiBold"/>
              </a:rPr>
              <a:t>– the process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8A84-1658-C374-66D1-1BA6406F5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students start to discuss reasonable adjustments for placement with Disabilities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r>
              <a:rPr lang="en-GB"/>
              <a:t>discussion with  Group Tutor about required adjustments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/>
              <a:t>discussion with Placement school </a:t>
            </a:r>
          </a:p>
          <a:p>
            <a:pPr marL="114300" indent="0">
              <a:buNone/>
            </a:pPr>
            <a:endParaRPr lang="en-GB"/>
          </a:p>
          <a:p>
            <a:r>
              <a:rPr lang="en-GB"/>
              <a:t>opportunity for review</a:t>
            </a:r>
          </a:p>
        </p:txBody>
      </p:sp>
    </p:spTree>
    <p:extLst>
      <p:ext uri="{BB962C8B-B14F-4D97-AF65-F5344CB8AC3E}">
        <p14:creationId xmlns:p14="http://schemas.microsoft.com/office/powerpoint/2010/main" val="203835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4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48A089A-2A65-203D-081B-06169EDC7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1" y="49696"/>
            <a:ext cx="10488543" cy="66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37"/>
            <a:ext cx="12192000" cy="6719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090925" y="2539664"/>
            <a:ext cx="8791200" cy="337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Senior Lecturer in Computing in Education</a:t>
            </a:r>
            <a:endParaRPr sz="2400">
              <a:solidFill>
                <a:schemeClr val="tx2">
                  <a:lumMod val="49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Disabilities Coordinator for ITE</a:t>
            </a:r>
            <a:endParaRPr lang="en-GB" sz="2400" b="1">
              <a:solidFill>
                <a:schemeClr val="tx2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b="1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Lulham</a:t>
            </a:r>
            <a:r>
              <a:rPr lang="en-GB" sz="2400" b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 Building LU.14</a:t>
            </a:r>
          </a:p>
          <a:p>
            <a:r>
              <a:rPr lang="en-GB" sz="2400" b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Roboto Slab SemiBold"/>
              </a:rPr>
              <a:t>School of Education/Froebel College </a:t>
            </a:r>
            <a:endParaRPr lang="en-GB" sz="2000">
              <a:solidFill>
                <a:schemeClr val="tx2">
                  <a:lumMod val="49000"/>
                </a:schemeClr>
              </a:solidFill>
              <a:highlight>
                <a:srgbClr val="FFFFFF"/>
              </a:highlight>
              <a:latin typeface="Roboto Slab SemiBold"/>
              <a:ea typeface="Roboto Slab SemiBold"/>
              <a:cs typeface="Roboto Slab SemiBold"/>
            </a:endParaRPr>
          </a:p>
          <a:p>
            <a:r>
              <a:rPr lang="en-GB" sz="2400" b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University of </a:t>
            </a:r>
            <a:r>
              <a:rPr lang="en-GB" sz="2400" b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Roehampton|London|SW15 5PJ</a:t>
            </a:r>
            <a:endParaRPr lang="en-GB" sz="2400" b="1" dirty="0">
              <a:solidFill>
                <a:schemeClr val="tx2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000" dirty="0">
              <a:solidFill>
                <a:srgbClr val="646464"/>
              </a:solidFill>
              <a:highlight>
                <a:srgbClr val="FFFFFF"/>
              </a:highlight>
              <a:latin typeface="Roboto Slab SemiBold"/>
              <a:ea typeface="Roboto Slab SemiBold"/>
              <a:cs typeface="Roboto Slab SemiBold"/>
              <a:sym typeface="Roboto Slab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Lynda.Chinaka@roehampton.ac.uk</a:t>
            </a: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highlight>
                <a:srgbClr val="FFFFFF"/>
              </a:highlight>
              <a:latin typeface="Roboto Slab SemiBold"/>
              <a:ea typeface="Roboto Slab SemiBold"/>
              <a:cs typeface="Roboto Slab SemiBold"/>
              <a:sym typeface="Roboto Slab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84AA451-4180-922A-E019-D794A466E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620" y="2642547"/>
            <a:ext cx="3340154" cy="36475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82C762-DB1F-962C-FA6A-7D0976975EB9}"/>
              </a:ext>
            </a:extLst>
          </p:cNvPr>
          <p:cNvSpPr txBox="1">
            <a:spLocks/>
          </p:cNvSpPr>
          <p:nvPr/>
        </p:nvSpPr>
        <p:spPr>
          <a:xfrm>
            <a:off x="1092200" y="1214211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>
                <a:solidFill>
                  <a:srgbClr val="C2175E"/>
                </a:solidFill>
                <a:latin typeface="Roboto Slab SemiBold"/>
                <a:ea typeface="Roboto Slab SemiBold"/>
                <a:cs typeface="Roboto Slab SemiBold"/>
              </a:rPr>
              <a:t>Lynda Chinaka </a:t>
            </a:r>
            <a:endParaRPr lang="en-US">
              <a:solidFill>
                <a:srgbClr val="C2175E"/>
              </a:solidFill>
              <a:ea typeface="Roboto Slab SemiBold"/>
            </a:endParaRPr>
          </a:p>
          <a:p>
            <a:r>
              <a:rPr lang="en-GB" sz="4400" b="1">
                <a:solidFill>
                  <a:srgbClr val="C2175E"/>
                </a:solidFill>
                <a:latin typeface="Roboto Slab SemiBold"/>
                <a:ea typeface="Roboto Slab SemiBold"/>
                <a:cs typeface="Roboto Slab SemiBold"/>
              </a:rPr>
              <a:t>Disabilities</a:t>
            </a:r>
            <a:r>
              <a:rPr lang="en-GB" sz="4400" b="1" dirty="0">
                <a:solidFill>
                  <a:srgbClr val="C2175E"/>
                </a:solidFill>
                <a:latin typeface="Roboto Slab SemiBold"/>
                <a:ea typeface="Roboto Slab SemiBold"/>
                <a:cs typeface="Roboto Slab SemiBold"/>
              </a:rPr>
              <a:t> Co-ordinator</a:t>
            </a:r>
            <a:endParaRPr lang="en-US">
              <a:solidFill>
                <a:srgbClr val="C2175E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c7a0aa9f54e3ebfc6ae2b18b8a580 xmlns="1d06da1d-e105-4684-95eb-c62ad8f5d6ba">
      <Terms xmlns="http://schemas.microsoft.com/office/infopath/2007/PartnerControls"/>
    </c8fc7a0aa9f54e3ebfc6ae2b18b8a580>
    <TaxCatchAll xmlns="75a28cf3-9262-494e-8e02-5092a5e3e3b0" xsi:nil="true"/>
    <lcf76f155ced4ddcb4097134ff3c332f xmlns="5fbb59fa-9856-46a9-8fd5-9ddddf792ab5">
      <Terms xmlns="http://schemas.microsoft.com/office/infopath/2007/PartnerControls"/>
    </lcf76f155ced4ddcb4097134ff3c332f>
    <TaxKeywordTaxHTField xmlns="75a28cf3-9262-494e-8e02-5092a5e3e3b0">
      <Terms xmlns="http://schemas.microsoft.com/office/infopath/2007/PartnerControls"/>
    </TaxKeywordTaxHTField>
    <l0bc4a1375b148fdaeb2b55c5d57fc3e xmlns="1d06da1d-e105-4684-95eb-c62ad8f5d6ba">
      <Terms xmlns="http://schemas.microsoft.com/office/infopath/2007/PartnerControls"/>
    </l0bc4a1375b148fdaeb2b55c5d57fc3e>
  </documentManagement>
</p:properties>
</file>

<file path=customXml/itemProps1.xml><?xml version="1.0" encoding="utf-8"?>
<ds:datastoreItem xmlns:ds="http://schemas.openxmlformats.org/officeDocument/2006/customXml" ds:itemID="{F4517D2E-BD78-48F1-8D52-DA1862D81572}"/>
</file>

<file path=customXml/itemProps2.xml><?xml version="1.0" encoding="utf-8"?>
<ds:datastoreItem xmlns:ds="http://schemas.openxmlformats.org/officeDocument/2006/customXml" ds:itemID="{A15731A9-2E75-48B0-B235-98C71B4FA757}"/>
</file>

<file path=customXml/itemProps3.xml><?xml version="1.0" encoding="utf-8"?>
<ds:datastoreItem xmlns:ds="http://schemas.openxmlformats.org/officeDocument/2006/customXml" ds:itemID="{3F8CD739-B99B-4CEC-BA6E-6A17B8104EE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116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Placement Reasonable Adjustments </vt:lpstr>
      <vt:lpstr>PRAF – the process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Kerenza Ghosh</dc:creator>
  <cp:lastModifiedBy>Lynda Chinaka</cp:lastModifiedBy>
  <cp:revision>295</cp:revision>
  <dcterms:created xsi:type="dcterms:W3CDTF">2019-07-08T08:34:48Z</dcterms:created>
  <dcterms:modified xsi:type="dcterms:W3CDTF">2026-07-06T22:06:34Z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</Properties>
</file>