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13"/>
  </p:notesMasterIdLst>
  <p:sldIdLst>
    <p:sldId id="309" r:id="rId5"/>
    <p:sldId id="314" r:id="rId6"/>
    <p:sldId id="319" r:id="rId7"/>
    <p:sldId id="316" r:id="rId8"/>
    <p:sldId id="318" r:id="rId9"/>
    <p:sldId id="317" r:id="rId10"/>
    <p:sldId id="261" r:id="rId11"/>
    <p:sldId id="305" r:id="rId12"/>
  </p:sldIdLst>
  <p:sldSz cx="9144000" cy="5143500" type="screen16x9"/>
  <p:notesSz cx="6858000" cy="9144000"/>
  <p:embeddedFontLst>
    <p:embeddedFont>
      <p:font typeface="DM Sans" panose="020F0502020204030204" pitchFamily="2" charset="0"/>
      <p:regular r:id="rId14"/>
    </p:embeddedFont>
    <p:embeddedFont>
      <p:font typeface="Montserrat" panose="020F0502020204030204" pitchFamily="2" charset="0"/>
      <p:regular r:id="rId15"/>
    </p:embeddedFont>
    <p:embeddedFont>
      <p:font typeface="Roboto Slab" pitchFamily="2" charset="0"/>
      <p:regular r:id="rId16"/>
      <p:bold r:id="rId17"/>
    </p:embeddedFont>
    <p:embeddedFont>
      <p:font typeface="Roboto slab bold" charset="0"/>
      <p:bold r:id="rId18"/>
    </p:embeddedFont>
    <p:embeddedFont>
      <p:font typeface="Roboto slab bold" charset="0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C2FBA4-81BF-3175-59C9-F53C4C440953}" name="Jeanna Wheeler" initials="JW" userId="S::jeanna.wheeler@roehampton.ac.uk::67232396-2a30-490b-9dcf-cb75be2bcc98" providerId="AD"/>
  <p188:author id="{AC6464C1-C5B1-7B4A-7138-7CC3B2DDA866}" name="Katherine Leung" initials="KL" userId="S::katherine.leung@roehampton.ac.uk::b5c1aaf0-9867-4785-95f9-1dbb43df81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6E"/>
    <a:srgbClr val="EBEBE8"/>
    <a:srgbClr val="053633"/>
    <a:srgbClr val="20366B"/>
    <a:srgbClr val="EC5978"/>
    <a:srgbClr val="2EA9E0"/>
    <a:srgbClr val="BCD752"/>
    <a:srgbClr val="42562A"/>
    <a:srgbClr val="080808"/>
    <a:srgbClr val="3B1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970AEF-DDAE-4874-985C-51EC09845F1E}">
  <a:tblStyle styleId="{59970AEF-DDAE-4874-985C-51EC09845F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7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05adfb4ba7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205adfb4ba7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35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71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05adfb4ba7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05adfb4ba7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f33618ce6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f33618ce64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75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244485"/>
            <a:ext cx="3960300" cy="20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720000" y="3410810"/>
            <a:ext cx="28182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4" name="Google Shape;14;p2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9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4210481" y="2291825"/>
            <a:ext cx="42159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title"/>
          </p:nvPr>
        </p:nvSpPr>
        <p:spPr>
          <a:xfrm>
            <a:off x="4210504" y="1529250"/>
            <a:ext cx="421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2"/>
          </p:nvPr>
        </p:nvSpPr>
        <p:spPr>
          <a:xfrm>
            <a:off x="6302375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" name="Google Shape;92;p9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93" name="Google Shape;93;p9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9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9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>
            <a:spLocks noGrp="1"/>
          </p:cNvSpPr>
          <p:nvPr>
            <p:ph type="pic" idx="2"/>
          </p:nvPr>
        </p:nvSpPr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0"/>
          <p:cNvSpPr txBox="1">
            <a:spLocks noGrp="1"/>
          </p:cNvSpPr>
          <p:nvPr>
            <p:ph type="title"/>
          </p:nvPr>
        </p:nvSpPr>
        <p:spPr>
          <a:xfrm>
            <a:off x="2224075" y="3126875"/>
            <a:ext cx="4695900" cy="1234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452900" y="1509250"/>
            <a:ext cx="6238200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913900" y="3284300"/>
            <a:ext cx="53163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2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11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05" name="Google Shape;105;p11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11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11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11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1927312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2"/>
          </p:nvPr>
        </p:nvSpPr>
        <p:spPr>
          <a:xfrm>
            <a:off x="5715813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3"/>
          </p:nvPr>
        </p:nvSpPr>
        <p:spPr>
          <a:xfrm>
            <a:off x="1927312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5715813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hasCustomPrompt="1"/>
          </p:nvPr>
        </p:nvSpPr>
        <p:spPr>
          <a:xfrm>
            <a:off x="103748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5" hasCustomPrompt="1"/>
          </p:nvPr>
        </p:nvSpPr>
        <p:spPr>
          <a:xfrm>
            <a:off x="103748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6" hasCustomPrompt="1"/>
          </p:nvPr>
        </p:nvSpPr>
        <p:spPr>
          <a:xfrm>
            <a:off x="481503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81503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9"/>
          </p:nvPr>
        </p:nvSpPr>
        <p:spPr>
          <a:xfrm>
            <a:off x="19273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3"/>
          </p:nvPr>
        </p:nvSpPr>
        <p:spPr>
          <a:xfrm>
            <a:off x="57158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19273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57158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25" name="Google Shape;125;p1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3"/>
          <p:cNvSpPr/>
          <p:nvPr/>
        </p:nvSpPr>
        <p:spPr>
          <a:xfrm flipH="1">
            <a:off x="1380448" y="246015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27" name="Google Shape;127;p13"/>
          <p:cNvGrpSpPr/>
          <p:nvPr/>
        </p:nvGrpSpPr>
        <p:grpSpPr>
          <a:xfrm flipH="1">
            <a:off x="7557493" y="246028"/>
            <a:ext cx="472842" cy="317708"/>
            <a:chOff x="2493575" y="1248525"/>
            <a:chExt cx="386025" cy="259375"/>
          </a:xfrm>
        </p:grpSpPr>
        <p:sp>
          <p:nvSpPr>
            <p:cNvPr id="128" name="Google Shape;128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0" name="Google Shape;130;p13"/>
          <p:cNvGrpSpPr/>
          <p:nvPr/>
        </p:nvGrpSpPr>
        <p:grpSpPr>
          <a:xfrm flipH="1">
            <a:off x="299525" y="1180249"/>
            <a:ext cx="472842" cy="317708"/>
            <a:chOff x="2493575" y="1248525"/>
            <a:chExt cx="386025" cy="259375"/>
          </a:xfrm>
        </p:grpSpPr>
        <p:sp>
          <p:nvSpPr>
            <p:cNvPr id="131" name="Google Shape;131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33" name="Google Shape;133;p13"/>
          <p:cNvSpPr/>
          <p:nvPr/>
        </p:nvSpPr>
        <p:spPr>
          <a:xfrm flipH="1">
            <a:off x="8241492" y="9449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1927312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2"/>
          </p:nvPr>
        </p:nvSpPr>
        <p:spPr>
          <a:xfrm>
            <a:off x="5715813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3"/>
          </p:nvPr>
        </p:nvSpPr>
        <p:spPr>
          <a:xfrm>
            <a:off x="1927312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5715813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hasCustomPrompt="1"/>
          </p:nvPr>
        </p:nvSpPr>
        <p:spPr>
          <a:xfrm>
            <a:off x="103748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5" hasCustomPrompt="1"/>
          </p:nvPr>
        </p:nvSpPr>
        <p:spPr>
          <a:xfrm>
            <a:off x="103748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6" hasCustomPrompt="1"/>
          </p:nvPr>
        </p:nvSpPr>
        <p:spPr>
          <a:xfrm>
            <a:off x="481503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81503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9"/>
          </p:nvPr>
        </p:nvSpPr>
        <p:spPr>
          <a:xfrm>
            <a:off x="19273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3"/>
          </p:nvPr>
        </p:nvSpPr>
        <p:spPr>
          <a:xfrm>
            <a:off x="57158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19273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57158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25" name="Google Shape;125;p1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3"/>
          <p:cNvSpPr/>
          <p:nvPr/>
        </p:nvSpPr>
        <p:spPr>
          <a:xfrm flipH="1">
            <a:off x="1380447" y="246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3"/>
          <p:cNvGrpSpPr/>
          <p:nvPr/>
        </p:nvGrpSpPr>
        <p:grpSpPr>
          <a:xfrm flipH="1">
            <a:off x="7557493" y="246027"/>
            <a:ext cx="472842" cy="317708"/>
            <a:chOff x="2493575" y="1248525"/>
            <a:chExt cx="386025" cy="259375"/>
          </a:xfrm>
        </p:grpSpPr>
        <p:sp>
          <p:nvSpPr>
            <p:cNvPr id="128" name="Google Shape;128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13"/>
          <p:cNvGrpSpPr/>
          <p:nvPr/>
        </p:nvGrpSpPr>
        <p:grpSpPr>
          <a:xfrm flipH="1">
            <a:off x="299525" y="1180249"/>
            <a:ext cx="472842" cy="317708"/>
            <a:chOff x="2493575" y="1248525"/>
            <a:chExt cx="386025" cy="259375"/>
          </a:xfrm>
        </p:grpSpPr>
        <p:sp>
          <p:nvSpPr>
            <p:cNvPr id="131" name="Google Shape;131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3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4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2391900" y="34003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1"/>
          </p:nvPr>
        </p:nvSpPr>
        <p:spPr>
          <a:xfrm>
            <a:off x="1896875" y="1426500"/>
            <a:ext cx="5350200" cy="1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2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14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40" name="Google Shape;140;p14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4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4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4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48" name="Google Shape;148;p1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15"/>
          <p:cNvSpPr/>
          <p:nvPr/>
        </p:nvSpPr>
        <p:spPr>
          <a:xfrm flipH="1">
            <a:off x="1455448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50" name="Google Shape;150;p15"/>
          <p:cNvGrpSpPr/>
          <p:nvPr/>
        </p:nvGrpSpPr>
        <p:grpSpPr>
          <a:xfrm flipH="1">
            <a:off x="7446893" y="312303"/>
            <a:ext cx="472842" cy="317708"/>
            <a:chOff x="2493575" y="1248525"/>
            <a:chExt cx="386025" cy="259375"/>
          </a:xfrm>
        </p:grpSpPr>
        <p:sp>
          <p:nvSpPr>
            <p:cNvPr id="151" name="Google Shape;151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3" name="Google Shape;153;p15"/>
          <p:cNvGrpSpPr/>
          <p:nvPr/>
        </p:nvGrpSpPr>
        <p:grpSpPr>
          <a:xfrm flipH="1">
            <a:off x="299525" y="903775"/>
            <a:ext cx="472842" cy="317708"/>
            <a:chOff x="2493575" y="1248525"/>
            <a:chExt cx="386025" cy="259375"/>
          </a:xfrm>
        </p:grpSpPr>
        <p:sp>
          <p:nvSpPr>
            <p:cNvPr id="154" name="Google Shape;154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6" name="Google Shape;156;p15"/>
          <p:cNvSpPr/>
          <p:nvPr/>
        </p:nvSpPr>
        <p:spPr>
          <a:xfrm flipH="1">
            <a:off x="8241492" y="9449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48" name="Google Shape;148;p1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15"/>
          <p:cNvSpPr/>
          <p:nvPr/>
        </p:nvSpPr>
        <p:spPr>
          <a:xfrm flipH="1">
            <a:off x="1455447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 flipH="1">
            <a:off x="7446893" y="312302"/>
            <a:ext cx="472842" cy="317708"/>
            <a:chOff x="2493575" y="1248525"/>
            <a:chExt cx="386025" cy="259375"/>
          </a:xfrm>
        </p:grpSpPr>
        <p:sp>
          <p:nvSpPr>
            <p:cNvPr id="151" name="Google Shape;151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15"/>
          <p:cNvGrpSpPr/>
          <p:nvPr/>
        </p:nvGrpSpPr>
        <p:grpSpPr>
          <a:xfrm flipH="1">
            <a:off x="299525" y="903774"/>
            <a:ext cx="472842" cy="317708"/>
            <a:chOff x="2493575" y="1248525"/>
            <a:chExt cx="386025" cy="259375"/>
          </a:xfrm>
        </p:grpSpPr>
        <p:sp>
          <p:nvSpPr>
            <p:cNvPr id="154" name="Google Shape;154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5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5277900" y="1412875"/>
            <a:ext cx="3146100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1"/>
          </p:nvPr>
        </p:nvSpPr>
        <p:spPr>
          <a:xfrm>
            <a:off x="5277900" y="2593325"/>
            <a:ext cx="3146100" cy="11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1" name="Google Shape;161;p1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48100" y="2389600"/>
            <a:ext cx="4447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043550" y="1263975"/>
            <a:ext cx="1056900" cy="1061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359550" y="3564238"/>
            <a:ext cx="2424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3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25" name="Google Shape;25;p3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3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3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4337100" y="1437488"/>
            <a:ext cx="40869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1"/>
          </p:nvPr>
        </p:nvSpPr>
        <p:spPr>
          <a:xfrm>
            <a:off x="4337100" y="2235213"/>
            <a:ext cx="4086900" cy="14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>
            <a:spLocks noGrp="1"/>
          </p:cNvSpPr>
          <p:nvPr>
            <p:ph type="pic" idx="2"/>
          </p:nvPr>
        </p:nvSpPr>
        <p:spPr>
          <a:xfrm>
            <a:off x="720000" y="978200"/>
            <a:ext cx="3174600" cy="3174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7"/>
          <p:cNvSpPr txBox="1">
            <a:spLocks noGrp="1"/>
          </p:cNvSpPr>
          <p:nvPr>
            <p:ph type="subTitle" idx="3"/>
          </p:nvPr>
        </p:nvSpPr>
        <p:spPr>
          <a:xfrm>
            <a:off x="63024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8" name="Google Shape;168;p17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69" name="Google Shape;169;p17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7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7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17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3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>
            <a:spLocks noGrp="1"/>
          </p:cNvSpPr>
          <p:nvPr>
            <p:ph type="title"/>
          </p:nvPr>
        </p:nvSpPr>
        <p:spPr>
          <a:xfrm>
            <a:off x="720000" y="1503325"/>
            <a:ext cx="37557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ubTitle" idx="1"/>
          </p:nvPr>
        </p:nvSpPr>
        <p:spPr>
          <a:xfrm>
            <a:off x="720000" y="2235224"/>
            <a:ext cx="3755700" cy="13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2"/>
          </p:nvPr>
        </p:nvSpPr>
        <p:spPr>
          <a:xfrm>
            <a:off x="7200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8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79" name="Google Shape;179;p18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8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8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8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0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>
            <a:spLocks noGrp="1"/>
          </p:cNvSpPr>
          <p:nvPr>
            <p:ph type="subTitle" idx="1"/>
          </p:nvPr>
        </p:nvSpPr>
        <p:spPr>
          <a:xfrm>
            <a:off x="1181425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2"/>
          </p:nvPr>
        </p:nvSpPr>
        <p:spPr>
          <a:xfrm>
            <a:off x="4836300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3"/>
          </p:nvPr>
        </p:nvSpPr>
        <p:spPr>
          <a:xfrm>
            <a:off x="1181425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4"/>
          </p:nvPr>
        </p:nvSpPr>
        <p:spPr>
          <a:xfrm>
            <a:off x="4836300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p20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5" name="Google Shape;205;p20"/>
          <p:cNvGrpSpPr/>
          <p:nvPr/>
        </p:nvGrpSpPr>
        <p:grpSpPr>
          <a:xfrm>
            <a:off x="8219768" y="3409471"/>
            <a:ext cx="408469" cy="263277"/>
            <a:chOff x="1087650" y="1031275"/>
            <a:chExt cx="298000" cy="192075"/>
          </a:xfrm>
        </p:grpSpPr>
        <p:sp>
          <p:nvSpPr>
            <p:cNvPr id="206" name="Google Shape;206;p20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08" name="Google Shape;208;p20"/>
          <p:cNvSpPr/>
          <p:nvPr/>
        </p:nvSpPr>
        <p:spPr>
          <a:xfrm>
            <a:off x="8271946" y="2053018"/>
            <a:ext cx="408469" cy="263277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9" name="Google Shape;209;p20"/>
          <p:cNvSpPr/>
          <p:nvPr/>
        </p:nvSpPr>
        <p:spPr>
          <a:xfrm>
            <a:off x="356956" y="2729753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>
            <a:spLocks noGrp="1"/>
          </p:cNvSpPr>
          <p:nvPr>
            <p:ph type="subTitle" idx="1"/>
          </p:nvPr>
        </p:nvSpPr>
        <p:spPr>
          <a:xfrm>
            <a:off x="1307175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2"/>
          </p:nvPr>
        </p:nvSpPr>
        <p:spPr>
          <a:xfrm>
            <a:off x="5113546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body" idx="3"/>
          </p:nvPr>
        </p:nvSpPr>
        <p:spPr>
          <a:xfrm>
            <a:off x="1307175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body" idx="4"/>
          </p:nvPr>
        </p:nvSpPr>
        <p:spPr>
          <a:xfrm>
            <a:off x="5113546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1"/>
          <p:cNvSpPr/>
          <p:nvPr/>
        </p:nvSpPr>
        <p:spPr>
          <a:xfrm>
            <a:off x="7439102" y="2993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19" name="Google Shape;219;p21"/>
          <p:cNvGrpSpPr/>
          <p:nvPr/>
        </p:nvGrpSpPr>
        <p:grpSpPr>
          <a:xfrm>
            <a:off x="1028310" y="259198"/>
            <a:ext cx="493610" cy="331663"/>
            <a:chOff x="2493575" y="1248525"/>
            <a:chExt cx="386025" cy="259375"/>
          </a:xfrm>
        </p:grpSpPr>
        <p:sp>
          <p:nvSpPr>
            <p:cNvPr id="220" name="Google Shape;220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2" name="Google Shape;222;p21"/>
          <p:cNvGrpSpPr/>
          <p:nvPr/>
        </p:nvGrpSpPr>
        <p:grpSpPr>
          <a:xfrm>
            <a:off x="8123926" y="874700"/>
            <a:ext cx="493610" cy="331663"/>
            <a:chOff x="2493575" y="1248525"/>
            <a:chExt cx="386025" cy="259375"/>
          </a:xfrm>
        </p:grpSpPr>
        <p:sp>
          <p:nvSpPr>
            <p:cNvPr id="223" name="Google Shape;223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25" name="Google Shape;225;p21"/>
          <p:cNvSpPr/>
          <p:nvPr/>
        </p:nvSpPr>
        <p:spPr>
          <a:xfrm>
            <a:off x="338951" y="1089168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73842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336401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3"/>
          </p:nvPr>
        </p:nvSpPr>
        <p:spPr>
          <a:xfrm>
            <a:off x="598960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4"/>
          </p:nvPr>
        </p:nvSpPr>
        <p:spPr>
          <a:xfrm>
            <a:off x="73842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5"/>
          </p:nvPr>
        </p:nvSpPr>
        <p:spPr>
          <a:xfrm>
            <a:off x="336401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6"/>
          </p:nvPr>
        </p:nvSpPr>
        <p:spPr>
          <a:xfrm>
            <a:off x="598960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49" name="Google Shape;249;p2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23"/>
          <p:cNvSpPr/>
          <p:nvPr/>
        </p:nvSpPr>
        <p:spPr>
          <a:xfrm flipH="1">
            <a:off x="8329293" y="19457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23"/>
          <p:cNvSpPr/>
          <p:nvPr/>
        </p:nvSpPr>
        <p:spPr>
          <a:xfrm flipH="1">
            <a:off x="5779923" y="4465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4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1"/>
          </p:nvPr>
        </p:nvSpPr>
        <p:spPr>
          <a:xfrm>
            <a:off x="73842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2"/>
          </p:nvPr>
        </p:nvSpPr>
        <p:spPr>
          <a:xfrm>
            <a:off x="336401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3"/>
          </p:nvPr>
        </p:nvSpPr>
        <p:spPr>
          <a:xfrm>
            <a:off x="598960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58" name="Google Shape;258;p24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24"/>
          <p:cNvSpPr txBox="1">
            <a:spLocks noGrp="1"/>
          </p:cNvSpPr>
          <p:nvPr>
            <p:ph type="subTitle" idx="4"/>
          </p:nvPr>
        </p:nvSpPr>
        <p:spPr>
          <a:xfrm>
            <a:off x="73842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5"/>
          </p:nvPr>
        </p:nvSpPr>
        <p:spPr>
          <a:xfrm>
            <a:off x="336401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6"/>
          </p:nvPr>
        </p:nvSpPr>
        <p:spPr>
          <a:xfrm>
            <a:off x="598960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body" idx="7"/>
          </p:nvPr>
        </p:nvSpPr>
        <p:spPr>
          <a:xfrm>
            <a:off x="73842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body" idx="8"/>
          </p:nvPr>
        </p:nvSpPr>
        <p:spPr>
          <a:xfrm>
            <a:off x="3364050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body" idx="9"/>
          </p:nvPr>
        </p:nvSpPr>
        <p:spPr>
          <a:xfrm>
            <a:off x="598967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20000" y="446600"/>
            <a:ext cx="46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1"/>
          </p:nvPr>
        </p:nvSpPr>
        <p:spPr>
          <a:xfrm>
            <a:off x="1686287" y="1357600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2"/>
          </p:nvPr>
        </p:nvSpPr>
        <p:spPr>
          <a:xfrm>
            <a:off x="1686225" y="2402748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3"/>
          </p:nvPr>
        </p:nvSpPr>
        <p:spPr>
          <a:xfrm>
            <a:off x="1686287" y="3447896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4"/>
          </p:nvPr>
        </p:nvSpPr>
        <p:spPr>
          <a:xfrm>
            <a:off x="1686279" y="1874883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5"/>
          </p:nvPr>
        </p:nvSpPr>
        <p:spPr>
          <a:xfrm>
            <a:off x="1686225" y="2920029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6"/>
          </p:nvPr>
        </p:nvSpPr>
        <p:spPr>
          <a:xfrm>
            <a:off x="1686287" y="3965175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74" name="Google Shape;274;p2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5" name="Google Shape;275;p25"/>
          <p:cNvGrpSpPr/>
          <p:nvPr/>
        </p:nvGrpSpPr>
        <p:grpSpPr>
          <a:xfrm flipH="1">
            <a:off x="-202525" y="2134150"/>
            <a:ext cx="472842" cy="317708"/>
            <a:chOff x="2493575" y="1248525"/>
            <a:chExt cx="386025" cy="259375"/>
          </a:xfrm>
        </p:grpSpPr>
        <p:sp>
          <p:nvSpPr>
            <p:cNvPr id="276" name="Google Shape;276;p2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4516419" y="200195"/>
            <a:ext cx="382304" cy="246413"/>
            <a:chOff x="1087650" y="1031275"/>
            <a:chExt cx="298000" cy="192075"/>
          </a:xfrm>
        </p:grpSpPr>
        <p:sp>
          <p:nvSpPr>
            <p:cNvPr id="279" name="Google Shape;279;p2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81" name="Google Shape;281;p25"/>
          <p:cNvSpPr/>
          <p:nvPr/>
        </p:nvSpPr>
        <p:spPr>
          <a:xfrm>
            <a:off x="8825933" y="1744793"/>
            <a:ext cx="495231" cy="332752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6"/>
          <p:cNvSpPr txBox="1">
            <a:spLocks noGrp="1"/>
          </p:cNvSpPr>
          <p:nvPr>
            <p:ph type="subTitle" idx="1"/>
          </p:nvPr>
        </p:nvSpPr>
        <p:spPr>
          <a:xfrm>
            <a:off x="2035350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subTitle" idx="2"/>
          </p:nvPr>
        </p:nvSpPr>
        <p:spPr>
          <a:xfrm>
            <a:off x="2035350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3"/>
          </p:nvPr>
        </p:nvSpPr>
        <p:spPr>
          <a:xfrm>
            <a:off x="4985126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4"/>
          </p:nvPr>
        </p:nvSpPr>
        <p:spPr>
          <a:xfrm>
            <a:off x="4985126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5"/>
          </p:nvPr>
        </p:nvSpPr>
        <p:spPr>
          <a:xfrm>
            <a:off x="2035350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6"/>
          </p:nvPr>
        </p:nvSpPr>
        <p:spPr>
          <a:xfrm>
            <a:off x="4985125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7"/>
          </p:nvPr>
        </p:nvSpPr>
        <p:spPr>
          <a:xfrm>
            <a:off x="2035350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subTitle" idx="8"/>
          </p:nvPr>
        </p:nvSpPr>
        <p:spPr>
          <a:xfrm>
            <a:off x="4985125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3" name="Google Shape;293;p2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26"/>
          <p:cNvSpPr/>
          <p:nvPr/>
        </p:nvSpPr>
        <p:spPr>
          <a:xfrm flipH="1">
            <a:off x="1455448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95" name="Google Shape;295;p26"/>
          <p:cNvGrpSpPr/>
          <p:nvPr/>
        </p:nvGrpSpPr>
        <p:grpSpPr>
          <a:xfrm flipH="1">
            <a:off x="7261043" y="237303"/>
            <a:ext cx="472842" cy="317708"/>
            <a:chOff x="2493575" y="1248525"/>
            <a:chExt cx="386025" cy="259375"/>
          </a:xfrm>
        </p:grpSpPr>
        <p:sp>
          <p:nvSpPr>
            <p:cNvPr id="296" name="Google Shape;296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8241492" y="9449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99" name="Google Shape;299;p26"/>
          <p:cNvGrpSpPr/>
          <p:nvPr/>
        </p:nvGrpSpPr>
        <p:grpSpPr>
          <a:xfrm flipH="1">
            <a:off x="428125" y="862549"/>
            <a:ext cx="472842" cy="317708"/>
            <a:chOff x="2493575" y="1248525"/>
            <a:chExt cx="386025" cy="259375"/>
          </a:xfrm>
        </p:grpSpPr>
        <p:sp>
          <p:nvSpPr>
            <p:cNvPr id="300" name="Google Shape;300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1"/>
          </p:nvPr>
        </p:nvSpPr>
        <p:spPr>
          <a:xfrm>
            <a:off x="2275925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2"/>
          </p:nvPr>
        </p:nvSpPr>
        <p:spPr>
          <a:xfrm>
            <a:off x="5878676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3"/>
          </p:nvPr>
        </p:nvSpPr>
        <p:spPr>
          <a:xfrm>
            <a:off x="2275925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4"/>
          </p:nvPr>
        </p:nvSpPr>
        <p:spPr>
          <a:xfrm>
            <a:off x="5878676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5"/>
          </p:nvPr>
        </p:nvSpPr>
        <p:spPr>
          <a:xfrm>
            <a:off x="2275900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subTitle" idx="6"/>
          </p:nvPr>
        </p:nvSpPr>
        <p:spPr>
          <a:xfrm>
            <a:off x="5878654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7"/>
          </p:nvPr>
        </p:nvSpPr>
        <p:spPr>
          <a:xfrm>
            <a:off x="2275913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8"/>
          </p:nvPr>
        </p:nvSpPr>
        <p:spPr>
          <a:xfrm>
            <a:off x="5878665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9"/>
          </p:nvPr>
        </p:nvSpPr>
        <p:spPr>
          <a:xfrm>
            <a:off x="2275918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subTitle" idx="13"/>
          </p:nvPr>
        </p:nvSpPr>
        <p:spPr>
          <a:xfrm>
            <a:off x="2275913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subTitle" idx="14"/>
          </p:nvPr>
        </p:nvSpPr>
        <p:spPr>
          <a:xfrm>
            <a:off x="5878665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6" name="Google Shape;316;p27"/>
          <p:cNvSpPr txBox="1">
            <a:spLocks noGrp="1"/>
          </p:cNvSpPr>
          <p:nvPr>
            <p:ph type="subTitle" idx="15"/>
          </p:nvPr>
        </p:nvSpPr>
        <p:spPr>
          <a:xfrm>
            <a:off x="5878680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317" name="Google Shape;317;p27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Google Shape;318;p27"/>
          <p:cNvSpPr/>
          <p:nvPr/>
        </p:nvSpPr>
        <p:spPr>
          <a:xfrm>
            <a:off x="8240402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19" name="Google Shape;319;p27"/>
          <p:cNvGrpSpPr/>
          <p:nvPr/>
        </p:nvGrpSpPr>
        <p:grpSpPr>
          <a:xfrm>
            <a:off x="406786" y="1153648"/>
            <a:ext cx="493610" cy="331663"/>
            <a:chOff x="2493575" y="1248525"/>
            <a:chExt cx="386025" cy="259375"/>
          </a:xfrm>
        </p:grpSpPr>
        <p:sp>
          <p:nvSpPr>
            <p:cNvPr id="320" name="Google Shape;320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22" name="Google Shape;322;p27"/>
          <p:cNvGrpSpPr/>
          <p:nvPr/>
        </p:nvGrpSpPr>
        <p:grpSpPr>
          <a:xfrm>
            <a:off x="8490627" y="1485300"/>
            <a:ext cx="493610" cy="331663"/>
            <a:chOff x="2493575" y="1248525"/>
            <a:chExt cx="386025" cy="259375"/>
          </a:xfrm>
        </p:grpSpPr>
        <p:sp>
          <p:nvSpPr>
            <p:cNvPr id="323" name="Google Shape;323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25" name="Google Shape;325;p27"/>
          <p:cNvSpPr/>
          <p:nvPr/>
        </p:nvSpPr>
        <p:spPr>
          <a:xfrm>
            <a:off x="156776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>
            <a:spLocks noGrp="1"/>
          </p:cNvSpPr>
          <p:nvPr>
            <p:ph type="title" hasCustomPrompt="1"/>
          </p:nvPr>
        </p:nvSpPr>
        <p:spPr>
          <a:xfrm>
            <a:off x="2862632" y="1485600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9" name="Google Shape;329;p28"/>
          <p:cNvSpPr txBox="1">
            <a:spLocks noGrp="1"/>
          </p:cNvSpPr>
          <p:nvPr>
            <p:ph type="subTitle" idx="1"/>
          </p:nvPr>
        </p:nvSpPr>
        <p:spPr>
          <a:xfrm>
            <a:off x="2862625" y="2152500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title" idx="2" hasCustomPrompt="1"/>
          </p:nvPr>
        </p:nvSpPr>
        <p:spPr>
          <a:xfrm>
            <a:off x="864182" y="2976475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1" name="Google Shape;331;p28"/>
          <p:cNvSpPr txBox="1">
            <a:spLocks noGrp="1"/>
          </p:cNvSpPr>
          <p:nvPr>
            <p:ph type="subTitle" idx="3"/>
          </p:nvPr>
        </p:nvSpPr>
        <p:spPr>
          <a:xfrm>
            <a:off x="864175" y="3643375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title" idx="4" hasCustomPrompt="1"/>
          </p:nvPr>
        </p:nvSpPr>
        <p:spPr>
          <a:xfrm>
            <a:off x="4861082" y="2976476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3" name="Google Shape;333;p28"/>
          <p:cNvSpPr txBox="1">
            <a:spLocks noGrp="1"/>
          </p:cNvSpPr>
          <p:nvPr>
            <p:ph type="subTitle" idx="5"/>
          </p:nvPr>
        </p:nvSpPr>
        <p:spPr>
          <a:xfrm>
            <a:off x="4861075" y="3643376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title" idx="6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35" name="Google Shape;335;p28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6" name="Google Shape;336;p28"/>
          <p:cNvGrpSpPr/>
          <p:nvPr/>
        </p:nvGrpSpPr>
        <p:grpSpPr>
          <a:xfrm>
            <a:off x="8219768" y="2725196"/>
            <a:ext cx="408469" cy="263277"/>
            <a:chOff x="1087650" y="1031275"/>
            <a:chExt cx="298000" cy="192075"/>
          </a:xfrm>
        </p:grpSpPr>
        <p:sp>
          <p:nvSpPr>
            <p:cNvPr id="337" name="Google Shape;337;p28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39" name="Google Shape;339;p28"/>
          <p:cNvSpPr/>
          <p:nvPr/>
        </p:nvSpPr>
        <p:spPr>
          <a:xfrm>
            <a:off x="271231" y="2481829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4808667" y="3158350"/>
            <a:ext cx="30246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311061" y="3158350"/>
            <a:ext cx="30237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311050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4808983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5"/>
          <p:cNvGrpSpPr/>
          <p:nvPr/>
        </p:nvGrpSpPr>
        <p:grpSpPr>
          <a:xfrm>
            <a:off x="7290831" y="336134"/>
            <a:ext cx="474416" cy="305783"/>
            <a:chOff x="1087650" y="1031275"/>
            <a:chExt cx="298000" cy="192075"/>
          </a:xfrm>
        </p:grpSpPr>
        <p:sp>
          <p:nvSpPr>
            <p:cNvPr id="51" name="Google Shape;51;p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3" name="Google Shape;53;p5"/>
          <p:cNvSpPr/>
          <p:nvPr/>
        </p:nvSpPr>
        <p:spPr>
          <a:xfrm>
            <a:off x="8328091" y="892660"/>
            <a:ext cx="600500" cy="403484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54" name="Google Shape;54;p5"/>
          <p:cNvGrpSpPr/>
          <p:nvPr/>
        </p:nvGrpSpPr>
        <p:grpSpPr>
          <a:xfrm>
            <a:off x="183679" y="1466010"/>
            <a:ext cx="600500" cy="403484"/>
            <a:chOff x="2493575" y="1248525"/>
            <a:chExt cx="386025" cy="259375"/>
          </a:xfrm>
        </p:grpSpPr>
        <p:sp>
          <p:nvSpPr>
            <p:cNvPr id="55" name="Google Shape;55;p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9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29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3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1"/>
          <p:cNvSpPr/>
          <p:nvPr/>
        </p:nvSpPr>
        <p:spPr>
          <a:xfrm>
            <a:off x="7707002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66" name="Google Shape;366;p31"/>
          <p:cNvGrpSpPr/>
          <p:nvPr/>
        </p:nvGrpSpPr>
        <p:grpSpPr>
          <a:xfrm>
            <a:off x="406786" y="1153648"/>
            <a:ext cx="493610" cy="331663"/>
            <a:chOff x="2493575" y="1248525"/>
            <a:chExt cx="386025" cy="259375"/>
          </a:xfrm>
        </p:grpSpPr>
        <p:sp>
          <p:nvSpPr>
            <p:cNvPr id="367" name="Google Shape;367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8338227" y="1485300"/>
            <a:ext cx="493610" cy="331663"/>
            <a:chOff x="2493575" y="1248525"/>
            <a:chExt cx="386025" cy="259375"/>
          </a:xfrm>
        </p:grpSpPr>
        <p:sp>
          <p:nvSpPr>
            <p:cNvPr id="370" name="Google Shape;370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72" name="Google Shape;372;p31"/>
          <p:cNvSpPr/>
          <p:nvPr/>
        </p:nvSpPr>
        <p:spPr>
          <a:xfrm>
            <a:off x="156776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2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32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6" name="Google Shape;376;p32"/>
          <p:cNvGrpSpPr/>
          <p:nvPr/>
        </p:nvGrpSpPr>
        <p:grpSpPr>
          <a:xfrm flipH="1">
            <a:off x="7314893" y="194428"/>
            <a:ext cx="472842" cy="317708"/>
            <a:chOff x="2493575" y="1248525"/>
            <a:chExt cx="386025" cy="259375"/>
          </a:xfrm>
        </p:grpSpPr>
        <p:sp>
          <p:nvSpPr>
            <p:cNvPr id="377" name="Google Shape;377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79" name="Google Shape;379;p32"/>
          <p:cNvSpPr/>
          <p:nvPr/>
        </p:nvSpPr>
        <p:spPr>
          <a:xfrm flipH="1">
            <a:off x="5863943" y="39474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80" name="Google Shape;380;p32"/>
          <p:cNvGrpSpPr/>
          <p:nvPr/>
        </p:nvGrpSpPr>
        <p:grpSpPr>
          <a:xfrm flipH="1">
            <a:off x="310250" y="1180249"/>
            <a:ext cx="472842" cy="317708"/>
            <a:chOff x="2493575" y="1248525"/>
            <a:chExt cx="386025" cy="259375"/>
          </a:xfrm>
        </p:grpSpPr>
        <p:sp>
          <p:nvSpPr>
            <p:cNvPr id="381" name="Google Shape;381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83" name="Google Shape;383;p32"/>
          <p:cNvSpPr/>
          <p:nvPr/>
        </p:nvSpPr>
        <p:spPr>
          <a:xfrm flipH="1">
            <a:off x="1642323" y="232890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0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>
            <a:spLocks noGrp="1"/>
          </p:cNvSpPr>
          <p:nvPr>
            <p:ph type="subTitle" idx="1"/>
          </p:nvPr>
        </p:nvSpPr>
        <p:spPr>
          <a:xfrm>
            <a:off x="1181425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2"/>
          </p:nvPr>
        </p:nvSpPr>
        <p:spPr>
          <a:xfrm>
            <a:off x="4836300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3"/>
          </p:nvPr>
        </p:nvSpPr>
        <p:spPr>
          <a:xfrm>
            <a:off x="1181425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4"/>
          </p:nvPr>
        </p:nvSpPr>
        <p:spPr>
          <a:xfrm>
            <a:off x="4836300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p20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5" name="Google Shape;205;p20"/>
          <p:cNvGrpSpPr/>
          <p:nvPr/>
        </p:nvGrpSpPr>
        <p:grpSpPr>
          <a:xfrm>
            <a:off x="8219767" y="3409470"/>
            <a:ext cx="408469" cy="263277"/>
            <a:chOff x="1087650" y="1031275"/>
            <a:chExt cx="298000" cy="192075"/>
          </a:xfrm>
        </p:grpSpPr>
        <p:sp>
          <p:nvSpPr>
            <p:cNvPr id="206" name="Google Shape;206;p20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20"/>
          <p:cNvSpPr/>
          <p:nvPr/>
        </p:nvSpPr>
        <p:spPr>
          <a:xfrm>
            <a:off x="8271945" y="2053017"/>
            <a:ext cx="408469" cy="263277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356955" y="2729753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>
            <a:spLocks noGrp="1"/>
          </p:cNvSpPr>
          <p:nvPr>
            <p:ph type="subTitle" idx="1"/>
          </p:nvPr>
        </p:nvSpPr>
        <p:spPr>
          <a:xfrm>
            <a:off x="1307175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2"/>
          </p:nvPr>
        </p:nvSpPr>
        <p:spPr>
          <a:xfrm>
            <a:off x="5113546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body" idx="3"/>
          </p:nvPr>
        </p:nvSpPr>
        <p:spPr>
          <a:xfrm>
            <a:off x="1307175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body" idx="4"/>
          </p:nvPr>
        </p:nvSpPr>
        <p:spPr>
          <a:xfrm>
            <a:off x="5113546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1"/>
          <p:cNvSpPr/>
          <p:nvPr/>
        </p:nvSpPr>
        <p:spPr>
          <a:xfrm>
            <a:off x="7439101" y="2993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Google Shape;219;p21"/>
          <p:cNvGrpSpPr/>
          <p:nvPr/>
        </p:nvGrpSpPr>
        <p:grpSpPr>
          <a:xfrm>
            <a:off x="1028310" y="259197"/>
            <a:ext cx="493610" cy="331663"/>
            <a:chOff x="2493575" y="1248525"/>
            <a:chExt cx="386025" cy="259375"/>
          </a:xfrm>
        </p:grpSpPr>
        <p:sp>
          <p:nvSpPr>
            <p:cNvPr id="220" name="Google Shape;220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1"/>
          <p:cNvGrpSpPr/>
          <p:nvPr/>
        </p:nvGrpSpPr>
        <p:grpSpPr>
          <a:xfrm>
            <a:off x="8123926" y="874699"/>
            <a:ext cx="493610" cy="331663"/>
            <a:chOff x="2493575" y="1248525"/>
            <a:chExt cx="386025" cy="259375"/>
          </a:xfrm>
        </p:grpSpPr>
        <p:sp>
          <p:nvSpPr>
            <p:cNvPr id="223" name="Google Shape;223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1"/>
          <p:cNvSpPr/>
          <p:nvPr/>
        </p:nvSpPr>
        <p:spPr>
          <a:xfrm>
            <a:off x="338950" y="1089167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73842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336401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3"/>
          </p:nvPr>
        </p:nvSpPr>
        <p:spPr>
          <a:xfrm>
            <a:off x="598960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4"/>
          </p:nvPr>
        </p:nvSpPr>
        <p:spPr>
          <a:xfrm>
            <a:off x="73842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5"/>
          </p:nvPr>
        </p:nvSpPr>
        <p:spPr>
          <a:xfrm>
            <a:off x="336401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6"/>
          </p:nvPr>
        </p:nvSpPr>
        <p:spPr>
          <a:xfrm>
            <a:off x="598960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49" name="Google Shape;249;p2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23"/>
          <p:cNvSpPr/>
          <p:nvPr/>
        </p:nvSpPr>
        <p:spPr>
          <a:xfrm flipH="1">
            <a:off x="8329292" y="19457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3"/>
          <p:cNvSpPr/>
          <p:nvPr/>
        </p:nvSpPr>
        <p:spPr>
          <a:xfrm flipH="1">
            <a:off x="5779922" y="4465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4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1"/>
          </p:nvPr>
        </p:nvSpPr>
        <p:spPr>
          <a:xfrm>
            <a:off x="73842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2"/>
          </p:nvPr>
        </p:nvSpPr>
        <p:spPr>
          <a:xfrm>
            <a:off x="336401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3"/>
          </p:nvPr>
        </p:nvSpPr>
        <p:spPr>
          <a:xfrm>
            <a:off x="598960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58" name="Google Shape;258;p24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24"/>
          <p:cNvSpPr txBox="1">
            <a:spLocks noGrp="1"/>
          </p:cNvSpPr>
          <p:nvPr>
            <p:ph type="subTitle" idx="4"/>
          </p:nvPr>
        </p:nvSpPr>
        <p:spPr>
          <a:xfrm>
            <a:off x="73842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5"/>
          </p:nvPr>
        </p:nvSpPr>
        <p:spPr>
          <a:xfrm>
            <a:off x="336401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6"/>
          </p:nvPr>
        </p:nvSpPr>
        <p:spPr>
          <a:xfrm>
            <a:off x="598960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body" idx="7"/>
          </p:nvPr>
        </p:nvSpPr>
        <p:spPr>
          <a:xfrm>
            <a:off x="73842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body" idx="8"/>
          </p:nvPr>
        </p:nvSpPr>
        <p:spPr>
          <a:xfrm>
            <a:off x="3364050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body" idx="9"/>
          </p:nvPr>
        </p:nvSpPr>
        <p:spPr>
          <a:xfrm>
            <a:off x="598967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20000" y="446600"/>
            <a:ext cx="46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1"/>
          </p:nvPr>
        </p:nvSpPr>
        <p:spPr>
          <a:xfrm>
            <a:off x="1686287" y="1357600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2"/>
          </p:nvPr>
        </p:nvSpPr>
        <p:spPr>
          <a:xfrm>
            <a:off x="1686225" y="2402748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3"/>
          </p:nvPr>
        </p:nvSpPr>
        <p:spPr>
          <a:xfrm>
            <a:off x="1686287" y="3447896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4"/>
          </p:nvPr>
        </p:nvSpPr>
        <p:spPr>
          <a:xfrm>
            <a:off x="1686279" y="1874883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5"/>
          </p:nvPr>
        </p:nvSpPr>
        <p:spPr>
          <a:xfrm>
            <a:off x="1686225" y="2920029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6"/>
          </p:nvPr>
        </p:nvSpPr>
        <p:spPr>
          <a:xfrm>
            <a:off x="1686287" y="3965175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74" name="Google Shape;274;p2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5" name="Google Shape;275;p25"/>
          <p:cNvGrpSpPr/>
          <p:nvPr/>
        </p:nvGrpSpPr>
        <p:grpSpPr>
          <a:xfrm flipH="1">
            <a:off x="-202525" y="2134149"/>
            <a:ext cx="472842" cy="317708"/>
            <a:chOff x="2493575" y="1248525"/>
            <a:chExt cx="386025" cy="259375"/>
          </a:xfrm>
        </p:grpSpPr>
        <p:sp>
          <p:nvSpPr>
            <p:cNvPr id="276" name="Google Shape;276;p2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4516418" y="200194"/>
            <a:ext cx="382304" cy="246413"/>
            <a:chOff x="1087650" y="1031275"/>
            <a:chExt cx="298000" cy="192075"/>
          </a:xfrm>
        </p:grpSpPr>
        <p:sp>
          <p:nvSpPr>
            <p:cNvPr id="279" name="Google Shape;279;p2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5"/>
          <p:cNvSpPr/>
          <p:nvPr/>
        </p:nvSpPr>
        <p:spPr>
          <a:xfrm>
            <a:off x="8825932" y="1744792"/>
            <a:ext cx="495231" cy="332752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6"/>
          <p:cNvSpPr txBox="1">
            <a:spLocks noGrp="1"/>
          </p:cNvSpPr>
          <p:nvPr>
            <p:ph type="subTitle" idx="1"/>
          </p:nvPr>
        </p:nvSpPr>
        <p:spPr>
          <a:xfrm>
            <a:off x="2035350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subTitle" idx="2"/>
          </p:nvPr>
        </p:nvSpPr>
        <p:spPr>
          <a:xfrm>
            <a:off x="2035350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3"/>
          </p:nvPr>
        </p:nvSpPr>
        <p:spPr>
          <a:xfrm>
            <a:off x="4985126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4"/>
          </p:nvPr>
        </p:nvSpPr>
        <p:spPr>
          <a:xfrm>
            <a:off x="4985126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5"/>
          </p:nvPr>
        </p:nvSpPr>
        <p:spPr>
          <a:xfrm>
            <a:off x="2035350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6"/>
          </p:nvPr>
        </p:nvSpPr>
        <p:spPr>
          <a:xfrm>
            <a:off x="4985125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7"/>
          </p:nvPr>
        </p:nvSpPr>
        <p:spPr>
          <a:xfrm>
            <a:off x="2035350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subTitle" idx="8"/>
          </p:nvPr>
        </p:nvSpPr>
        <p:spPr>
          <a:xfrm>
            <a:off x="4985125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3" name="Google Shape;293;p2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26"/>
          <p:cNvSpPr/>
          <p:nvPr/>
        </p:nvSpPr>
        <p:spPr>
          <a:xfrm flipH="1">
            <a:off x="1455447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" name="Google Shape;295;p26"/>
          <p:cNvGrpSpPr/>
          <p:nvPr/>
        </p:nvGrpSpPr>
        <p:grpSpPr>
          <a:xfrm flipH="1">
            <a:off x="7261043" y="237302"/>
            <a:ext cx="472842" cy="317708"/>
            <a:chOff x="2493575" y="1248525"/>
            <a:chExt cx="386025" cy="259375"/>
          </a:xfrm>
        </p:grpSpPr>
        <p:sp>
          <p:nvSpPr>
            <p:cNvPr id="296" name="Google Shape;296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26"/>
          <p:cNvGrpSpPr/>
          <p:nvPr/>
        </p:nvGrpSpPr>
        <p:grpSpPr>
          <a:xfrm flipH="1">
            <a:off x="428125" y="862549"/>
            <a:ext cx="472842" cy="317708"/>
            <a:chOff x="2493575" y="1248525"/>
            <a:chExt cx="386025" cy="259375"/>
          </a:xfrm>
        </p:grpSpPr>
        <p:sp>
          <p:nvSpPr>
            <p:cNvPr id="300" name="Google Shape;300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1"/>
          </p:nvPr>
        </p:nvSpPr>
        <p:spPr>
          <a:xfrm>
            <a:off x="2275925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2"/>
          </p:nvPr>
        </p:nvSpPr>
        <p:spPr>
          <a:xfrm>
            <a:off x="5878676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3"/>
          </p:nvPr>
        </p:nvSpPr>
        <p:spPr>
          <a:xfrm>
            <a:off x="2275925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4"/>
          </p:nvPr>
        </p:nvSpPr>
        <p:spPr>
          <a:xfrm>
            <a:off x="5878676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5"/>
          </p:nvPr>
        </p:nvSpPr>
        <p:spPr>
          <a:xfrm>
            <a:off x="2275900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subTitle" idx="6"/>
          </p:nvPr>
        </p:nvSpPr>
        <p:spPr>
          <a:xfrm>
            <a:off x="5878654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7"/>
          </p:nvPr>
        </p:nvSpPr>
        <p:spPr>
          <a:xfrm>
            <a:off x="2275913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8"/>
          </p:nvPr>
        </p:nvSpPr>
        <p:spPr>
          <a:xfrm>
            <a:off x="5878665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9"/>
          </p:nvPr>
        </p:nvSpPr>
        <p:spPr>
          <a:xfrm>
            <a:off x="2275918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subTitle" idx="13"/>
          </p:nvPr>
        </p:nvSpPr>
        <p:spPr>
          <a:xfrm>
            <a:off x="2275913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subTitle" idx="14"/>
          </p:nvPr>
        </p:nvSpPr>
        <p:spPr>
          <a:xfrm>
            <a:off x="5878665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6" name="Google Shape;316;p27"/>
          <p:cNvSpPr txBox="1">
            <a:spLocks noGrp="1"/>
          </p:cNvSpPr>
          <p:nvPr>
            <p:ph type="subTitle" idx="15"/>
          </p:nvPr>
        </p:nvSpPr>
        <p:spPr>
          <a:xfrm>
            <a:off x="5878680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317" name="Google Shape;317;p27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Google Shape;318;p27"/>
          <p:cNvSpPr/>
          <p:nvPr/>
        </p:nvSpPr>
        <p:spPr>
          <a:xfrm>
            <a:off x="8240401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7"/>
          <p:cNvGrpSpPr/>
          <p:nvPr/>
        </p:nvGrpSpPr>
        <p:grpSpPr>
          <a:xfrm>
            <a:off x="406785" y="1153647"/>
            <a:ext cx="493610" cy="331663"/>
            <a:chOff x="2493575" y="1248525"/>
            <a:chExt cx="386025" cy="259375"/>
          </a:xfrm>
        </p:grpSpPr>
        <p:sp>
          <p:nvSpPr>
            <p:cNvPr id="320" name="Google Shape;320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27"/>
          <p:cNvGrpSpPr/>
          <p:nvPr/>
        </p:nvGrpSpPr>
        <p:grpSpPr>
          <a:xfrm>
            <a:off x="8490626" y="1485299"/>
            <a:ext cx="493610" cy="331663"/>
            <a:chOff x="2493575" y="1248525"/>
            <a:chExt cx="386025" cy="259375"/>
          </a:xfrm>
        </p:grpSpPr>
        <p:sp>
          <p:nvSpPr>
            <p:cNvPr id="323" name="Google Shape;323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7"/>
          <p:cNvSpPr/>
          <p:nvPr/>
        </p:nvSpPr>
        <p:spPr>
          <a:xfrm>
            <a:off x="156775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60" name="Google Shape;60;p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6"/>
          <p:cNvSpPr/>
          <p:nvPr/>
        </p:nvSpPr>
        <p:spPr>
          <a:xfrm>
            <a:off x="6903327" y="20290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2" name="Google Shape;62;p6"/>
          <p:cNvGrpSpPr/>
          <p:nvPr/>
        </p:nvGrpSpPr>
        <p:grpSpPr>
          <a:xfrm>
            <a:off x="1167636" y="162748"/>
            <a:ext cx="493610" cy="331663"/>
            <a:chOff x="2493575" y="1248525"/>
            <a:chExt cx="386025" cy="259375"/>
          </a:xfrm>
        </p:grpSpPr>
        <p:sp>
          <p:nvSpPr>
            <p:cNvPr id="63" name="Google Shape;63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5" name="Google Shape;65;p6"/>
          <p:cNvGrpSpPr/>
          <p:nvPr/>
        </p:nvGrpSpPr>
        <p:grpSpPr>
          <a:xfrm>
            <a:off x="8348952" y="874700"/>
            <a:ext cx="493610" cy="331663"/>
            <a:chOff x="2493575" y="1248525"/>
            <a:chExt cx="386025" cy="259375"/>
          </a:xfrm>
        </p:grpSpPr>
        <p:sp>
          <p:nvSpPr>
            <p:cNvPr id="66" name="Google Shape;66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8" name="Google Shape;68;p6"/>
          <p:cNvSpPr/>
          <p:nvPr/>
        </p:nvSpPr>
        <p:spPr>
          <a:xfrm>
            <a:off x="156776" y="1121317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>
            <a:spLocks noGrp="1"/>
          </p:cNvSpPr>
          <p:nvPr>
            <p:ph type="title" hasCustomPrompt="1"/>
          </p:nvPr>
        </p:nvSpPr>
        <p:spPr>
          <a:xfrm>
            <a:off x="2862632" y="1485600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9" name="Google Shape;329;p28"/>
          <p:cNvSpPr txBox="1">
            <a:spLocks noGrp="1"/>
          </p:cNvSpPr>
          <p:nvPr>
            <p:ph type="subTitle" idx="1"/>
          </p:nvPr>
        </p:nvSpPr>
        <p:spPr>
          <a:xfrm>
            <a:off x="2862625" y="2152500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title" idx="2" hasCustomPrompt="1"/>
          </p:nvPr>
        </p:nvSpPr>
        <p:spPr>
          <a:xfrm>
            <a:off x="864182" y="2976475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1" name="Google Shape;331;p28"/>
          <p:cNvSpPr txBox="1">
            <a:spLocks noGrp="1"/>
          </p:cNvSpPr>
          <p:nvPr>
            <p:ph type="subTitle" idx="3"/>
          </p:nvPr>
        </p:nvSpPr>
        <p:spPr>
          <a:xfrm>
            <a:off x="864175" y="3643375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title" idx="4" hasCustomPrompt="1"/>
          </p:nvPr>
        </p:nvSpPr>
        <p:spPr>
          <a:xfrm>
            <a:off x="4861082" y="2976476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3" name="Google Shape;333;p28"/>
          <p:cNvSpPr txBox="1">
            <a:spLocks noGrp="1"/>
          </p:cNvSpPr>
          <p:nvPr>
            <p:ph type="subTitle" idx="5"/>
          </p:nvPr>
        </p:nvSpPr>
        <p:spPr>
          <a:xfrm>
            <a:off x="4861075" y="3643376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title" idx="6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35" name="Google Shape;335;p28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6" name="Google Shape;336;p28"/>
          <p:cNvGrpSpPr/>
          <p:nvPr/>
        </p:nvGrpSpPr>
        <p:grpSpPr>
          <a:xfrm>
            <a:off x="8219767" y="2725195"/>
            <a:ext cx="408469" cy="263277"/>
            <a:chOff x="1087650" y="1031275"/>
            <a:chExt cx="298000" cy="192075"/>
          </a:xfrm>
        </p:grpSpPr>
        <p:sp>
          <p:nvSpPr>
            <p:cNvPr id="337" name="Google Shape;337;p28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28"/>
          <p:cNvSpPr/>
          <p:nvPr/>
        </p:nvSpPr>
        <p:spPr>
          <a:xfrm>
            <a:off x="271230" y="2481828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9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29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4" name="Google Shape;344;p29"/>
          <p:cNvGrpSpPr/>
          <p:nvPr/>
        </p:nvGrpSpPr>
        <p:grpSpPr>
          <a:xfrm flipH="1">
            <a:off x="7314893" y="194427"/>
            <a:ext cx="472842" cy="317708"/>
            <a:chOff x="2493575" y="1248525"/>
            <a:chExt cx="386025" cy="259375"/>
          </a:xfrm>
        </p:grpSpPr>
        <p:sp>
          <p:nvSpPr>
            <p:cNvPr id="345" name="Google Shape;345;p29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29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" name="Google Shape;348;p29"/>
          <p:cNvGrpSpPr/>
          <p:nvPr/>
        </p:nvGrpSpPr>
        <p:grpSpPr>
          <a:xfrm flipH="1">
            <a:off x="310250" y="1180249"/>
            <a:ext cx="472842" cy="317708"/>
            <a:chOff x="2493575" y="1248525"/>
            <a:chExt cx="386025" cy="259375"/>
          </a:xfrm>
        </p:grpSpPr>
        <p:sp>
          <p:nvSpPr>
            <p:cNvPr id="349" name="Google Shape;349;p29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/>
          <p:nvPr/>
        </p:nvSpPr>
        <p:spPr>
          <a:xfrm flipH="1">
            <a:off x="1642322" y="2328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3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1"/>
          <p:cNvSpPr/>
          <p:nvPr/>
        </p:nvSpPr>
        <p:spPr>
          <a:xfrm>
            <a:off x="7707001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1"/>
          <p:cNvGrpSpPr/>
          <p:nvPr/>
        </p:nvGrpSpPr>
        <p:grpSpPr>
          <a:xfrm>
            <a:off x="406785" y="1153647"/>
            <a:ext cx="493610" cy="331663"/>
            <a:chOff x="2493575" y="1248525"/>
            <a:chExt cx="386025" cy="259375"/>
          </a:xfrm>
        </p:grpSpPr>
        <p:sp>
          <p:nvSpPr>
            <p:cNvPr id="367" name="Google Shape;367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8338226" y="1485299"/>
            <a:ext cx="493610" cy="331663"/>
            <a:chOff x="2493575" y="1248525"/>
            <a:chExt cx="386025" cy="259375"/>
          </a:xfrm>
        </p:grpSpPr>
        <p:sp>
          <p:nvSpPr>
            <p:cNvPr id="370" name="Google Shape;370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31"/>
          <p:cNvSpPr/>
          <p:nvPr/>
        </p:nvSpPr>
        <p:spPr>
          <a:xfrm>
            <a:off x="156775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2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32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6" name="Google Shape;376;p32"/>
          <p:cNvGrpSpPr/>
          <p:nvPr/>
        </p:nvGrpSpPr>
        <p:grpSpPr>
          <a:xfrm flipH="1">
            <a:off x="7314893" y="194427"/>
            <a:ext cx="472842" cy="317708"/>
            <a:chOff x="2493575" y="1248525"/>
            <a:chExt cx="386025" cy="259375"/>
          </a:xfrm>
        </p:grpSpPr>
        <p:sp>
          <p:nvSpPr>
            <p:cNvPr id="377" name="Google Shape;377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32"/>
          <p:cNvSpPr/>
          <p:nvPr/>
        </p:nvSpPr>
        <p:spPr>
          <a:xfrm flipH="1">
            <a:off x="5863942" y="39473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32"/>
          <p:cNvGrpSpPr/>
          <p:nvPr/>
        </p:nvGrpSpPr>
        <p:grpSpPr>
          <a:xfrm flipH="1">
            <a:off x="310250" y="1180249"/>
            <a:ext cx="472842" cy="317708"/>
            <a:chOff x="2493575" y="1248525"/>
            <a:chExt cx="386025" cy="259375"/>
          </a:xfrm>
        </p:grpSpPr>
        <p:sp>
          <p:nvSpPr>
            <p:cNvPr id="381" name="Google Shape;381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32"/>
          <p:cNvSpPr/>
          <p:nvPr/>
        </p:nvSpPr>
        <p:spPr>
          <a:xfrm flipH="1">
            <a:off x="1642322" y="2328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20000" y="1584150"/>
            <a:ext cx="3793500" cy="22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0000" y="437450"/>
            <a:ext cx="37935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>
            <a:spLocks noGrp="1"/>
          </p:cNvSpPr>
          <p:nvPr>
            <p:ph type="pic" idx="2"/>
          </p:nvPr>
        </p:nvSpPr>
        <p:spPr>
          <a:xfrm>
            <a:off x="5249400" y="978200"/>
            <a:ext cx="3174600" cy="3174600"/>
          </a:xfrm>
          <a:prstGeom prst="rect">
            <a:avLst/>
          </a:prstGeom>
          <a:noFill/>
          <a:ln w="1905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5" name="Google Shape;75;p7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76" name="Google Shape;76;p7"/>
            <p:cNvCxnSpPr/>
            <p:nvPr/>
          </p:nvCxnSpPr>
          <p:spPr>
            <a:xfrm>
              <a:off x="0" y="48028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7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4808667" y="3158350"/>
            <a:ext cx="30246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311061" y="3158350"/>
            <a:ext cx="30237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311050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4808983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5"/>
          <p:cNvGrpSpPr/>
          <p:nvPr/>
        </p:nvGrpSpPr>
        <p:grpSpPr>
          <a:xfrm>
            <a:off x="7290830" y="336133"/>
            <a:ext cx="474416" cy="305783"/>
            <a:chOff x="1087650" y="1031275"/>
            <a:chExt cx="298000" cy="192075"/>
          </a:xfrm>
        </p:grpSpPr>
        <p:sp>
          <p:nvSpPr>
            <p:cNvPr id="51" name="Google Shape;51;p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5"/>
          <p:cNvSpPr/>
          <p:nvPr/>
        </p:nvSpPr>
        <p:spPr>
          <a:xfrm>
            <a:off x="8328091" y="892659"/>
            <a:ext cx="600500" cy="403484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5"/>
          <p:cNvGrpSpPr/>
          <p:nvPr/>
        </p:nvGrpSpPr>
        <p:grpSpPr>
          <a:xfrm>
            <a:off x="183679" y="1466009"/>
            <a:ext cx="600500" cy="403484"/>
            <a:chOff x="2493575" y="1248525"/>
            <a:chExt cx="386025" cy="259375"/>
          </a:xfrm>
        </p:grpSpPr>
        <p:sp>
          <p:nvSpPr>
            <p:cNvPr id="55" name="Google Shape;55;p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60" name="Google Shape;60;p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6"/>
          <p:cNvSpPr/>
          <p:nvPr/>
        </p:nvSpPr>
        <p:spPr>
          <a:xfrm>
            <a:off x="6903326" y="20290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6"/>
          <p:cNvGrpSpPr/>
          <p:nvPr/>
        </p:nvGrpSpPr>
        <p:grpSpPr>
          <a:xfrm>
            <a:off x="1167635" y="162747"/>
            <a:ext cx="493610" cy="331663"/>
            <a:chOff x="2493575" y="1248525"/>
            <a:chExt cx="386025" cy="259375"/>
          </a:xfrm>
        </p:grpSpPr>
        <p:sp>
          <p:nvSpPr>
            <p:cNvPr id="63" name="Google Shape;63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6"/>
          <p:cNvGrpSpPr/>
          <p:nvPr/>
        </p:nvGrpSpPr>
        <p:grpSpPr>
          <a:xfrm>
            <a:off x="8348951" y="874699"/>
            <a:ext cx="493610" cy="331663"/>
            <a:chOff x="2493575" y="1248525"/>
            <a:chExt cx="386025" cy="259375"/>
          </a:xfrm>
        </p:grpSpPr>
        <p:sp>
          <p:nvSpPr>
            <p:cNvPr id="66" name="Google Shape;66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6"/>
          <p:cNvSpPr/>
          <p:nvPr/>
        </p:nvSpPr>
        <p:spPr>
          <a:xfrm>
            <a:off x="156775" y="1121317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20000" y="1584150"/>
            <a:ext cx="3793500" cy="22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0000" y="437450"/>
            <a:ext cx="37935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>
            <a:spLocks noGrp="1"/>
          </p:cNvSpPr>
          <p:nvPr>
            <p:ph type="pic" idx="2"/>
          </p:nvPr>
        </p:nvSpPr>
        <p:spPr>
          <a:xfrm>
            <a:off x="5249400" y="978200"/>
            <a:ext cx="3174600" cy="3174600"/>
          </a:xfrm>
          <a:prstGeom prst="rect">
            <a:avLst/>
          </a:prstGeom>
          <a:noFill/>
          <a:ln w="1905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7"/>
          <p:cNvSpPr/>
          <p:nvPr/>
        </p:nvSpPr>
        <p:spPr>
          <a:xfrm>
            <a:off x="5685245" y="271005"/>
            <a:ext cx="408469" cy="263277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7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76" name="Google Shape;76;p7"/>
            <p:cNvCxnSpPr/>
            <p:nvPr/>
          </p:nvCxnSpPr>
          <p:spPr>
            <a:xfrm>
              <a:off x="0" y="48028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7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347650" y="1486600"/>
            <a:ext cx="6448500" cy="22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ubTitle" idx="1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83" name="Google Shape;83;p8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8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8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8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00" r:id="rId3"/>
    <p:sldLayoutId id="2147483701" r:id="rId4"/>
    <p:sldLayoutId id="214748370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703" r:id="rId14"/>
    <p:sldLayoutId id="2147483659" r:id="rId15"/>
    <p:sldLayoutId id="2147483660" r:id="rId16"/>
    <p:sldLayoutId id="2147483704" r:id="rId17"/>
    <p:sldLayoutId id="2147483661" r:id="rId18"/>
    <p:sldLayoutId id="2147483662" r:id="rId19"/>
    <p:sldLayoutId id="2147483663" r:id="rId20"/>
    <p:sldLayoutId id="2147483664" r:id="rId21"/>
    <p:sldLayoutId id="2147483705" r:id="rId22"/>
    <p:sldLayoutId id="2147483706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666" r:id="rId33"/>
    <p:sldLayoutId id="2147483667" r:id="rId34"/>
    <p:sldLayoutId id="2147483669" r:id="rId35"/>
    <p:sldLayoutId id="2147483670" r:id="rId36"/>
    <p:sldLayoutId id="2147483671" r:id="rId37"/>
    <p:sldLayoutId id="2147483672" r:id="rId38"/>
    <p:sldLayoutId id="2147483673" r:id="rId39"/>
    <p:sldLayoutId id="2147483674" r:id="rId40"/>
    <p:sldLayoutId id="2147483675" r:id="rId41"/>
    <p:sldLayoutId id="2147483677" r:id="rId42"/>
    <p:sldLayoutId id="2147483678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isabilities@roehampton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RBTwsjnN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isabilities@roehampton.ac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789627" y="971994"/>
            <a:ext cx="5873077" cy="701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3300" b="1" dirty="0">
                <a:solidFill>
                  <a:srgbClr val="053633"/>
                </a:solidFill>
                <a:latin typeface="Roboto slab bold"/>
                <a:ea typeface="Roboto slab bold"/>
                <a:cs typeface="Roboto slab bold"/>
              </a:rPr>
              <a:t>Supporting Students on PGCE; Lead Partnership; SCITT; Apprenticeships</a:t>
            </a:r>
            <a:endParaRPr lang="en" sz="3300" b="1" dirty="0">
              <a:solidFill>
                <a:srgbClr val="053633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5646094" y="2831787"/>
            <a:ext cx="3894046" cy="2307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" sz="1388" b="1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Disability &amp; Dyslexia Service</a:t>
            </a:r>
            <a:endParaRPr lang="en" sz="1388" b="1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disabilities@roehampton.ac.uk</a:t>
            </a: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Richardson Building, Digby Stuart</a:t>
            </a: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Room 001A</a:t>
            </a:r>
          </a:p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0208 392 3636</a:t>
            </a:r>
          </a:p>
          <a:p>
            <a:pPr marL="0" indent="0">
              <a:lnSpc>
                <a:spcPct val="150000"/>
              </a:lnSpc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-US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4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2049748" y="699247"/>
            <a:ext cx="5041165" cy="790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What is a disability?</a:t>
            </a:r>
            <a:endParaRPr b="1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3293924" y="1489558"/>
            <a:ext cx="5392875" cy="14356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The </a:t>
            </a:r>
            <a:r>
              <a:rPr lang="en-GB" sz="1200" b="1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Equality Act (2010) </a:t>
            </a: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defines disability as: 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“a physical or mental impairment that has a ‘</a:t>
            </a:r>
            <a:r>
              <a:rPr lang="en-GB" sz="1200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substantial</a:t>
            </a: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’ and ‘</a:t>
            </a:r>
            <a:r>
              <a:rPr lang="en-GB" sz="1200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long-term</a:t>
            </a: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’ negative effect on the ability to do normal daily activities”</a:t>
            </a:r>
          </a:p>
        </p:txBody>
      </p:sp>
      <p:sp>
        <p:nvSpPr>
          <p:cNvPr id="5" name="Google Shape;540;p40">
            <a:extLst>
              <a:ext uri="{FF2B5EF4-FFF2-40B4-BE49-F238E27FC236}">
                <a16:creationId xmlns:a16="http://schemas.microsoft.com/office/drawing/2014/main" id="{F48D9736-93A4-D02D-06AC-4162DCA6B553}"/>
              </a:ext>
            </a:extLst>
          </p:cNvPr>
          <p:cNvSpPr txBox="1">
            <a:spLocks/>
          </p:cNvSpPr>
          <p:nvPr/>
        </p:nvSpPr>
        <p:spPr>
          <a:xfrm>
            <a:off x="3291341" y="2756815"/>
            <a:ext cx="2551440" cy="137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>
              <a:lnSpc>
                <a:spcPct val="150000"/>
              </a:lnSpc>
              <a:spcAft>
                <a:spcPts val="1600"/>
              </a:spcAft>
            </a:pPr>
            <a:r>
              <a:rPr lang="en-GB" sz="1100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Substantial</a:t>
            </a:r>
            <a:r>
              <a:rPr lang="en-GB" sz="11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: More than minor or trivial (e.g. it takes much longer to complete a daily task than it usually would, like getting dressed)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BF49F-07CE-4221-1B32-58351ECE6DAE}"/>
              </a:ext>
            </a:extLst>
          </p:cNvPr>
          <p:cNvSpPr txBox="1"/>
          <p:nvPr/>
        </p:nvSpPr>
        <p:spPr>
          <a:xfrm>
            <a:off x="6335021" y="2800547"/>
            <a:ext cx="2465861" cy="13331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GB" sz="11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Long-Term</a:t>
            </a:r>
            <a:r>
              <a:rPr lang="en-GB" sz="110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: 12 months or more/likely to be 12 months or more 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(e.g. a breathing condition that develops as a result of a lung infection)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546FB-4E35-B46B-81DF-B29047832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36" y="1940944"/>
            <a:ext cx="2555577" cy="16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48"/>
          <p:cNvSpPr/>
          <p:nvPr/>
        </p:nvSpPr>
        <p:spPr>
          <a:xfrm>
            <a:off x="3376800" y="1670275"/>
            <a:ext cx="2390400" cy="2390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8"/>
          <p:cNvSpPr txBox="1">
            <a:spLocks noGrp="1"/>
          </p:cNvSpPr>
          <p:nvPr>
            <p:ph type="title"/>
          </p:nvPr>
        </p:nvSpPr>
        <p:spPr>
          <a:xfrm>
            <a:off x="248771" y="403164"/>
            <a:ext cx="863973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53633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</a:rPr>
              <a:t>The term ‘disability’ covers a wide range of conditions</a:t>
            </a:r>
            <a:endParaRPr sz="2400" dirty="0">
              <a:solidFill>
                <a:srgbClr val="053633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</a:endParaRPr>
          </a:p>
        </p:txBody>
      </p:sp>
      <p:sp>
        <p:nvSpPr>
          <p:cNvPr id="862" name="Google Shape;862;p48"/>
          <p:cNvSpPr txBox="1"/>
          <p:nvPr/>
        </p:nvSpPr>
        <p:spPr>
          <a:xfrm>
            <a:off x="939538" y="1459392"/>
            <a:ext cx="2735328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/>
                <a:ea typeface="Roboto slab bold"/>
                <a:cs typeface="Roboto slab bold"/>
                <a:sym typeface="Domine"/>
              </a:rPr>
              <a:t>Autism spectrum conditions</a:t>
            </a:r>
            <a:endParaRPr dirty="0">
              <a:solidFill>
                <a:srgbClr val="00A16E"/>
              </a:solidFill>
              <a:latin typeface="Roboto slab bold"/>
              <a:ea typeface="Roboto slab bold"/>
              <a:cs typeface="Roboto slab bold"/>
              <a:sym typeface="Domine"/>
            </a:endParaRPr>
          </a:p>
        </p:txBody>
      </p:sp>
      <p:sp>
        <p:nvSpPr>
          <p:cNvPr id="863" name="Google Shape;863;p48"/>
          <p:cNvSpPr txBox="1"/>
          <p:nvPr/>
        </p:nvSpPr>
        <p:spPr>
          <a:xfrm>
            <a:off x="495939" y="2297575"/>
            <a:ext cx="255682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Mental health conditions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64" name="Google Shape;864;p48"/>
          <p:cNvSpPr txBox="1"/>
          <p:nvPr/>
        </p:nvSpPr>
        <p:spPr>
          <a:xfrm>
            <a:off x="290427" y="2650185"/>
            <a:ext cx="2556829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M Sans"/>
              </a:rPr>
              <a:t>E.g. Anxiety, Depression, Eating Disorders</a:t>
            </a:r>
            <a:endParaRPr sz="105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M Sans"/>
            </a:endParaRPr>
          </a:p>
        </p:txBody>
      </p:sp>
      <p:sp>
        <p:nvSpPr>
          <p:cNvPr id="865" name="Google Shape;865;p48"/>
          <p:cNvSpPr txBox="1"/>
          <p:nvPr/>
        </p:nvSpPr>
        <p:spPr>
          <a:xfrm>
            <a:off x="5990126" y="2301472"/>
            <a:ext cx="3018056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Mobility difficulties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67" name="Google Shape;867;p48"/>
          <p:cNvSpPr txBox="1"/>
          <p:nvPr/>
        </p:nvSpPr>
        <p:spPr>
          <a:xfrm>
            <a:off x="527113" y="3327511"/>
            <a:ext cx="2735328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Long-term medical conditions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68" name="Google Shape;868;p48"/>
          <p:cNvSpPr txBox="1"/>
          <p:nvPr/>
        </p:nvSpPr>
        <p:spPr>
          <a:xfrm>
            <a:off x="276862" y="3743008"/>
            <a:ext cx="2871220" cy="102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" sz="105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E.g. Arthritis, HIV, Cancer, Multiple Sclerosis, Chronic Fatigue Syndrome, Sickle Cell </a:t>
            </a:r>
            <a:r>
              <a:rPr lang="en" sz="1050" dirty="0" err="1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Anaemia</a:t>
            </a:r>
            <a:r>
              <a:rPr lang="en" sz="105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, Epilepsy, Long Covid</a:t>
            </a:r>
            <a:endParaRPr sz="1050" dirty="0">
              <a:solidFill>
                <a:srgbClr val="053633"/>
              </a:solidFill>
              <a:latin typeface="Roboto Slab"/>
              <a:ea typeface="Roboto Slab"/>
              <a:cs typeface="Roboto Slab"/>
              <a:sym typeface="DM Sans"/>
            </a:endParaRPr>
          </a:p>
        </p:txBody>
      </p:sp>
      <p:sp>
        <p:nvSpPr>
          <p:cNvPr id="869" name="Google Shape;869;p48"/>
          <p:cNvSpPr txBox="1"/>
          <p:nvPr/>
        </p:nvSpPr>
        <p:spPr>
          <a:xfrm>
            <a:off x="5373688" y="1325199"/>
            <a:ext cx="3328816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Specific Learning Differences (SpLD)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70" name="Google Shape;870;p48"/>
          <p:cNvSpPr txBox="1"/>
          <p:nvPr/>
        </p:nvSpPr>
        <p:spPr>
          <a:xfrm>
            <a:off x="5661069" y="1663015"/>
            <a:ext cx="265680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E.g. Dyslexia, Dyspraxia, Dyscalculia, Dysgraphia, ADHD</a:t>
            </a:r>
            <a:endParaRPr sz="1050" dirty="0">
              <a:solidFill>
                <a:srgbClr val="053633"/>
              </a:solidFill>
              <a:latin typeface="Roboto Slab"/>
              <a:ea typeface="Roboto Slab"/>
              <a:cs typeface="Roboto Slab"/>
              <a:sym typeface="DM Sans"/>
            </a:endParaRPr>
          </a:p>
        </p:txBody>
      </p:sp>
      <p:sp>
        <p:nvSpPr>
          <p:cNvPr id="871" name="Google Shape;871;p48"/>
          <p:cNvSpPr txBox="1"/>
          <p:nvPr/>
        </p:nvSpPr>
        <p:spPr>
          <a:xfrm>
            <a:off x="5799723" y="3281408"/>
            <a:ext cx="3289692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Deafness or hearing impairment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74" name="Google Shape;874;p48"/>
          <p:cNvSpPr/>
          <p:nvPr/>
        </p:nvSpPr>
        <p:spPr>
          <a:xfrm>
            <a:off x="4763916" y="1530238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1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5" name="Google Shape;875;p48"/>
          <p:cNvSpPr/>
          <p:nvPr/>
        </p:nvSpPr>
        <p:spPr>
          <a:xfrm>
            <a:off x="5426252" y="2345185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2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6" name="Google Shape;876;p48"/>
          <p:cNvSpPr/>
          <p:nvPr/>
        </p:nvSpPr>
        <p:spPr>
          <a:xfrm>
            <a:off x="5251716" y="3326888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3</a:t>
            </a:r>
            <a:endParaRPr dirty="0"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7" name="Google Shape;877;p48"/>
          <p:cNvSpPr/>
          <p:nvPr/>
        </p:nvSpPr>
        <p:spPr>
          <a:xfrm>
            <a:off x="3132856" y="2377675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6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8" name="Google Shape;878;p48"/>
          <p:cNvSpPr/>
          <p:nvPr/>
        </p:nvSpPr>
        <p:spPr>
          <a:xfrm>
            <a:off x="3344277" y="3357172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5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9" name="Google Shape;879;p48"/>
          <p:cNvSpPr/>
          <p:nvPr/>
        </p:nvSpPr>
        <p:spPr>
          <a:xfrm>
            <a:off x="4439550" y="3816775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4</a:t>
            </a:r>
            <a:endParaRPr dirty="0"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80" name="Google Shape;880;p48"/>
          <p:cNvSpPr/>
          <p:nvPr/>
        </p:nvSpPr>
        <p:spPr>
          <a:xfrm>
            <a:off x="4165028" y="2382325"/>
            <a:ext cx="813900" cy="813900"/>
          </a:xfrm>
          <a:prstGeom prst="rect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48"/>
          <p:cNvGrpSpPr/>
          <p:nvPr/>
        </p:nvGrpSpPr>
        <p:grpSpPr>
          <a:xfrm>
            <a:off x="4353325" y="2572213"/>
            <a:ext cx="437325" cy="434125"/>
            <a:chOff x="4693825" y="3996700"/>
            <a:chExt cx="437325" cy="434125"/>
          </a:xfrm>
          <a:solidFill>
            <a:srgbClr val="EBEBE8"/>
          </a:solidFill>
        </p:grpSpPr>
        <p:sp>
          <p:nvSpPr>
            <p:cNvPr id="882" name="Google Shape;882;p48"/>
            <p:cNvSpPr/>
            <p:nvPr/>
          </p:nvSpPr>
          <p:spPr>
            <a:xfrm>
              <a:off x="4693825" y="4022425"/>
              <a:ext cx="331900" cy="408400"/>
            </a:xfrm>
            <a:custGeom>
              <a:avLst/>
              <a:gdLst/>
              <a:ahLst/>
              <a:cxnLst/>
              <a:rect l="l" t="t" r="r" b="b"/>
              <a:pathLst>
                <a:path w="13276" h="16336" extrusionOk="0">
                  <a:moveTo>
                    <a:pt x="7455" y="1"/>
                  </a:moveTo>
                  <a:cubicBezTo>
                    <a:pt x="4288" y="1"/>
                    <a:pt x="1632" y="2568"/>
                    <a:pt x="1619" y="5829"/>
                  </a:cubicBezTo>
                  <a:lnTo>
                    <a:pt x="1619" y="7022"/>
                  </a:lnTo>
                  <a:lnTo>
                    <a:pt x="185" y="9719"/>
                  </a:lnTo>
                  <a:cubicBezTo>
                    <a:pt x="0" y="10060"/>
                    <a:pt x="242" y="10472"/>
                    <a:pt x="625" y="10472"/>
                  </a:cubicBezTo>
                  <a:lnTo>
                    <a:pt x="1619" y="10472"/>
                  </a:lnTo>
                  <a:lnTo>
                    <a:pt x="1619" y="11622"/>
                  </a:lnTo>
                  <a:cubicBezTo>
                    <a:pt x="1619" y="13297"/>
                    <a:pt x="2982" y="14646"/>
                    <a:pt x="4657" y="14660"/>
                  </a:cubicBezTo>
                  <a:lnTo>
                    <a:pt x="6418" y="14660"/>
                  </a:lnTo>
                  <a:lnTo>
                    <a:pt x="6418" y="15838"/>
                  </a:lnTo>
                  <a:cubicBezTo>
                    <a:pt x="6418" y="16108"/>
                    <a:pt x="6645" y="16335"/>
                    <a:pt x="6929" y="16335"/>
                  </a:cubicBezTo>
                  <a:lnTo>
                    <a:pt x="12764" y="16335"/>
                  </a:lnTo>
                  <a:cubicBezTo>
                    <a:pt x="13048" y="16335"/>
                    <a:pt x="13275" y="16108"/>
                    <a:pt x="13275" y="15838"/>
                  </a:cubicBezTo>
                  <a:lnTo>
                    <a:pt x="13275" y="9549"/>
                  </a:lnTo>
                  <a:lnTo>
                    <a:pt x="12168" y="9549"/>
                  </a:lnTo>
                  <a:cubicBezTo>
                    <a:pt x="11529" y="9549"/>
                    <a:pt x="10975" y="9165"/>
                    <a:pt x="10748" y="8583"/>
                  </a:cubicBezTo>
                  <a:lnTo>
                    <a:pt x="10720" y="8527"/>
                  </a:lnTo>
                  <a:lnTo>
                    <a:pt x="10677" y="8555"/>
                  </a:lnTo>
                  <a:cubicBezTo>
                    <a:pt x="10478" y="8638"/>
                    <a:pt x="10269" y="8679"/>
                    <a:pt x="10061" y="8679"/>
                  </a:cubicBezTo>
                  <a:cubicBezTo>
                    <a:pt x="9663" y="8679"/>
                    <a:pt x="9272" y="8527"/>
                    <a:pt x="8973" y="8228"/>
                  </a:cubicBezTo>
                  <a:lnTo>
                    <a:pt x="8221" y="7476"/>
                  </a:lnTo>
                  <a:cubicBezTo>
                    <a:pt x="7781" y="7036"/>
                    <a:pt x="7653" y="6354"/>
                    <a:pt x="7908" y="5786"/>
                  </a:cubicBezTo>
                  <a:lnTo>
                    <a:pt x="7923" y="5730"/>
                  </a:lnTo>
                  <a:lnTo>
                    <a:pt x="7880" y="5715"/>
                  </a:lnTo>
                  <a:cubicBezTo>
                    <a:pt x="7284" y="5488"/>
                    <a:pt x="6900" y="4920"/>
                    <a:pt x="6900" y="4296"/>
                  </a:cubicBezTo>
                  <a:lnTo>
                    <a:pt x="6900" y="3231"/>
                  </a:lnTo>
                  <a:cubicBezTo>
                    <a:pt x="6900" y="2592"/>
                    <a:pt x="7284" y="2024"/>
                    <a:pt x="7880" y="1811"/>
                  </a:cubicBezTo>
                  <a:lnTo>
                    <a:pt x="7923" y="1783"/>
                  </a:lnTo>
                  <a:lnTo>
                    <a:pt x="7908" y="1726"/>
                  </a:lnTo>
                  <a:cubicBezTo>
                    <a:pt x="7653" y="1158"/>
                    <a:pt x="7766" y="491"/>
                    <a:pt x="8221" y="50"/>
                  </a:cubicBezTo>
                  <a:cubicBezTo>
                    <a:pt x="7963" y="17"/>
                    <a:pt x="7708" y="1"/>
                    <a:pt x="7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8"/>
            <p:cNvSpPr/>
            <p:nvPr/>
          </p:nvSpPr>
          <p:spPr>
            <a:xfrm>
              <a:off x="4994100" y="4103900"/>
              <a:ext cx="29850" cy="25625"/>
            </a:xfrm>
            <a:custGeom>
              <a:avLst/>
              <a:gdLst/>
              <a:ahLst/>
              <a:cxnLst/>
              <a:rect l="l" t="t" r="r" b="b"/>
              <a:pathLst>
                <a:path w="1194" h="1025" extrusionOk="0">
                  <a:moveTo>
                    <a:pt x="682" y="0"/>
                  </a:moveTo>
                  <a:cubicBezTo>
                    <a:pt x="228" y="0"/>
                    <a:pt x="1" y="554"/>
                    <a:pt x="327" y="880"/>
                  </a:cubicBezTo>
                  <a:cubicBezTo>
                    <a:pt x="431" y="980"/>
                    <a:pt x="557" y="1025"/>
                    <a:pt x="680" y="1025"/>
                  </a:cubicBezTo>
                  <a:cubicBezTo>
                    <a:pt x="943" y="1025"/>
                    <a:pt x="1193" y="821"/>
                    <a:pt x="1193" y="511"/>
                  </a:cubicBezTo>
                  <a:cubicBezTo>
                    <a:pt x="1193" y="227"/>
                    <a:pt x="966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8"/>
            <p:cNvSpPr/>
            <p:nvPr/>
          </p:nvSpPr>
          <p:spPr>
            <a:xfrm>
              <a:off x="4891875" y="3996700"/>
              <a:ext cx="239275" cy="238900"/>
            </a:xfrm>
            <a:custGeom>
              <a:avLst/>
              <a:gdLst/>
              <a:ahLst/>
              <a:cxnLst/>
              <a:rect l="l" t="t" r="r" b="b"/>
              <a:pathLst>
                <a:path w="9571" h="9556" extrusionOk="0">
                  <a:moveTo>
                    <a:pt x="4765" y="3268"/>
                  </a:moveTo>
                  <a:cubicBezTo>
                    <a:pt x="5552" y="3268"/>
                    <a:pt x="6305" y="3878"/>
                    <a:pt x="6305" y="4799"/>
                  </a:cubicBezTo>
                  <a:cubicBezTo>
                    <a:pt x="6305" y="5637"/>
                    <a:pt x="5623" y="6333"/>
                    <a:pt x="4771" y="6333"/>
                  </a:cubicBezTo>
                  <a:cubicBezTo>
                    <a:pt x="3422" y="6333"/>
                    <a:pt x="2741" y="4686"/>
                    <a:pt x="3692" y="3720"/>
                  </a:cubicBezTo>
                  <a:cubicBezTo>
                    <a:pt x="4005" y="3408"/>
                    <a:pt x="4389" y="3268"/>
                    <a:pt x="4765" y="3268"/>
                  </a:cubicBezTo>
                  <a:close/>
                  <a:moveTo>
                    <a:pt x="4246" y="0"/>
                  </a:moveTo>
                  <a:cubicBezTo>
                    <a:pt x="4047" y="0"/>
                    <a:pt x="3848" y="128"/>
                    <a:pt x="3777" y="327"/>
                  </a:cubicBezTo>
                  <a:lnTo>
                    <a:pt x="3366" y="1363"/>
                  </a:lnTo>
                  <a:lnTo>
                    <a:pt x="2343" y="909"/>
                  </a:lnTo>
                  <a:cubicBezTo>
                    <a:pt x="2281" y="880"/>
                    <a:pt x="2213" y="866"/>
                    <a:pt x="2145" y="866"/>
                  </a:cubicBezTo>
                  <a:cubicBezTo>
                    <a:pt x="2013" y="866"/>
                    <a:pt x="1879" y="919"/>
                    <a:pt x="1775" y="1023"/>
                  </a:cubicBezTo>
                  <a:lnTo>
                    <a:pt x="1023" y="1775"/>
                  </a:lnTo>
                  <a:cubicBezTo>
                    <a:pt x="881" y="1917"/>
                    <a:pt x="838" y="2144"/>
                    <a:pt x="924" y="2343"/>
                  </a:cubicBezTo>
                  <a:lnTo>
                    <a:pt x="1364" y="3365"/>
                  </a:lnTo>
                  <a:lnTo>
                    <a:pt x="327" y="3763"/>
                  </a:lnTo>
                  <a:cubicBezTo>
                    <a:pt x="128" y="3848"/>
                    <a:pt x="1" y="4033"/>
                    <a:pt x="1" y="4246"/>
                  </a:cubicBezTo>
                  <a:lnTo>
                    <a:pt x="1" y="5310"/>
                  </a:lnTo>
                  <a:cubicBezTo>
                    <a:pt x="1" y="5523"/>
                    <a:pt x="128" y="5708"/>
                    <a:pt x="327" y="5779"/>
                  </a:cubicBezTo>
                  <a:lnTo>
                    <a:pt x="1378" y="6191"/>
                  </a:lnTo>
                  <a:lnTo>
                    <a:pt x="924" y="7213"/>
                  </a:lnTo>
                  <a:cubicBezTo>
                    <a:pt x="838" y="7412"/>
                    <a:pt x="881" y="7625"/>
                    <a:pt x="1023" y="7781"/>
                  </a:cubicBezTo>
                  <a:lnTo>
                    <a:pt x="1790" y="8533"/>
                  </a:lnTo>
                  <a:cubicBezTo>
                    <a:pt x="1882" y="8626"/>
                    <a:pt x="2012" y="8676"/>
                    <a:pt x="2141" y="8676"/>
                  </a:cubicBezTo>
                  <a:cubicBezTo>
                    <a:pt x="2210" y="8676"/>
                    <a:pt x="2279" y="8662"/>
                    <a:pt x="2343" y="8633"/>
                  </a:cubicBezTo>
                  <a:lnTo>
                    <a:pt x="3366" y="8193"/>
                  </a:lnTo>
                  <a:lnTo>
                    <a:pt x="3777" y="9229"/>
                  </a:lnTo>
                  <a:cubicBezTo>
                    <a:pt x="3848" y="9428"/>
                    <a:pt x="4047" y="9556"/>
                    <a:pt x="4246" y="9556"/>
                  </a:cubicBezTo>
                  <a:lnTo>
                    <a:pt x="5311" y="9556"/>
                  </a:lnTo>
                  <a:cubicBezTo>
                    <a:pt x="5524" y="9556"/>
                    <a:pt x="5708" y="9428"/>
                    <a:pt x="5793" y="9229"/>
                  </a:cubicBezTo>
                  <a:lnTo>
                    <a:pt x="6191" y="8193"/>
                  </a:lnTo>
                  <a:lnTo>
                    <a:pt x="7227" y="8633"/>
                  </a:lnTo>
                  <a:cubicBezTo>
                    <a:pt x="7291" y="8662"/>
                    <a:pt x="7361" y="8676"/>
                    <a:pt x="7429" y="8676"/>
                  </a:cubicBezTo>
                  <a:cubicBezTo>
                    <a:pt x="7559" y="8676"/>
                    <a:pt x="7688" y="8626"/>
                    <a:pt x="7781" y="8533"/>
                  </a:cubicBezTo>
                  <a:lnTo>
                    <a:pt x="8548" y="7781"/>
                  </a:lnTo>
                  <a:cubicBezTo>
                    <a:pt x="8690" y="7625"/>
                    <a:pt x="8732" y="7412"/>
                    <a:pt x="8647" y="7213"/>
                  </a:cubicBezTo>
                  <a:lnTo>
                    <a:pt x="8193" y="6191"/>
                  </a:lnTo>
                  <a:lnTo>
                    <a:pt x="9244" y="5779"/>
                  </a:lnTo>
                  <a:cubicBezTo>
                    <a:pt x="9428" y="5708"/>
                    <a:pt x="9556" y="5523"/>
                    <a:pt x="9570" y="5310"/>
                  </a:cubicBezTo>
                  <a:lnTo>
                    <a:pt x="9570" y="4246"/>
                  </a:lnTo>
                  <a:cubicBezTo>
                    <a:pt x="9570" y="4033"/>
                    <a:pt x="9428" y="3848"/>
                    <a:pt x="9244" y="3763"/>
                  </a:cubicBezTo>
                  <a:lnTo>
                    <a:pt x="9229" y="3777"/>
                  </a:lnTo>
                  <a:lnTo>
                    <a:pt x="8193" y="3379"/>
                  </a:lnTo>
                  <a:lnTo>
                    <a:pt x="8633" y="2343"/>
                  </a:lnTo>
                  <a:cubicBezTo>
                    <a:pt x="8732" y="2158"/>
                    <a:pt x="8690" y="1931"/>
                    <a:pt x="8548" y="1775"/>
                  </a:cubicBezTo>
                  <a:lnTo>
                    <a:pt x="7781" y="1023"/>
                  </a:lnTo>
                  <a:cubicBezTo>
                    <a:pt x="7687" y="919"/>
                    <a:pt x="7557" y="866"/>
                    <a:pt x="7425" y="866"/>
                  </a:cubicBezTo>
                  <a:cubicBezTo>
                    <a:pt x="7358" y="866"/>
                    <a:pt x="7290" y="880"/>
                    <a:pt x="7227" y="909"/>
                  </a:cubicBezTo>
                  <a:lnTo>
                    <a:pt x="6191" y="1363"/>
                  </a:lnTo>
                  <a:lnTo>
                    <a:pt x="5793" y="327"/>
                  </a:lnTo>
                  <a:cubicBezTo>
                    <a:pt x="5708" y="128"/>
                    <a:pt x="5524" y="0"/>
                    <a:pt x="53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95D51A-8E29-61EF-7661-868B5C803551}"/>
              </a:ext>
            </a:extLst>
          </p:cNvPr>
          <p:cNvSpPr txBox="1"/>
          <p:nvPr/>
        </p:nvSpPr>
        <p:spPr>
          <a:xfrm>
            <a:off x="3045581" y="988319"/>
            <a:ext cx="2615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including but not limited to:</a:t>
            </a:r>
            <a:br>
              <a:rPr lang="en-GB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</a:br>
            <a:endParaRPr lang="en-GB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1" name="Google Shape;867;p48">
            <a:extLst>
              <a:ext uri="{FF2B5EF4-FFF2-40B4-BE49-F238E27FC236}">
                <a16:creationId xmlns:a16="http://schemas.microsoft.com/office/drawing/2014/main" id="{6B15ED62-AA58-C2AC-73C9-EE582ECB06AD}"/>
              </a:ext>
            </a:extLst>
          </p:cNvPr>
          <p:cNvSpPr txBox="1"/>
          <p:nvPr/>
        </p:nvSpPr>
        <p:spPr>
          <a:xfrm>
            <a:off x="4676295" y="4127050"/>
            <a:ext cx="312313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Blindness or visual impairment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12" name="Google Shape;870;p48">
            <a:extLst>
              <a:ext uri="{FF2B5EF4-FFF2-40B4-BE49-F238E27FC236}">
                <a16:creationId xmlns:a16="http://schemas.microsoft.com/office/drawing/2014/main" id="{1E55C235-0A60-7716-3C9E-94CFBBC804FB}"/>
              </a:ext>
            </a:extLst>
          </p:cNvPr>
          <p:cNvSpPr txBox="1"/>
          <p:nvPr/>
        </p:nvSpPr>
        <p:spPr>
          <a:xfrm>
            <a:off x="6091232" y="2681203"/>
            <a:ext cx="265680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M Sans"/>
              </a:rPr>
              <a:t>E.g. wheelchair users</a:t>
            </a:r>
            <a:endParaRPr sz="105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M Sans"/>
            </a:endParaRPr>
          </a:p>
        </p:txBody>
      </p:sp>
      <p:sp>
        <p:nvSpPr>
          <p:cNvPr id="13" name="Google Shape;877;p48">
            <a:extLst>
              <a:ext uri="{FF2B5EF4-FFF2-40B4-BE49-F238E27FC236}">
                <a16:creationId xmlns:a16="http://schemas.microsoft.com/office/drawing/2014/main" id="{565C475A-7F25-9E2A-E334-AE5D4E475475}"/>
              </a:ext>
            </a:extLst>
          </p:cNvPr>
          <p:cNvSpPr/>
          <p:nvPr/>
        </p:nvSpPr>
        <p:spPr>
          <a:xfrm>
            <a:off x="3669553" y="1654706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7</a:t>
            </a:r>
            <a:endParaRPr dirty="0"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</p:spTree>
    <p:extLst>
      <p:ext uri="{BB962C8B-B14F-4D97-AF65-F5344CB8AC3E}">
        <p14:creationId xmlns:p14="http://schemas.microsoft.com/office/powerpoint/2010/main" val="186931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672811" y="635486"/>
            <a:ext cx="697905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53633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</a:rPr>
              <a:t>Summary of Adjustments (SoA)</a:t>
            </a:r>
            <a:endParaRPr dirty="0">
              <a:solidFill>
                <a:srgbClr val="053633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702370" y="1282877"/>
            <a:ext cx="6989321" cy="739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An </a:t>
            </a:r>
            <a:r>
              <a:rPr lang="en" b="1" dirty="0" err="1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SoA</a:t>
            </a:r>
            <a:r>
              <a:rPr lang="en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 is a </a:t>
            </a:r>
            <a:r>
              <a:rPr lang="en" dirty="0" err="1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personalised</a:t>
            </a:r>
            <a:r>
              <a:rPr lang="en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 document that outlines reasonable adjustments for relevant departments at the University 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6" name="Google Shape;891;p49">
            <a:extLst>
              <a:ext uri="{FF2B5EF4-FFF2-40B4-BE49-F238E27FC236}">
                <a16:creationId xmlns:a16="http://schemas.microsoft.com/office/drawing/2014/main" id="{54F3C3FF-8AFC-1D9D-D90B-FFA0D2B4E6F4}"/>
              </a:ext>
            </a:extLst>
          </p:cNvPr>
          <p:cNvSpPr txBox="1">
            <a:spLocks/>
          </p:cNvSpPr>
          <p:nvPr/>
        </p:nvSpPr>
        <p:spPr>
          <a:xfrm>
            <a:off x="705275" y="2024066"/>
            <a:ext cx="4091055" cy="260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With medical/diagnostic evidence and your consent, it can include: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extra time in exams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extensions to deadlines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level or lift access to teaching spaces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accessible materials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BB982-E893-605B-EE56-83235DDC9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47" y="2027208"/>
            <a:ext cx="33427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694377" y="635486"/>
            <a:ext cx="7733861" cy="657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400" b="1" dirty="0">
                <a:solidFill>
                  <a:srgbClr val="053633"/>
                </a:solidFill>
                <a:latin typeface="Roboto slab bold"/>
                <a:ea typeface="Roboto slab bold"/>
                <a:cs typeface="Roboto slab bold"/>
              </a:rPr>
              <a:t>Support and Reasonable Adjustments on Placement</a:t>
            </a:r>
            <a:endParaRPr sz="2400" b="1" dirty="0">
              <a:solidFill>
                <a:srgbClr val="053633"/>
              </a:solidFill>
              <a:latin typeface="Roboto slab bold"/>
              <a:ea typeface="Roboto slab bold"/>
              <a:cs typeface="Roboto slab bold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702371" y="1282878"/>
            <a:ext cx="6989321" cy="739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Benefits of sharing information with your department and placement provider could include:</a:t>
            </a:r>
            <a:endParaRPr lang="en-US" dirty="0"/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-US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6" name="Google Shape;891;p49">
            <a:extLst>
              <a:ext uri="{FF2B5EF4-FFF2-40B4-BE49-F238E27FC236}">
                <a16:creationId xmlns:a16="http://schemas.microsoft.com/office/drawing/2014/main" id="{54F3C3FF-8AFC-1D9D-D90B-FFA0D2B4E6F4}"/>
              </a:ext>
            </a:extLst>
          </p:cNvPr>
          <p:cNvSpPr txBox="1">
            <a:spLocks/>
          </p:cNvSpPr>
          <p:nvPr/>
        </p:nvSpPr>
        <p:spPr>
          <a:xfrm>
            <a:off x="694493" y="2272076"/>
            <a:ext cx="4091055" cy="260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Support from your placement provider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Suitability of placement (e.g. location)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Adjusted hours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Agreed rest breaks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Time for regular appointments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Access to specialist equipment</a:t>
            </a:r>
            <a:endParaRPr lang="en-GB" sz="1350" dirty="0">
              <a:latin typeface="Roboto Slab"/>
              <a:ea typeface="Roboto Slab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5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359144" y="614674"/>
            <a:ext cx="8417867" cy="1132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dirty="0">
                <a:solidFill>
                  <a:srgbClr val="053633"/>
                </a:solidFill>
                <a:latin typeface="Roboto slab bold"/>
                <a:ea typeface="Roboto slab bold"/>
                <a:cs typeface="Roboto slab bold"/>
              </a:rPr>
              <a:t>What is Disabled Students' Allowance (DSA)?</a:t>
            </a:r>
            <a:endParaRPr lang="en-US" sz="3200" dirty="0">
              <a:solidFill>
                <a:srgbClr val="053633"/>
              </a:solidFill>
              <a:latin typeface="Roboto slab bold"/>
              <a:ea typeface="Roboto slab bold"/>
              <a:cs typeface="Roboto slab bold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359339" y="1335904"/>
            <a:ext cx="8285855" cy="827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DSA is government-funded support to cover the study related costs you have due to a mental health condition, long-term illness or disability. </a:t>
            </a:r>
            <a:endParaRPr lang="en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4" name="Google Shape;891;p49">
            <a:extLst>
              <a:ext uri="{FF2B5EF4-FFF2-40B4-BE49-F238E27FC236}">
                <a16:creationId xmlns:a16="http://schemas.microsoft.com/office/drawing/2014/main" id="{39CD0870-10C7-5D0B-6F6C-42234D47CB70}"/>
              </a:ext>
            </a:extLst>
          </p:cNvPr>
          <p:cNvSpPr txBox="1">
            <a:spLocks/>
          </p:cNvSpPr>
          <p:nvPr/>
        </p:nvSpPr>
        <p:spPr>
          <a:xfrm>
            <a:off x="356309" y="2169536"/>
            <a:ext cx="6155699" cy="213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GB" sz="12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The type of support and how much you get depends on your individual needs </a:t>
            </a:r>
            <a:r>
              <a:rPr lang="en-GB" sz="1200" err="1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e.g</a:t>
            </a:r>
            <a:r>
              <a:rPr lang="en-GB" sz="12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:</a:t>
            </a:r>
          </a:p>
          <a:p>
            <a:pPr marL="0" indent="0">
              <a:lnSpc>
                <a:spcPct val="150000"/>
              </a:lnSpc>
            </a:pPr>
            <a:endParaRPr lang="en-GB" sz="1200" dirty="0">
              <a:solidFill>
                <a:srgbClr val="00A16E"/>
              </a:solidFill>
              <a:latin typeface="Roboto Slab"/>
              <a:ea typeface="Roboto Slab"/>
              <a:cs typeface="Roboto Slab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Specialist 1:1 Study Skills Tutor</a:t>
            </a:r>
            <a:endParaRPr lang="en-GB" sz="1200"/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Specialist 1:1 Mentoring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Assistive technology 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Travel allowance </a:t>
            </a:r>
            <a:endParaRPr lang="en-GB" sz="1200">
              <a:solidFill>
                <a:srgbClr val="000E3F"/>
              </a:solidFill>
              <a:ea typeface="Roboto Slab"/>
              <a:cs typeface="Roboto Slab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Reimbursement for printing costs</a:t>
            </a:r>
            <a:endParaRPr lang="en-GB" sz="1200" dirty="0"/>
          </a:p>
          <a:p>
            <a:pPr marL="0" indent="0">
              <a:lnSpc>
                <a:spcPct val="150000"/>
              </a:lnSpc>
            </a:pPr>
            <a:endParaRPr lang="en-GB" sz="11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2" name="Google Shape;891;p49">
            <a:extLst>
              <a:ext uri="{FF2B5EF4-FFF2-40B4-BE49-F238E27FC236}">
                <a16:creationId xmlns:a16="http://schemas.microsoft.com/office/drawing/2014/main" id="{136A856D-ECC7-340A-BF27-2A4ACD4C2898}"/>
              </a:ext>
            </a:extLst>
          </p:cNvPr>
          <p:cNvSpPr txBox="1">
            <a:spLocks/>
          </p:cNvSpPr>
          <p:nvPr/>
        </p:nvSpPr>
        <p:spPr>
          <a:xfrm>
            <a:off x="559105" y="4606040"/>
            <a:ext cx="8713500" cy="41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GB" sz="1100" b="1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How to apply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: Contact the Disability and Dyslexia Service and/or watch 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hlinkClick r:id="rId3"/>
              </a:rPr>
              <a:t>https://www.youtube.com/watch?v=alRBTwsjnNk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 </a:t>
            </a:r>
            <a:endParaRPr lang="en-GB" sz="11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" grpId="0" build="p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1"/>
          <p:cNvSpPr txBox="1">
            <a:spLocks noGrp="1"/>
          </p:cNvSpPr>
          <p:nvPr>
            <p:ph type="body" idx="1"/>
          </p:nvPr>
        </p:nvSpPr>
        <p:spPr>
          <a:xfrm>
            <a:off x="213198" y="1131263"/>
            <a:ext cx="6456903" cy="3692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>
              <a:spcBef>
                <a:spcPts val="1600"/>
              </a:spcBef>
              <a:buClr>
                <a:srgbClr val="053633"/>
              </a:buClr>
            </a:pPr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1:1 appointments</a:t>
            </a:r>
            <a:endParaRPr lang="en-US" sz="1800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425450" indent="-285750">
              <a:buClr>
                <a:srgbClr val="053633"/>
              </a:buClr>
            </a:pPr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Screening for Specific Learning Differences (</a:t>
            </a:r>
            <a:r>
              <a:rPr lang="en" sz="1800" err="1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eg</a:t>
            </a:r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 Dyslexia)</a:t>
            </a:r>
          </a:p>
          <a:p>
            <a:pPr marL="425450" indent="-285750">
              <a:buClr>
                <a:srgbClr val="053633"/>
              </a:buClr>
            </a:pPr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Advice on diagnostic routes for Autism and AD(H)D</a:t>
            </a:r>
          </a:p>
          <a:p>
            <a:pPr marL="425450" indent="-285750">
              <a:buClr>
                <a:srgbClr val="053633"/>
              </a:buClr>
            </a:pPr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Drop-in appointment for quick queries the same day</a:t>
            </a:r>
            <a:endParaRPr lang="en" sz="180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425450" indent="-285750"/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Adjustments for your entire course (including exams)</a:t>
            </a:r>
            <a:endParaRPr lang="en" sz="180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425450" indent="-285750"/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Advice on external disability-related funding</a:t>
            </a:r>
            <a:endParaRPr lang="en" sz="180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425450" indent="-285750"/>
            <a:r>
              <a:rPr lang="en" sz="18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Disability-related adjustments in Accommodation</a:t>
            </a:r>
            <a:endParaRPr lang="en" sz="1800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650" name="Google Shape;650;p41"/>
          <p:cNvSpPr txBox="1">
            <a:spLocks noGrp="1"/>
          </p:cNvSpPr>
          <p:nvPr>
            <p:ph type="title"/>
          </p:nvPr>
        </p:nvSpPr>
        <p:spPr>
          <a:xfrm>
            <a:off x="213198" y="437450"/>
            <a:ext cx="5249207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053633"/>
                </a:solidFill>
                <a:latin typeface="Roboto slab bold"/>
                <a:ea typeface="Roboto slab bold"/>
                <a:cs typeface="Roboto slab bold"/>
              </a:rPr>
              <a:t>Our Service offers:</a:t>
            </a:r>
            <a:endParaRPr lang="en" dirty="0">
              <a:solidFill>
                <a:srgbClr val="053633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</a:endParaRPr>
          </a:p>
        </p:txBody>
      </p:sp>
      <p:pic>
        <p:nvPicPr>
          <p:cNvPr id="651" name="Google Shape;651;p41" descr="Row of seated people, some writing notes in book on lap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1149" b="11149"/>
          <a:stretch/>
        </p:blipFill>
        <p:spPr>
          <a:xfrm>
            <a:off x="6974682" y="1517350"/>
            <a:ext cx="1600280" cy="25815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035;p53">
            <a:extLst>
              <a:ext uri="{FF2B5EF4-FFF2-40B4-BE49-F238E27FC236}">
                <a16:creationId xmlns:a16="http://schemas.microsoft.com/office/drawing/2014/main" id="{AE752C1A-5ADD-AF83-F466-DBBD5F153A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271" y="1798797"/>
            <a:ext cx="5074790" cy="1037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>
                <a:solidFill>
                  <a:srgbClr val="063532"/>
                </a:solidFill>
                <a:latin typeface="Roboto Slab bold"/>
                <a:ea typeface="Roboto Slab bold"/>
                <a:cs typeface="Roboto Slab bold"/>
              </a:rPr>
              <a:t>Contact Us</a:t>
            </a:r>
          </a:p>
        </p:txBody>
      </p:sp>
      <p:sp>
        <p:nvSpPr>
          <p:cNvPr id="28" name="Google Shape;1036;p53">
            <a:extLst>
              <a:ext uri="{FF2B5EF4-FFF2-40B4-BE49-F238E27FC236}">
                <a16:creationId xmlns:a16="http://schemas.microsoft.com/office/drawing/2014/main" id="{FA727DA2-E5E1-5421-44DF-5FFABF9B3E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04967" y="2459273"/>
            <a:ext cx="5316300" cy="7558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63532"/>
                </a:solidFill>
                <a:latin typeface="Roboto Slab"/>
                <a:ea typeface="Roboto Slab"/>
                <a:cs typeface="Roboto Slab"/>
                <a:hlinkClick r:id="rId3"/>
              </a:rPr>
              <a:t>disabilities@roehampton.ac.uk</a:t>
            </a:r>
            <a:endParaRPr lang="en-US">
              <a:solidFill>
                <a:srgbClr val="000E3F"/>
              </a:solidFill>
              <a:ea typeface="Roboto Slab"/>
              <a:cs typeface="Roboto Slab"/>
            </a:endParaRPr>
          </a:p>
          <a:p>
            <a:pPr marL="0" indent="0"/>
            <a:r>
              <a:rPr lang="en-US">
                <a:solidFill>
                  <a:srgbClr val="063532"/>
                </a:solidFill>
                <a:latin typeface="Roboto Slab"/>
                <a:ea typeface="Roboto Slab"/>
                <a:cs typeface="Roboto Slab"/>
              </a:rPr>
              <a:t>020 8392 3636</a:t>
            </a:r>
          </a:p>
          <a:p>
            <a:pPr marL="0" indent="0"/>
            <a:r>
              <a:rPr lang="en-US">
                <a:solidFill>
                  <a:srgbClr val="063532"/>
                </a:solidFill>
                <a:latin typeface="Roboto Slab"/>
                <a:ea typeface="Roboto Slab"/>
                <a:cs typeface="Roboto Slab"/>
              </a:rPr>
              <a:t>Richardson Building, Digby Stuart, Room 001A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72943"/>
      </p:ext>
    </p:extLst>
  </p:cSld>
  <p:clrMapOvr>
    <a:masterClrMapping/>
  </p:clrMapOvr>
</p:sld>
</file>

<file path=ppt/theme/theme1.xml><?xml version="1.0" encoding="utf-8"?>
<a:theme xmlns:a="http://schemas.openxmlformats.org/drawingml/2006/main" name="Anxiety Treatment Center by Slidesgo">
  <a:themeElements>
    <a:clrScheme name="Simple Light">
      <a:dk1>
        <a:srgbClr val="000E3F"/>
      </a:dk1>
      <a:lt1>
        <a:srgbClr val="FBF4EF"/>
      </a:lt1>
      <a:dk2>
        <a:srgbClr val="6280FF"/>
      </a:dk2>
      <a:lt2>
        <a:srgbClr val="FDCBB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E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a28cf3-9262-494e-8e02-5092a5e3e3b0">
      <Value>12</Value>
    </TaxCatchAll>
    <TaxKeywordTaxHTField xmlns="75a28cf3-9262-494e-8e02-5092a5e3e3b0">
      <Terms xmlns="http://schemas.microsoft.com/office/infopath/2007/PartnerControls"/>
    </TaxKeywordTaxHTField>
    <lcf76f155ced4ddcb4097134ff3c332f xmlns="5fbb59fa-9856-46a9-8fd5-9ddddf792ab5">
      <Terms xmlns="http://schemas.microsoft.com/office/infopath/2007/PartnerControls"/>
    </lcf76f155ced4ddcb4097134ff3c332f>
    <c8fc7a0aa9f54e3ebfc6ae2b18b8a580 xmlns="1d06da1d-e105-4684-95eb-c62ad8f5d6ba">
      <Terms xmlns="http://schemas.microsoft.com/office/infopath/2007/PartnerControls"/>
    </c8fc7a0aa9f54e3ebfc6ae2b18b8a580>
    <l0bc4a1375b148fdaeb2b55c5d57fc3e xmlns="1d06da1d-e105-4684-95eb-c62ad8f5d6ba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</TermName>
          <TermId xmlns="http://schemas.microsoft.com/office/infopath/2007/PartnerControls">84bfabf6-2af2-4387-8b53-666468b94495</TermId>
        </TermInfo>
      </Terms>
    </l0bc4a1375b148fdaeb2b55c5d57fc3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CDB205F9D94409B713977FBA3674B" ma:contentTypeVersion="" ma:contentTypeDescription="Create a new document." ma:contentTypeScope="" ma:versionID="226046cf5040232b893b56a7b7b83fcc">
  <xsd:schema xmlns:xsd="http://www.w3.org/2001/XMLSchema" xmlns:xs="http://www.w3.org/2001/XMLSchema" xmlns:p="http://schemas.microsoft.com/office/2006/metadata/properties" xmlns:ns2="1d06da1d-e105-4684-95eb-c62ad8f5d6ba" xmlns:ns3="75a28cf3-9262-494e-8e02-5092a5e3e3b0" xmlns:ns4="5fbb59fa-9856-46a9-8fd5-9ddddf792ab5" targetNamespace="http://schemas.microsoft.com/office/2006/metadata/properties" ma:root="true" ma:fieldsID="6417b0108823e85d51b0c064290b7853" ns2:_="" ns3:_="" ns4:_="">
    <xsd:import namespace="1d06da1d-e105-4684-95eb-c62ad8f5d6ba"/>
    <xsd:import namespace="75a28cf3-9262-494e-8e02-5092a5e3e3b0"/>
    <xsd:import namespace="5fbb59fa-9856-46a9-8fd5-9ddddf792ab5"/>
    <xsd:element name="properties">
      <xsd:complexType>
        <xsd:sequence>
          <xsd:element name="documentManagement">
            <xsd:complexType>
              <xsd:all>
                <xsd:element ref="ns2:l0bc4a1375b148fdaeb2b55c5d57fc3e" minOccurs="0"/>
                <xsd:element ref="ns3:TaxCatchAll" minOccurs="0"/>
                <xsd:element ref="ns2:c8fc7a0aa9f54e3ebfc6ae2b18b8a580" minOccurs="0"/>
                <xsd:element ref="ns3:TaxKeywordTaxHTField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6da1d-e105-4684-95eb-c62ad8f5d6ba" elementFormDefault="qualified">
    <xsd:import namespace="http://schemas.microsoft.com/office/2006/documentManagement/types"/>
    <xsd:import namespace="http://schemas.microsoft.com/office/infopath/2007/PartnerControls"/>
    <xsd:element name="l0bc4a1375b148fdaeb2b55c5d57fc3e" ma:index="9" nillable="true" ma:taxonomy="true" ma:internalName="l0bc4a1375b148fdaeb2b55c5d57fc3e" ma:taxonomyFieldName="Roehampton_x0020_Team" ma:displayName="Roehampton Team" ma:default="" ma:fieldId="{50bc4a13-75b1-48fd-aeb2-b55c5d57fc3e}" ma:sspId="8d0af180-1065-48e5-bc0d-526fac628292" ma:termSetId="d1e35cad-1ad0-4857-8537-5b82f749682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8fc7a0aa9f54e3ebfc6ae2b18b8a580" ma:index="12" nillable="true" ma:taxonomy="true" ma:internalName="c8fc7a0aa9f54e3ebfc6ae2b18b8a580" ma:taxonomyFieldName="Document_x0020_Type" ma:displayName="Document Type" ma:default="" ma:fieldId="{c8fc7a0a-a9f5-4e3e-bfc6-ae2b18b8a580}" ma:taxonomyMulti="true" ma:sspId="8d0af180-1065-48e5-bc0d-526fac628292" ma:termSetId="a86422d8-cad4-4935-995f-47ef0cc840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28cf3-9262-494e-8e02-5092a5e3e3b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4F9948B-D7F7-46E5-B882-8223F4F0F7FA}" ma:internalName="TaxCatchAll" ma:showField="CatchAllData" ma:web="{b872808e-e4c7-4f89-858f-7dc1b45506d7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8d0af180-1065-48e5-bc0d-526fac62829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bb59fa-9856-46a9-8fd5-9ddddf792ab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MediaServiceAutoTags" ma:internalName="MediaServiceAutoTags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8d0af180-1065-48e5-bc0d-526fac628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A7397D-42F6-4F2E-90ED-1D65DC93CD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ABA0D2-4672-45A4-89B1-FD07EBFE3146}">
  <ds:schemaRefs>
    <ds:schemaRef ds:uri="http://purl.org/dc/dcmitype/"/>
    <ds:schemaRef ds:uri="75a28cf3-9262-494e-8e02-5092a5e3e3b0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1d06da1d-e105-4684-95eb-c62ad8f5d6ba"/>
    <ds:schemaRef ds:uri="http://schemas.openxmlformats.org/package/2006/metadata/core-properties"/>
    <ds:schemaRef ds:uri="5fbb59fa-9856-46a9-8fd5-9ddddf792ab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3C5E4F-41E6-4933-9545-4B115847E5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06da1d-e105-4684-95eb-c62ad8f5d6ba"/>
    <ds:schemaRef ds:uri="75a28cf3-9262-494e-8e02-5092a5e3e3b0"/>
    <ds:schemaRef ds:uri="5fbb59fa-9856-46a9-8fd5-9ddddf792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505</Words>
  <Application>Microsoft Office PowerPoint</Application>
  <PresentationFormat>On-screen Show (16:9)</PresentationFormat>
  <Paragraphs>72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Arial,Sans-Serif</vt:lpstr>
      <vt:lpstr>Roboto Slab</vt:lpstr>
      <vt:lpstr>DM Sans</vt:lpstr>
      <vt:lpstr>Roboto slab bold</vt:lpstr>
      <vt:lpstr>Arial</vt:lpstr>
      <vt:lpstr>Roboto slab bold</vt:lpstr>
      <vt:lpstr>Alata</vt:lpstr>
      <vt:lpstr>Domine</vt:lpstr>
      <vt:lpstr>Bebas Neue</vt:lpstr>
      <vt:lpstr>Montserrat</vt:lpstr>
      <vt:lpstr>PT Sans</vt:lpstr>
      <vt:lpstr>Anxiety Treatment Center by Slidesgo</vt:lpstr>
      <vt:lpstr>Supporting Students on PGCE; Lead Partnership; SCITT; Apprenticeships</vt:lpstr>
      <vt:lpstr>What is a disability?</vt:lpstr>
      <vt:lpstr>The term ‘disability’ covers a wide range of conditions</vt:lpstr>
      <vt:lpstr>Summary of Adjustments (SoA)</vt:lpstr>
      <vt:lpstr>Support and Reasonable Adjustments on Placement</vt:lpstr>
      <vt:lpstr>What is Disabled Students' Allowance (DSA)?</vt:lpstr>
      <vt:lpstr>Our Service offers: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Title</dc:title>
  <dc:creator>Mairead Watson</dc:creator>
  <cp:lastModifiedBy>Stephanie Laird</cp:lastModifiedBy>
  <cp:revision>74</cp:revision>
  <dcterms:modified xsi:type="dcterms:W3CDTF">2026-07-02T12:57:54Z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0x0101004F4CDB205F9D94409B713977FBA3674B</vt:lpwstr>
  </property>
  <property fmtid="{D5CDD505-2E9C-101B-9397-08002B2CF9AE}" pid="3" name="TaxKeyword">
    <vt:lpwstr/>
  </property>
  <property fmtid="{D5CDD505-2E9C-101B-9397-08002B2CF9AE}" pid="4" name="Document_x0020_Type">
    <vt:lpwstr/>
  </property>
  <property fmtid="{D5CDD505-2E9C-101B-9397-08002B2CF9AE}" pid="5" name="MediaServiceImageTags">
    <vt:lpwstr/>
  </property>
  <property fmtid="{D5CDD505-2E9C-101B-9397-08002B2CF9AE}" pid="6" name="Roehampton Team">
    <vt:lpwstr>12;#Education|84bfabf6-2af2-4387-8b53-666468b94495</vt:lpwstr>
  </property>
  <property fmtid="{D5CDD505-2E9C-101B-9397-08002B2CF9AE}" pid="7" name="Document Type">
    <vt:lpwstr/>
  </property>
  <property fmtid="{D5CDD505-2E9C-101B-9397-08002B2CF9AE}" pid="8" name="Roehampton_x0020_Team">
    <vt:lpwstr>12;#Education|84bfabf6-2af2-4387-8b53-666468b94495</vt:lpwstr>
  </property>
</Properties>
</file>