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61FC-013E-07D0-0957-304415ECE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C1539B-0EA3-AAA1-0B4A-4821DCDD0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FD712-279D-100E-6568-65B3260C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BF7-312D-43C1-8F7A-1AF9C4B35E5D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7456A-0EB4-7174-DB9A-C305FB81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12816-F233-021D-E16A-D38267E5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5E58-EEFF-4276-A572-1B480CD6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82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D120-48B1-54D0-2D3E-2947F0CD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3ACCF-0B27-81AE-502D-2FE384698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EB4A6-5525-9991-037A-F11E79D4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BF7-312D-43C1-8F7A-1AF9C4B35E5D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3C315-411F-6C16-DE89-E2C0B1B5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75F24-2FFB-F106-EFE9-F56652C7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5E58-EEFF-4276-A572-1B480CD6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55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E52A73-2898-A66B-D7E3-C5F6DCC2F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269B1-3BAF-6EBD-5CCE-7E56BBAAB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B73F6-F78F-DAC9-4617-C77772FC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BF7-312D-43C1-8F7A-1AF9C4B35E5D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0BD80-A728-AA7C-97DB-250611A1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63A40-3B9B-23F3-93D0-67FF7477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5E58-EEFF-4276-A572-1B480CD6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72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F7655-0230-7786-20B1-52FA5018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1D6B-8B83-DF70-9EB3-946A413B0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A6077-6F5A-B0D7-C6F6-047BB554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BF7-312D-43C1-8F7A-1AF9C4B35E5D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3CFC5-E0C7-B00B-2D02-8B781A18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BF0DE-098F-6245-019D-325FA2CD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5E58-EEFF-4276-A572-1B480CD6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2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4F0DE-899C-174F-6CED-B906DD9F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3972D-85E0-1BFE-0ACE-B1CC10099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6C1E2-F180-8E5A-5A86-7DC09D21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BF7-312D-43C1-8F7A-1AF9C4B35E5D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63213-3073-EB4C-7DED-7A9B9FF7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E2C59-447E-08E7-8763-71522719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5E58-EEFF-4276-A572-1B480CD6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4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473C-3720-0D26-8EED-61FA47F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5BF7E-A493-FB61-A4DA-6E0E4FDDC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DFA87-AF97-3171-0D2A-B6C7F583D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5BC5E-343F-A7CB-0FF6-7439B063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BF7-312D-43C1-8F7A-1AF9C4B35E5D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B682F-88B1-F9FD-450E-48D4243C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F9C21-C7C1-DB75-B07C-F809A128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5E58-EEFF-4276-A572-1B480CD6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0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4F08-669F-DD23-9A23-7B726375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A2202-8AFF-E385-C73F-259F8C3A5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ABC0F-4201-F8C6-59CC-A3923BF07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91251D-FBE3-BAFB-4881-1B1B6CD41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4C501-3994-26D5-C0B1-8906F5497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30FA6E-8D81-092E-BABF-38961107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BF7-312D-43C1-8F7A-1AF9C4B35E5D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BE134-6C66-CA8D-8E0E-192D523B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224D7-F27F-D430-8F0E-38D1D8E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5E58-EEFF-4276-A572-1B480CD6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0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8C54-54D1-569D-0E3D-687DBE52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1DE77D-3EE6-77E0-4A18-4835A0B8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BF7-312D-43C1-8F7A-1AF9C4B35E5D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3650A-6540-C2C8-4A9E-10B9F8FF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37696-AE9D-AFED-ABF5-358392E7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5E58-EEFF-4276-A572-1B480CD6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8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0A577-B59F-4A7B-74AD-7AD099CD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BF7-312D-43C1-8F7A-1AF9C4B35E5D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189D7D-FADD-C86B-C82A-E86A8B17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5FE6A-CC36-A49E-DF26-B98E2900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5E58-EEFF-4276-A572-1B480CD6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7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A176-7613-F8CB-6F2B-6351C76B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B411E-C2D8-1647-5911-D9385CD2A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5AEC8-4F36-36F1-2ADC-D5084BD3B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E1C5E-F0AE-9C9B-D26B-9E7E661F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BF7-312D-43C1-8F7A-1AF9C4B35E5D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D3E8C-A342-2FC7-8C62-EB63CAB2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70FFC-C370-31F6-1D82-2677A536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5E58-EEFF-4276-A572-1B480CD6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06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DDFC-36A2-BD5E-BC27-DA21FCFA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8A80F-9F79-50F5-0507-FD5A0E3A8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B55EF-AB3E-D898-D68E-D55C215A9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6653D-4244-327E-3755-80D6FF95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BF7-312D-43C1-8F7A-1AF9C4B35E5D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C0B61-CDD6-6CF9-5FE9-D74F9A94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512CE-C647-329A-1FD5-E36DAFA2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5E58-EEFF-4276-A572-1B480CD6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3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167FE-2B37-0B6B-3341-1EDEF1ED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B19D-49A9-C94E-2BA1-87B81CB4D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3E03E-03AC-B1F3-CAA4-AB36C192F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1FABF7-312D-43C1-8F7A-1AF9C4B35E5D}" type="datetimeFigureOut">
              <a:rPr lang="en-GB" smtClean="0"/>
              <a:t>30/06/2026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602E8-0C41-7E7A-91BC-CD226EC57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9D6F6-CB00-1651-3345-54DC9340F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355E58-EEFF-4276-A572-1B480CD643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12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1330891" y="3886703"/>
            <a:ext cx="516037" cy="516037"/>
          </a:xfrm>
          <a:custGeom>
            <a:avLst/>
            <a:gdLst/>
            <a:ahLst/>
            <a:cxnLst/>
            <a:rect l="l" t="t" r="r" b="b"/>
            <a:pathLst>
              <a:path w="774055" h="774055">
                <a:moveTo>
                  <a:pt x="0" y="0"/>
                </a:moveTo>
                <a:lnTo>
                  <a:pt x="774055" y="0"/>
                </a:lnTo>
                <a:lnTo>
                  <a:pt x="774055" y="774055"/>
                </a:lnTo>
                <a:lnTo>
                  <a:pt x="0" y="7740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1295850" y="127672"/>
            <a:ext cx="9600299" cy="77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7"/>
              </a:lnSpc>
            </a:pPr>
            <a:r>
              <a:rPr lang="en-US" sz="4626" dirty="0">
                <a:solidFill>
                  <a:srgbClr val="063532"/>
                </a:solidFill>
                <a:latin typeface="Roboto Slab Bold"/>
              </a:rPr>
              <a:t>Student Wellbeing Services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8599" y="1200856"/>
            <a:ext cx="11963401" cy="5802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47"/>
              </a:lnSpc>
            </a:pPr>
            <a:r>
              <a:rPr lang="en-US" sz="2533" b="1" dirty="0">
                <a:solidFill>
                  <a:srgbClr val="063532"/>
                </a:solidFill>
                <a:latin typeface="Roboto Slab"/>
              </a:rPr>
              <a:t>A confidential service </a:t>
            </a:r>
            <a:r>
              <a:rPr lang="en-US" sz="2533" dirty="0">
                <a:solidFill>
                  <a:srgbClr val="063532"/>
                </a:solidFill>
                <a:latin typeface="Roboto Slab"/>
              </a:rPr>
              <a:t>where students can discuss any issues or concerns that are affecting their wellbeing. </a:t>
            </a:r>
          </a:p>
          <a:p>
            <a:pPr>
              <a:lnSpc>
                <a:spcPts val="3547"/>
              </a:lnSpc>
            </a:pPr>
            <a:endParaRPr lang="en-US" sz="2533" dirty="0">
              <a:solidFill>
                <a:srgbClr val="063532"/>
              </a:solidFill>
              <a:latin typeface="Roboto Slab"/>
            </a:endParaRPr>
          </a:p>
          <a:p>
            <a:pPr marL="457200" indent="-457200">
              <a:lnSpc>
                <a:spcPts val="3547"/>
              </a:lnSpc>
              <a:buFont typeface="Arial" panose="020B0604020202020204" pitchFamily="34" charset="0"/>
              <a:buChar char="•"/>
            </a:pPr>
            <a:r>
              <a:rPr lang="en-US" sz="2533" b="1" dirty="0">
                <a:solidFill>
                  <a:srgbClr val="063532"/>
                </a:solidFill>
                <a:latin typeface="Roboto Slab"/>
              </a:rPr>
              <a:t>Student Wellbeing Officers</a:t>
            </a:r>
          </a:p>
          <a:p>
            <a:pPr marL="457200" indent="-457200">
              <a:lnSpc>
                <a:spcPts val="3547"/>
              </a:lnSpc>
              <a:buFont typeface="Arial" panose="020B0604020202020204" pitchFamily="34" charset="0"/>
              <a:buChar char="•"/>
            </a:pPr>
            <a:endParaRPr lang="en-US" sz="2533" b="1" dirty="0">
              <a:solidFill>
                <a:srgbClr val="063532"/>
              </a:solidFill>
              <a:latin typeface="Roboto Slab"/>
            </a:endParaRPr>
          </a:p>
          <a:p>
            <a:pPr marL="457200" indent="-457200">
              <a:lnSpc>
                <a:spcPts val="3547"/>
              </a:lnSpc>
              <a:buFont typeface="Arial" panose="020B0604020202020204" pitchFamily="34" charset="0"/>
              <a:buChar char="•"/>
            </a:pPr>
            <a:r>
              <a:rPr lang="en-US" sz="2533" b="1" dirty="0">
                <a:solidFill>
                  <a:srgbClr val="063532"/>
                </a:solidFill>
                <a:latin typeface="Roboto Slab"/>
              </a:rPr>
              <a:t>Counsellors</a:t>
            </a:r>
          </a:p>
          <a:p>
            <a:pPr marL="457200" indent="-457200">
              <a:lnSpc>
                <a:spcPts val="3547"/>
              </a:lnSpc>
              <a:buFont typeface="Arial" panose="020B0604020202020204" pitchFamily="34" charset="0"/>
              <a:buChar char="•"/>
            </a:pPr>
            <a:endParaRPr lang="en-US" sz="2533" b="1" dirty="0">
              <a:solidFill>
                <a:srgbClr val="063532"/>
              </a:solidFill>
              <a:latin typeface="Roboto Slab"/>
            </a:endParaRPr>
          </a:p>
          <a:p>
            <a:pPr marL="457200" indent="-457200">
              <a:lnSpc>
                <a:spcPts val="3547"/>
              </a:lnSpc>
              <a:buFont typeface="Arial" panose="020B0604020202020204" pitchFamily="34" charset="0"/>
              <a:buChar char="•"/>
            </a:pPr>
            <a:r>
              <a:rPr lang="en-US" sz="2533" b="1" dirty="0">
                <a:solidFill>
                  <a:srgbClr val="063532"/>
                </a:solidFill>
                <a:latin typeface="Roboto Slab"/>
              </a:rPr>
              <a:t>Mental Health Advisors</a:t>
            </a:r>
          </a:p>
          <a:p>
            <a:pPr marL="457200" indent="-457200">
              <a:lnSpc>
                <a:spcPts val="3547"/>
              </a:lnSpc>
              <a:buFont typeface="Arial" panose="020B0604020202020204" pitchFamily="34" charset="0"/>
              <a:buChar char="•"/>
            </a:pPr>
            <a:endParaRPr lang="en-US" sz="2533" b="1" dirty="0">
              <a:solidFill>
                <a:srgbClr val="063532"/>
              </a:solidFill>
              <a:latin typeface="Roboto Slab"/>
            </a:endParaRPr>
          </a:p>
          <a:p>
            <a:pPr marL="457200" indent="-457200">
              <a:lnSpc>
                <a:spcPts val="3547"/>
              </a:lnSpc>
              <a:buFont typeface="Arial" panose="020B0604020202020204" pitchFamily="34" charset="0"/>
              <a:buChar char="•"/>
            </a:pPr>
            <a:r>
              <a:rPr lang="en-US" sz="2533" b="1" dirty="0">
                <a:solidFill>
                  <a:srgbClr val="063532"/>
                </a:solidFill>
                <a:latin typeface="Roboto Slab"/>
              </a:rPr>
              <a:t>Warden Support</a:t>
            </a:r>
          </a:p>
          <a:p>
            <a:pPr>
              <a:lnSpc>
                <a:spcPts val="3547"/>
              </a:lnSpc>
            </a:pPr>
            <a:endParaRPr lang="en-US" sz="2533" b="1" dirty="0">
              <a:solidFill>
                <a:srgbClr val="063532"/>
              </a:solidFill>
              <a:latin typeface="Roboto Slab"/>
            </a:endParaRPr>
          </a:p>
          <a:p>
            <a:pPr>
              <a:lnSpc>
                <a:spcPts val="3547"/>
              </a:lnSpc>
            </a:pPr>
            <a:r>
              <a:rPr lang="en-US" sz="2533" b="1" dirty="0">
                <a:solidFill>
                  <a:srgbClr val="063532"/>
                </a:solidFill>
                <a:latin typeface="Roboto Slab"/>
              </a:rPr>
              <a:t>          FROEBELWELLBEING@ROEHAMPTON.AC.UK</a:t>
            </a:r>
          </a:p>
          <a:p>
            <a:pPr>
              <a:lnSpc>
                <a:spcPts val="3547"/>
              </a:lnSpc>
            </a:pPr>
            <a:endParaRPr lang="en-US" sz="2533" dirty="0">
              <a:solidFill>
                <a:srgbClr val="063532"/>
              </a:solidFill>
              <a:latin typeface="Roboto Slab"/>
            </a:endParaRPr>
          </a:p>
        </p:txBody>
      </p:sp>
      <p:sp>
        <p:nvSpPr>
          <p:cNvPr id="12" name="Round Diagonal Corner of Rectangle 11">
            <a:extLst>
              <a:ext uri="{FF2B5EF4-FFF2-40B4-BE49-F238E27FC236}">
                <a16:creationId xmlns:a16="http://schemas.microsoft.com/office/drawing/2014/main" id="{A0CC423C-0118-F793-E66F-9AA624F6AABA}"/>
              </a:ext>
            </a:extLst>
          </p:cNvPr>
          <p:cNvSpPr/>
          <p:nvPr/>
        </p:nvSpPr>
        <p:spPr>
          <a:xfrm>
            <a:off x="9064019" y="3522013"/>
            <a:ext cx="3127981" cy="3335987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0" name="Graphic 9" descr="Envelope with solid fill">
            <a:extLst>
              <a:ext uri="{FF2B5EF4-FFF2-40B4-BE49-F238E27FC236}">
                <a16:creationId xmlns:a16="http://schemas.microsoft.com/office/drawing/2014/main" id="{78041B79-C0A2-436D-48FB-B880BB3B9B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56" y="585651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CDB205F9D94409B713977FBA3674B" ma:contentTypeVersion="" ma:contentTypeDescription="Create a new document." ma:contentTypeScope="" ma:versionID="226046cf5040232b893b56a7b7b83fcc">
  <xsd:schema xmlns:xsd="http://www.w3.org/2001/XMLSchema" xmlns:xs="http://www.w3.org/2001/XMLSchema" xmlns:p="http://schemas.microsoft.com/office/2006/metadata/properties" xmlns:ns2="1d06da1d-e105-4684-95eb-c62ad8f5d6ba" xmlns:ns3="75a28cf3-9262-494e-8e02-5092a5e3e3b0" xmlns:ns4="5fbb59fa-9856-46a9-8fd5-9ddddf792ab5" targetNamespace="http://schemas.microsoft.com/office/2006/metadata/properties" ma:root="true" ma:fieldsID="6417b0108823e85d51b0c064290b7853" ns2:_="" ns3:_="" ns4:_="">
    <xsd:import namespace="1d06da1d-e105-4684-95eb-c62ad8f5d6ba"/>
    <xsd:import namespace="75a28cf3-9262-494e-8e02-5092a5e3e3b0"/>
    <xsd:import namespace="5fbb59fa-9856-46a9-8fd5-9ddddf792ab5"/>
    <xsd:element name="properties">
      <xsd:complexType>
        <xsd:sequence>
          <xsd:element name="documentManagement">
            <xsd:complexType>
              <xsd:all>
                <xsd:element ref="ns2:l0bc4a1375b148fdaeb2b55c5d57fc3e" minOccurs="0"/>
                <xsd:element ref="ns3:TaxCatchAll" minOccurs="0"/>
                <xsd:element ref="ns2:c8fc7a0aa9f54e3ebfc6ae2b18b8a580" minOccurs="0"/>
                <xsd:element ref="ns3:TaxKeywordTaxHTFiel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6da1d-e105-4684-95eb-c62ad8f5d6ba" elementFormDefault="qualified">
    <xsd:import namespace="http://schemas.microsoft.com/office/2006/documentManagement/types"/>
    <xsd:import namespace="http://schemas.microsoft.com/office/infopath/2007/PartnerControls"/>
    <xsd:element name="l0bc4a1375b148fdaeb2b55c5d57fc3e" ma:index="9" nillable="true" ma:taxonomy="true" ma:internalName="l0bc4a1375b148fdaeb2b55c5d57fc3e" ma:taxonomyFieldName="Roehampton_x0020_Team" ma:displayName="Roehampton Team" ma:default="" ma:fieldId="{50bc4a13-75b1-48fd-aeb2-b55c5d57fc3e}" ma:sspId="8d0af180-1065-48e5-bc0d-526fac628292" ma:termSetId="d1e35cad-1ad0-4857-8537-5b82f74968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8fc7a0aa9f54e3ebfc6ae2b18b8a580" ma:index="12" nillable="true" ma:taxonomy="true" ma:internalName="c8fc7a0aa9f54e3ebfc6ae2b18b8a580" ma:taxonomyFieldName="Document_x0020_Type" ma:displayName="Document Type" ma:default="" ma:fieldId="{c8fc7a0a-a9f5-4e3e-bfc6-ae2b18b8a580}" ma:taxonomyMulti="true" ma:sspId="8d0af180-1065-48e5-bc0d-526fac628292" ma:termSetId="a86422d8-cad4-4935-995f-47ef0cc840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28cf3-9262-494e-8e02-5092a5e3e3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4F9948B-D7F7-46E5-B882-8223F4F0F7FA}" ma:internalName="TaxCatchAll" ma:showField="CatchAllData" ma:web="{b872808e-e4c7-4f89-858f-7dc1b45506d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d0af180-1065-48e5-bc0d-526fac62829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b59fa-9856-46a9-8fd5-9ddddf792ab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internalName="MediaServiceAutoTags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8d0af180-1065-48e5-bc0d-526fac6282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8fc7a0aa9f54e3ebfc6ae2b18b8a580 xmlns="1d06da1d-e105-4684-95eb-c62ad8f5d6ba">
      <Terms xmlns="http://schemas.microsoft.com/office/infopath/2007/PartnerControls"/>
    </c8fc7a0aa9f54e3ebfc6ae2b18b8a580>
    <TaxCatchAll xmlns="75a28cf3-9262-494e-8e02-5092a5e3e3b0" xsi:nil="true"/>
    <lcf76f155ced4ddcb4097134ff3c332f xmlns="5fbb59fa-9856-46a9-8fd5-9ddddf792ab5">
      <Terms xmlns="http://schemas.microsoft.com/office/infopath/2007/PartnerControls"/>
    </lcf76f155ced4ddcb4097134ff3c332f>
    <TaxKeywordTaxHTField xmlns="75a28cf3-9262-494e-8e02-5092a5e3e3b0">
      <Terms xmlns="http://schemas.microsoft.com/office/infopath/2007/PartnerControls"/>
    </TaxKeywordTaxHTField>
    <l0bc4a1375b148fdaeb2b55c5d57fc3e xmlns="1d06da1d-e105-4684-95eb-c62ad8f5d6ba">
      <Terms xmlns="http://schemas.microsoft.com/office/infopath/2007/PartnerControls"/>
    </l0bc4a1375b148fdaeb2b55c5d57fc3e>
  </documentManagement>
</p:properties>
</file>

<file path=customXml/itemProps1.xml><?xml version="1.0" encoding="utf-8"?>
<ds:datastoreItem xmlns:ds="http://schemas.openxmlformats.org/officeDocument/2006/customXml" ds:itemID="{FD6C756C-297D-405D-80E2-39BC878223BD}"/>
</file>

<file path=customXml/itemProps2.xml><?xml version="1.0" encoding="utf-8"?>
<ds:datastoreItem xmlns:ds="http://schemas.openxmlformats.org/officeDocument/2006/customXml" ds:itemID="{DD98DC68-052C-4D37-8129-734F55269DBF}"/>
</file>

<file path=customXml/itemProps3.xml><?xml version="1.0" encoding="utf-8"?>
<ds:datastoreItem xmlns:ds="http://schemas.openxmlformats.org/officeDocument/2006/customXml" ds:itemID="{4D700D3A-E3BD-4200-A740-1417221213D0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Roboto Slab</vt:lpstr>
      <vt:lpstr>Roboto Slab Bold</vt:lpstr>
      <vt:lpstr>Office Theme</vt:lpstr>
      <vt:lpstr>PowerPoint Presentation</vt:lpstr>
    </vt:vector>
  </TitlesOfParts>
  <Company>University of Roehampton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Rosanna Amour</dc:creator>
  <cp:lastModifiedBy>Stephanie Laird</cp:lastModifiedBy>
  <cp:revision>1</cp:revision>
  <dcterms:created xsi:type="dcterms:W3CDTF">2026-06-30T08:22:29Z</dcterms:created>
  <dcterms:modified xsi:type="dcterms:W3CDTF">2026-06-30T10:23:58Z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0x0101004F4CDB205F9D94409B713977FBA3674B</vt:lpwstr>
  </property>
  <property fmtid="{D5CDD505-2E9C-101B-9397-08002B2CF9AE}" pid="3" name="TaxKeyword">
    <vt:lpwstr/>
  </property>
</Properties>
</file>