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 id="2147483673" r:id="rId5"/>
  </p:sldMasterIdLst>
  <p:notesMasterIdLst>
    <p:notesMasterId r:id="rId24"/>
  </p:notesMasterIdLst>
  <p:sldIdLst>
    <p:sldId id="269" r:id="rId6"/>
    <p:sldId id="400" r:id="rId7"/>
    <p:sldId id="307" r:id="rId8"/>
    <p:sldId id="313" r:id="rId9"/>
    <p:sldId id="362" r:id="rId10"/>
    <p:sldId id="401" r:id="rId11"/>
    <p:sldId id="388" r:id="rId12"/>
    <p:sldId id="402" r:id="rId13"/>
    <p:sldId id="408" r:id="rId14"/>
    <p:sldId id="409" r:id="rId15"/>
    <p:sldId id="411" r:id="rId16"/>
    <p:sldId id="379" r:id="rId17"/>
    <p:sldId id="271" r:id="rId18"/>
    <p:sldId id="406" r:id="rId19"/>
    <p:sldId id="407" r:id="rId20"/>
    <p:sldId id="405" r:id="rId21"/>
    <p:sldId id="410" r:id="rId22"/>
    <p:sldId id="39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2CDB3-AD00-0DAD-3108-3A29B5286B59}" name="Stephanie Laird" initials="SL" userId="S::s.laird@roehampton.ac.uk::f3565a0c-4cea-4bac-b83f-2d44d5e22a91" providerId="AD"/>
  <p188:author id="{B0A9E3D8-59B4-1316-C6CB-CE88611BF67F}" name="Stephanie Laird" initials="SL" userId="S::S.Laird@roehampton.ac.uk::f3565a0c-4cea-4bac-b83f-2d44d5e22a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D9"/>
    <a:srgbClr val="FFF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8B3F7-A0BA-4311-A468-A78AC8AC2354}" v="17" dt="2026-07-03T12:29:57.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snapToGrid="0">
      <p:cViewPr varScale="1">
        <p:scale>
          <a:sx n="57" d="100"/>
          <a:sy n="57" d="100"/>
        </p:scale>
        <p:origin x="165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Laird" userId="f3565a0c-4cea-4bac-b83f-2d44d5e22a91" providerId="ADAL" clId="{C084A531-6AF8-44C0-8A38-94319CFE8198}"/>
    <pc:docChg chg="custSel modSld">
      <pc:chgData name="Stephanie Laird" userId="f3565a0c-4cea-4bac-b83f-2d44d5e22a91" providerId="ADAL" clId="{C084A531-6AF8-44C0-8A38-94319CFE8198}" dt="2026-07-03T12:32:05.278" v="199" actId="14100"/>
      <pc:docMkLst>
        <pc:docMk/>
      </pc:docMkLst>
      <pc:sldChg chg="modNotesTx">
        <pc:chgData name="Stephanie Laird" userId="f3565a0c-4cea-4bac-b83f-2d44d5e22a91" providerId="ADAL" clId="{C084A531-6AF8-44C0-8A38-94319CFE8198}" dt="2026-07-03T11:27:35.801" v="3" actId="113"/>
        <pc:sldMkLst>
          <pc:docMk/>
          <pc:sldMk cId="2097191613" sldId="313"/>
        </pc:sldMkLst>
      </pc:sldChg>
      <pc:sldChg chg="addSp delSp modSp mod">
        <pc:chgData name="Stephanie Laird" userId="f3565a0c-4cea-4bac-b83f-2d44d5e22a91" providerId="ADAL" clId="{C084A531-6AF8-44C0-8A38-94319CFE8198}" dt="2026-07-03T11:29:03.984" v="12" actId="13822"/>
        <pc:sldMkLst>
          <pc:docMk/>
          <pc:sldMk cId="2306201974" sldId="388"/>
        </pc:sldMkLst>
        <pc:picChg chg="add mod">
          <ac:chgData name="Stephanie Laird" userId="f3565a0c-4cea-4bac-b83f-2d44d5e22a91" providerId="ADAL" clId="{C084A531-6AF8-44C0-8A38-94319CFE8198}" dt="2026-07-03T11:29:03.984" v="12" actId="13822"/>
          <ac:picMkLst>
            <pc:docMk/>
            <pc:sldMk cId="2306201974" sldId="388"/>
            <ac:picMk id="6" creationId="{B1A8F197-D998-0DB3-BAC6-E3795E1F6B5C}"/>
          </ac:picMkLst>
        </pc:picChg>
        <pc:picChg chg="del">
          <ac:chgData name="Stephanie Laird" userId="f3565a0c-4cea-4bac-b83f-2d44d5e22a91" providerId="ADAL" clId="{C084A531-6AF8-44C0-8A38-94319CFE8198}" dt="2026-07-03T11:28:41.556" v="4" actId="478"/>
          <ac:picMkLst>
            <pc:docMk/>
            <pc:sldMk cId="2306201974" sldId="388"/>
            <ac:picMk id="7" creationId="{705DF69E-BA80-C782-29B1-7034C81A322E}"/>
          </ac:picMkLst>
        </pc:picChg>
      </pc:sldChg>
      <pc:sldChg chg="modAnim">
        <pc:chgData name="Stephanie Laird" userId="f3565a0c-4cea-4bac-b83f-2d44d5e22a91" providerId="ADAL" clId="{C084A531-6AF8-44C0-8A38-94319CFE8198}" dt="2026-07-03T11:25:38.828" v="0"/>
        <pc:sldMkLst>
          <pc:docMk/>
          <pc:sldMk cId="1318557649" sldId="401"/>
        </pc:sldMkLst>
      </pc:sldChg>
      <pc:sldChg chg="modSp mod">
        <pc:chgData name="Stephanie Laird" userId="f3565a0c-4cea-4bac-b83f-2d44d5e22a91" providerId="ADAL" clId="{C084A531-6AF8-44C0-8A38-94319CFE8198}" dt="2026-07-03T12:22:41.554" v="29"/>
        <pc:sldMkLst>
          <pc:docMk/>
          <pc:sldMk cId="3301728702" sldId="405"/>
        </pc:sldMkLst>
        <pc:spChg chg="mod">
          <ac:chgData name="Stephanie Laird" userId="f3565a0c-4cea-4bac-b83f-2d44d5e22a91" providerId="ADAL" clId="{C084A531-6AF8-44C0-8A38-94319CFE8198}" dt="2026-07-03T12:22:41.554" v="29"/>
          <ac:spMkLst>
            <pc:docMk/>
            <pc:sldMk cId="3301728702" sldId="405"/>
            <ac:spMk id="2" creationId="{20F9BB3A-6694-EB60-BF62-948B4F99242E}"/>
          </ac:spMkLst>
        </pc:spChg>
      </pc:sldChg>
      <pc:sldChg chg="modNotesTx">
        <pc:chgData name="Stephanie Laird" userId="f3565a0c-4cea-4bac-b83f-2d44d5e22a91" providerId="ADAL" clId="{C084A531-6AF8-44C0-8A38-94319CFE8198}" dt="2026-07-03T12:21:38.447" v="22" actId="20577"/>
        <pc:sldMkLst>
          <pc:docMk/>
          <pc:sldMk cId="13218690" sldId="406"/>
        </pc:sldMkLst>
      </pc:sldChg>
      <pc:sldChg chg="modNotesTx">
        <pc:chgData name="Stephanie Laird" userId="f3565a0c-4cea-4bac-b83f-2d44d5e22a91" providerId="ADAL" clId="{C084A531-6AF8-44C0-8A38-94319CFE8198}" dt="2026-07-03T12:21:48.403" v="27" actId="20577"/>
        <pc:sldMkLst>
          <pc:docMk/>
          <pc:sldMk cId="1072538784" sldId="407"/>
        </pc:sldMkLst>
      </pc:sldChg>
      <pc:sldChg chg="addSp delSp modSp mod modNotesTx">
        <pc:chgData name="Stephanie Laird" userId="f3565a0c-4cea-4bac-b83f-2d44d5e22a91" providerId="ADAL" clId="{C084A531-6AF8-44C0-8A38-94319CFE8198}" dt="2026-07-03T12:31:17.099" v="189" actId="20577"/>
        <pc:sldMkLst>
          <pc:docMk/>
          <pc:sldMk cId="42114338" sldId="409"/>
        </pc:sldMkLst>
        <pc:spChg chg="mod">
          <ac:chgData name="Stephanie Laird" userId="f3565a0c-4cea-4bac-b83f-2d44d5e22a91" providerId="ADAL" clId="{C084A531-6AF8-44C0-8A38-94319CFE8198}" dt="2026-07-03T12:29:57.776" v="83"/>
          <ac:spMkLst>
            <pc:docMk/>
            <pc:sldMk cId="42114338" sldId="409"/>
            <ac:spMk id="11" creationId="{7680748E-61ED-FDD9-7598-12F091C07094}"/>
          </ac:spMkLst>
        </pc:spChg>
        <pc:picChg chg="del">
          <ac:chgData name="Stephanie Laird" userId="f3565a0c-4cea-4bac-b83f-2d44d5e22a91" providerId="ADAL" clId="{C084A531-6AF8-44C0-8A38-94319CFE8198}" dt="2026-07-03T12:30:00.421" v="84" actId="478"/>
          <ac:picMkLst>
            <pc:docMk/>
            <pc:sldMk cId="42114338" sldId="409"/>
            <ac:picMk id="3" creationId="{E2D18C8F-9FAA-4A7E-0E2F-37289681C3DB}"/>
          </ac:picMkLst>
        </pc:picChg>
        <pc:picChg chg="add mod">
          <ac:chgData name="Stephanie Laird" userId="f3565a0c-4cea-4bac-b83f-2d44d5e22a91" providerId="ADAL" clId="{C084A531-6AF8-44C0-8A38-94319CFE8198}" dt="2026-07-03T12:30:39.108" v="87" actId="13822"/>
          <ac:picMkLst>
            <pc:docMk/>
            <pc:sldMk cId="42114338" sldId="409"/>
            <ac:picMk id="4" creationId="{993AAB94-87C5-1D19-C379-C4C334A30245}"/>
          </ac:picMkLst>
        </pc:picChg>
      </pc:sldChg>
      <pc:sldChg chg="addSp delSp modSp mod">
        <pc:chgData name="Stephanie Laird" userId="f3565a0c-4cea-4bac-b83f-2d44d5e22a91" providerId="ADAL" clId="{C084A531-6AF8-44C0-8A38-94319CFE8198}" dt="2026-07-03T12:32:05.278" v="199" actId="14100"/>
        <pc:sldMkLst>
          <pc:docMk/>
          <pc:sldMk cId="2955222014" sldId="410"/>
        </pc:sldMkLst>
        <pc:spChg chg="mod">
          <ac:chgData name="Stephanie Laird" userId="f3565a0c-4cea-4bac-b83f-2d44d5e22a91" providerId="ADAL" clId="{C084A531-6AF8-44C0-8A38-94319CFE8198}" dt="2026-07-03T12:32:05.278" v="199" actId="14100"/>
          <ac:spMkLst>
            <pc:docMk/>
            <pc:sldMk cId="2955222014" sldId="410"/>
            <ac:spMk id="2" creationId="{CBBF61B1-B227-F65F-CCA0-483DA1793662}"/>
          </ac:spMkLst>
        </pc:spChg>
        <pc:picChg chg="add mod">
          <ac:chgData name="Stephanie Laird" userId="f3565a0c-4cea-4bac-b83f-2d44d5e22a91" providerId="ADAL" clId="{C084A531-6AF8-44C0-8A38-94319CFE8198}" dt="2026-07-03T12:26:37.304" v="81" actId="1076"/>
          <ac:picMkLst>
            <pc:docMk/>
            <pc:sldMk cId="2955222014" sldId="410"/>
            <ac:picMk id="4" creationId="{80234F54-B6E2-A23A-2737-81663707B9FA}"/>
          </ac:picMkLst>
        </pc:picChg>
        <pc:picChg chg="del">
          <ac:chgData name="Stephanie Laird" userId="f3565a0c-4cea-4bac-b83f-2d44d5e22a91" providerId="ADAL" clId="{C084A531-6AF8-44C0-8A38-94319CFE8198}" dt="2026-07-03T12:25:20.769" v="76" actId="478"/>
          <ac:picMkLst>
            <pc:docMk/>
            <pc:sldMk cId="2955222014" sldId="410"/>
            <ac:picMk id="5" creationId="{3AF39DEB-2328-7DC1-917D-79812907B5BA}"/>
          </ac:picMkLst>
        </pc:picChg>
      </pc:sldChg>
      <pc:sldChg chg="addSp delSp modSp mod">
        <pc:chgData name="Stephanie Laird" userId="f3565a0c-4cea-4bac-b83f-2d44d5e22a91" providerId="ADAL" clId="{C084A531-6AF8-44C0-8A38-94319CFE8198}" dt="2026-07-03T12:21:24.176" v="20" actId="13822"/>
        <pc:sldMkLst>
          <pc:docMk/>
          <pc:sldMk cId="3996982501" sldId="411"/>
        </pc:sldMkLst>
        <pc:spChg chg="add del mod">
          <ac:chgData name="Stephanie Laird" userId="f3565a0c-4cea-4bac-b83f-2d44d5e22a91" providerId="ADAL" clId="{C084A531-6AF8-44C0-8A38-94319CFE8198}" dt="2026-07-03T12:21:14.213" v="17" actId="478"/>
          <ac:spMkLst>
            <pc:docMk/>
            <pc:sldMk cId="3996982501" sldId="411"/>
            <ac:spMk id="4" creationId="{CD7CE7F6-64C8-8B4A-593A-9A10E93378B2}"/>
          </ac:spMkLst>
        </pc:spChg>
        <pc:spChg chg="del">
          <ac:chgData name="Stephanie Laird" userId="f3565a0c-4cea-4bac-b83f-2d44d5e22a91" providerId="ADAL" clId="{C084A531-6AF8-44C0-8A38-94319CFE8198}" dt="2026-07-03T11:31:50.305" v="14" actId="478"/>
          <ac:spMkLst>
            <pc:docMk/>
            <pc:sldMk cId="3996982501" sldId="411"/>
            <ac:spMk id="7" creationId="{92E9AC70-9BD3-D4A7-0A5A-310037F8DBEA}"/>
          </ac:spMkLst>
        </pc:spChg>
        <pc:picChg chg="del">
          <ac:chgData name="Stephanie Laird" userId="f3565a0c-4cea-4bac-b83f-2d44d5e22a91" providerId="ADAL" clId="{C084A531-6AF8-44C0-8A38-94319CFE8198}" dt="2026-07-03T11:31:44.989" v="13" actId="478"/>
          <ac:picMkLst>
            <pc:docMk/>
            <pc:sldMk cId="3996982501" sldId="411"/>
            <ac:picMk id="5" creationId="{D841427A-2ECD-CD23-E526-EF5B09475612}"/>
          </ac:picMkLst>
        </pc:picChg>
        <pc:picChg chg="add mod">
          <ac:chgData name="Stephanie Laird" userId="f3565a0c-4cea-4bac-b83f-2d44d5e22a91" providerId="ADAL" clId="{C084A531-6AF8-44C0-8A38-94319CFE8198}" dt="2026-07-03T12:21:24.176" v="20" actId="13822"/>
          <ac:picMkLst>
            <pc:docMk/>
            <pc:sldMk cId="3996982501" sldId="411"/>
            <ac:picMk id="8" creationId="{FCD275B4-F825-0D89-2F11-78BC6FA0CC8B}"/>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9B40E-F9EC-4D68-A20B-C85ABD6C38E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A7571F-F3E9-4191-8257-D78F368BCD0E}">
      <dgm:prSet/>
      <dgm:spPr/>
      <dgm:t>
        <a:bodyPr/>
        <a:lstStyle/>
        <a:p>
          <a:pPr>
            <a:defRPr cap="all"/>
          </a:pPr>
          <a:r>
            <a:rPr lang="en-US" dirty="0"/>
            <a:t>Download and complete the grammar self-study audit</a:t>
          </a:r>
        </a:p>
      </dgm:t>
    </dgm:pt>
    <dgm:pt modelId="{8A5D37C7-9E52-41BE-A333-D85D0E6567E0}" type="parTrans" cxnId="{78C07A74-70F9-4045-86B6-BCBB3E425553}">
      <dgm:prSet/>
      <dgm:spPr/>
      <dgm:t>
        <a:bodyPr/>
        <a:lstStyle/>
        <a:p>
          <a:endParaRPr lang="en-US"/>
        </a:p>
      </dgm:t>
    </dgm:pt>
    <dgm:pt modelId="{5C798834-04EB-48EB-AFBD-26FF8335F874}" type="sibTrans" cxnId="{78C07A74-70F9-4045-86B6-BCBB3E425553}">
      <dgm:prSet/>
      <dgm:spPr/>
      <dgm:t>
        <a:bodyPr/>
        <a:lstStyle/>
        <a:p>
          <a:endParaRPr lang="en-US"/>
        </a:p>
      </dgm:t>
    </dgm:pt>
    <dgm:pt modelId="{2AEF9E36-D190-46D1-83C7-4321B2525D49}">
      <dgm:prSet/>
      <dgm:spPr/>
      <dgm:t>
        <a:bodyPr/>
        <a:lstStyle/>
        <a:p>
          <a:pPr>
            <a:defRPr cap="all"/>
          </a:pPr>
          <a:r>
            <a:rPr lang="en-GB" dirty="0"/>
            <a:t>Enjoy reading and researching children’s books over the summer</a:t>
          </a:r>
          <a:endParaRPr lang="en-US" dirty="0"/>
        </a:p>
      </dgm:t>
    </dgm:pt>
    <dgm:pt modelId="{55453511-40BF-4C18-81BB-55F6DB405A86}" type="parTrans" cxnId="{9EFCCB13-E3A7-4068-9074-4D866A7967B1}">
      <dgm:prSet/>
      <dgm:spPr/>
      <dgm:t>
        <a:bodyPr/>
        <a:lstStyle/>
        <a:p>
          <a:endParaRPr lang="en-US"/>
        </a:p>
      </dgm:t>
    </dgm:pt>
    <dgm:pt modelId="{0DDD8743-E88B-4D75-8113-E8EBA7529780}" type="sibTrans" cxnId="{9EFCCB13-E3A7-4068-9074-4D866A7967B1}">
      <dgm:prSet/>
      <dgm:spPr/>
      <dgm:t>
        <a:bodyPr/>
        <a:lstStyle/>
        <a:p>
          <a:endParaRPr lang="en-US"/>
        </a:p>
      </dgm:t>
    </dgm:pt>
    <dgm:pt modelId="{FA4DFCA6-3D33-4273-A232-688ED2974C63}" type="pres">
      <dgm:prSet presAssocID="{6589B40E-F9EC-4D68-A20B-C85ABD6C38E7}" presName="root" presStyleCnt="0">
        <dgm:presLayoutVars>
          <dgm:dir/>
          <dgm:resizeHandles val="exact"/>
        </dgm:presLayoutVars>
      </dgm:prSet>
      <dgm:spPr/>
    </dgm:pt>
    <dgm:pt modelId="{F011AB59-8859-4174-BF1C-2DF5F0D03AA9}" type="pres">
      <dgm:prSet presAssocID="{51A7571F-F3E9-4191-8257-D78F368BCD0E}" presName="compNode" presStyleCnt="0"/>
      <dgm:spPr/>
    </dgm:pt>
    <dgm:pt modelId="{CBB109FD-9E46-4FF6-9205-2CDDC2474FAC}" type="pres">
      <dgm:prSet presAssocID="{51A7571F-F3E9-4191-8257-D78F368BCD0E}" presName="iconBgRect" presStyleLbl="bgShp" presStyleIdx="0" presStyleCnt="2"/>
      <dgm:spPr/>
    </dgm:pt>
    <dgm:pt modelId="{46D67029-BC98-48F7-A1A3-C078CA034369}" type="pres">
      <dgm:prSet presAssocID="{51A7571F-F3E9-4191-8257-D78F368BCD0E}"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oks"/>
        </a:ext>
      </dgm:extLst>
    </dgm:pt>
    <dgm:pt modelId="{4EC1D1AD-14E8-458A-B3E6-35A375950C69}" type="pres">
      <dgm:prSet presAssocID="{51A7571F-F3E9-4191-8257-D78F368BCD0E}" presName="spaceRect" presStyleCnt="0"/>
      <dgm:spPr/>
    </dgm:pt>
    <dgm:pt modelId="{2AE9AEA2-0E48-49C1-8FCB-E05D309E2989}" type="pres">
      <dgm:prSet presAssocID="{51A7571F-F3E9-4191-8257-D78F368BCD0E}" presName="textRect" presStyleLbl="revTx" presStyleIdx="0" presStyleCnt="2">
        <dgm:presLayoutVars>
          <dgm:chMax val="1"/>
          <dgm:chPref val="1"/>
        </dgm:presLayoutVars>
      </dgm:prSet>
      <dgm:spPr/>
    </dgm:pt>
    <dgm:pt modelId="{842244D6-6D3A-4C70-BA6E-CA82A67E344F}" type="pres">
      <dgm:prSet presAssocID="{5C798834-04EB-48EB-AFBD-26FF8335F874}" presName="sibTrans" presStyleCnt="0"/>
      <dgm:spPr/>
    </dgm:pt>
    <dgm:pt modelId="{A4B451BD-57B5-44A6-873F-F73FE7DC4C97}" type="pres">
      <dgm:prSet presAssocID="{2AEF9E36-D190-46D1-83C7-4321B2525D49}" presName="compNode" presStyleCnt="0"/>
      <dgm:spPr/>
    </dgm:pt>
    <dgm:pt modelId="{60183E01-6F58-4D7B-8AA1-305259A0686C}" type="pres">
      <dgm:prSet presAssocID="{2AEF9E36-D190-46D1-83C7-4321B2525D49}" presName="iconBgRect" presStyleLbl="bgShp" presStyleIdx="1" presStyleCnt="2"/>
      <dgm:spPr/>
    </dgm:pt>
    <dgm:pt modelId="{D0E86DAB-AEB6-4469-8696-40F895B5830F}" type="pres">
      <dgm:prSet presAssocID="{2AEF9E36-D190-46D1-83C7-4321B2525D49}"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47EABE68-DFD1-4595-99BE-399D74B45069}" type="pres">
      <dgm:prSet presAssocID="{2AEF9E36-D190-46D1-83C7-4321B2525D49}" presName="spaceRect" presStyleCnt="0"/>
      <dgm:spPr/>
    </dgm:pt>
    <dgm:pt modelId="{BB7C342A-C856-46B4-BFCF-6827EADAAC86}" type="pres">
      <dgm:prSet presAssocID="{2AEF9E36-D190-46D1-83C7-4321B2525D49}" presName="textRect" presStyleLbl="revTx" presStyleIdx="1" presStyleCnt="2">
        <dgm:presLayoutVars>
          <dgm:chMax val="1"/>
          <dgm:chPref val="1"/>
        </dgm:presLayoutVars>
      </dgm:prSet>
      <dgm:spPr/>
    </dgm:pt>
  </dgm:ptLst>
  <dgm:cxnLst>
    <dgm:cxn modelId="{9EFCCB13-E3A7-4068-9074-4D866A7967B1}" srcId="{6589B40E-F9EC-4D68-A20B-C85ABD6C38E7}" destId="{2AEF9E36-D190-46D1-83C7-4321B2525D49}" srcOrd="1" destOrd="0" parTransId="{55453511-40BF-4C18-81BB-55F6DB405A86}" sibTransId="{0DDD8743-E88B-4D75-8113-E8EBA7529780}"/>
    <dgm:cxn modelId="{610C842C-D58A-4B9F-A28A-2C3167329329}" type="presOf" srcId="{51A7571F-F3E9-4191-8257-D78F368BCD0E}" destId="{2AE9AEA2-0E48-49C1-8FCB-E05D309E2989}" srcOrd="0" destOrd="0" presId="urn:microsoft.com/office/officeart/2018/5/layout/IconCircleLabelList"/>
    <dgm:cxn modelId="{9780F63B-5157-4782-8EC2-B355A3146DD1}" type="presOf" srcId="{6589B40E-F9EC-4D68-A20B-C85ABD6C38E7}" destId="{FA4DFCA6-3D33-4273-A232-688ED2974C63}" srcOrd="0" destOrd="0" presId="urn:microsoft.com/office/officeart/2018/5/layout/IconCircleLabelList"/>
    <dgm:cxn modelId="{78C07A74-70F9-4045-86B6-BCBB3E425553}" srcId="{6589B40E-F9EC-4D68-A20B-C85ABD6C38E7}" destId="{51A7571F-F3E9-4191-8257-D78F368BCD0E}" srcOrd="0" destOrd="0" parTransId="{8A5D37C7-9E52-41BE-A333-D85D0E6567E0}" sibTransId="{5C798834-04EB-48EB-AFBD-26FF8335F874}"/>
    <dgm:cxn modelId="{26A0488A-6C70-48FA-8635-D9033A3648AA}" type="presOf" srcId="{2AEF9E36-D190-46D1-83C7-4321B2525D49}" destId="{BB7C342A-C856-46B4-BFCF-6827EADAAC86}" srcOrd="0" destOrd="0" presId="urn:microsoft.com/office/officeart/2018/5/layout/IconCircleLabelList"/>
    <dgm:cxn modelId="{67F1D0A4-61D3-4E6F-B7E5-FDE6AEDA6F29}" type="presParOf" srcId="{FA4DFCA6-3D33-4273-A232-688ED2974C63}" destId="{F011AB59-8859-4174-BF1C-2DF5F0D03AA9}" srcOrd="0" destOrd="0" presId="urn:microsoft.com/office/officeart/2018/5/layout/IconCircleLabelList"/>
    <dgm:cxn modelId="{25C68CCE-1418-4D8D-BF76-5D055062DAE2}" type="presParOf" srcId="{F011AB59-8859-4174-BF1C-2DF5F0D03AA9}" destId="{CBB109FD-9E46-4FF6-9205-2CDDC2474FAC}" srcOrd="0" destOrd="0" presId="urn:microsoft.com/office/officeart/2018/5/layout/IconCircleLabelList"/>
    <dgm:cxn modelId="{3EBD7E79-B585-4177-BAAC-5F8C2C1FDD0A}" type="presParOf" srcId="{F011AB59-8859-4174-BF1C-2DF5F0D03AA9}" destId="{46D67029-BC98-48F7-A1A3-C078CA034369}" srcOrd="1" destOrd="0" presId="urn:microsoft.com/office/officeart/2018/5/layout/IconCircleLabelList"/>
    <dgm:cxn modelId="{1757F495-A58D-4CE4-9275-78935372758C}" type="presParOf" srcId="{F011AB59-8859-4174-BF1C-2DF5F0D03AA9}" destId="{4EC1D1AD-14E8-458A-B3E6-35A375950C69}" srcOrd="2" destOrd="0" presId="urn:microsoft.com/office/officeart/2018/5/layout/IconCircleLabelList"/>
    <dgm:cxn modelId="{5C737734-B9CD-4469-B41F-846A4126AE35}" type="presParOf" srcId="{F011AB59-8859-4174-BF1C-2DF5F0D03AA9}" destId="{2AE9AEA2-0E48-49C1-8FCB-E05D309E2989}" srcOrd="3" destOrd="0" presId="urn:microsoft.com/office/officeart/2018/5/layout/IconCircleLabelList"/>
    <dgm:cxn modelId="{C0171A4F-FD18-4108-974E-2562967EFA7A}" type="presParOf" srcId="{FA4DFCA6-3D33-4273-A232-688ED2974C63}" destId="{842244D6-6D3A-4C70-BA6E-CA82A67E344F}" srcOrd="1" destOrd="0" presId="urn:microsoft.com/office/officeart/2018/5/layout/IconCircleLabelList"/>
    <dgm:cxn modelId="{F3144192-7585-438A-8957-61C82D20D5F1}" type="presParOf" srcId="{FA4DFCA6-3D33-4273-A232-688ED2974C63}" destId="{A4B451BD-57B5-44A6-873F-F73FE7DC4C97}" srcOrd="2" destOrd="0" presId="urn:microsoft.com/office/officeart/2018/5/layout/IconCircleLabelList"/>
    <dgm:cxn modelId="{D3EE3201-3100-4A83-9F9D-60DD97D38FE4}" type="presParOf" srcId="{A4B451BD-57B5-44A6-873F-F73FE7DC4C97}" destId="{60183E01-6F58-4D7B-8AA1-305259A0686C}" srcOrd="0" destOrd="0" presId="urn:microsoft.com/office/officeart/2018/5/layout/IconCircleLabelList"/>
    <dgm:cxn modelId="{2419B138-E2E6-477E-B953-2C377DCA13B2}" type="presParOf" srcId="{A4B451BD-57B5-44A6-873F-F73FE7DC4C97}" destId="{D0E86DAB-AEB6-4469-8696-40F895B5830F}" srcOrd="1" destOrd="0" presId="urn:microsoft.com/office/officeart/2018/5/layout/IconCircleLabelList"/>
    <dgm:cxn modelId="{DB4645C3-64AE-4E58-B1B6-C313FCCBA8EC}" type="presParOf" srcId="{A4B451BD-57B5-44A6-873F-F73FE7DC4C97}" destId="{47EABE68-DFD1-4595-99BE-399D74B45069}" srcOrd="2" destOrd="0" presId="urn:microsoft.com/office/officeart/2018/5/layout/IconCircleLabelList"/>
    <dgm:cxn modelId="{EE1CF8C9-D644-45B8-9766-280D7BFC227D}" type="presParOf" srcId="{A4B451BD-57B5-44A6-873F-F73FE7DC4C97}" destId="{BB7C342A-C856-46B4-BFCF-6827EADAAC8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109FD-9E46-4FF6-9205-2CDDC2474FAC}">
      <dsp:nvSpPr>
        <dsp:cNvPr id="0" name=""/>
        <dsp:cNvSpPr/>
      </dsp:nvSpPr>
      <dsp:spPr>
        <a:xfrm>
          <a:off x="1647131" y="21136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67029-BC98-48F7-A1A3-C078CA034369}">
      <dsp:nvSpPr>
        <dsp:cNvPr id="0" name=""/>
        <dsp:cNvSpPr/>
      </dsp:nvSpPr>
      <dsp:spPr>
        <a:xfrm>
          <a:off x="2115131" y="679362"/>
          <a:ext cx="1260000" cy="126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E9AEA2-0E48-49C1-8FCB-E05D309E2989}">
      <dsp:nvSpPr>
        <dsp:cNvPr id="0" name=""/>
        <dsp:cNvSpPr/>
      </dsp:nvSpPr>
      <dsp:spPr>
        <a:xfrm>
          <a:off x="945131" y="309136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Download and complete the grammar self-study audit</a:t>
          </a:r>
        </a:p>
      </dsp:txBody>
      <dsp:txXfrm>
        <a:off x="945131" y="3091362"/>
        <a:ext cx="3600000" cy="720000"/>
      </dsp:txXfrm>
    </dsp:sp>
    <dsp:sp modelId="{60183E01-6F58-4D7B-8AA1-305259A0686C}">
      <dsp:nvSpPr>
        <dsp:cNvPr id="0" name=""/>
        <dsp:cNvSpPr/>
      </dsp:nvSpPr>
      <dsp:spPr>
        <a:xfrm>
          <a:off x="5877131" y="211362"/>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86DAB-AEB6-4469-8696-40F895B5830F}">
      <dsp:nvSpPr>
        <dsp:cNvPr id="0" name=""/>
        <dsp:cNvSpPr/>
      </dsp:nvSpPr>
      <dsp:spPr>
        <a:xfrm>
          <a:off x="6345131" y="679362"/>
          <a:ext cx="1260000" cy="126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7C342A-C856-46B4-BFCF-6827EADAAC86}">
      <dsp:nvSpPr>
        <dsp:cNvPr id="0" name=""/>
        <dsp:cNvSpPr/>
      </dsp:nvSpPr>
      <dsp:spPr>
        <a:xfrm>
          <a:off x="5175131" y="309136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dirty="0"/>
            <a:t>Enjoy reading and researching children’s books over the summer</a:t>
          </a:r>
          <a:endParaRPr lang="en-US" sz="1900" kern="1200" dirty="0"/>
        </a:p>
      </dsp:txBody>
      <dsp:txXfrm>
        <a:off x="5175131" y="309136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1DEFE-C566-4DB0-B1D5-7ED4EFB7DAC1}" type="datetimeFigureOut">
              <a:rPr lang="en-GB" smtClean="0"/>
              <a:t>03/07/2026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50CB-F5F5-4B8C-A38B-B223722E2B83}" type="slidenum">
              <a:rPr lang="en-GB" smtClean="0"/>
              <a:t>‹#›</a:t>
            </a:fld>
            <a:endParaRPr lang="en-GB"/>
          </a:p>
        </p:txBody>
      </p:sp>
    </p:spTree>
    <p:extLst>
      <p:ext uri="{BB962C8B-B14F-4D97-AF65-F5344CB8AC3E}">
        <p14:creationId xmlns:p14="http://schemas.microsoft.com/office/powerpoint/2010/main" val="21388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English module. This session will give you an overview of how you can prepare for the </a:t>
            </a:r>
            <a:r>
              <a:rPr lang="en-US" dirty="0" err="1"/>
              <a:t>programme</a:t>
            </a:r>
            <a:r>
              <a:rPr lang="en-US" dirty="0"/>
              <a:t> and guidance in terms of expectations of teaching English in school placements. You will either be taught by me or my colleague Anna on the English module of the </a:t>
            </a:r>
            <a:r>
              <a:rPr lang="en-US" dirty="0" err="1"/>
              <a:t>programme</a:t>
            </a:r>
            <a:r>
              <a:rPr lang="en-US"/>
              <a:t>. </a:t>
            </a:r>
            <a:endParaRPr lang="en-US" dirty="0"/>
          </a:p>
        </p:txBody>
      </p:sp>
      <p:sp>
        <p:nvSpPr>
          <p:cNvPr id="4" name="Slide Number Placeholder 3"/>
          <p:cNvSpPr>
            <a:spLocks noGrp="1"/>
          </p:cNvSpPr>
          <p:nvPr>
            <p:ph type="sldNum" sz="quarter" idx="5"/>
          </p:nvPr>
        </p:nvSpPr>
        <p:spPr/>
        <p:txBody>
          <a:bodyPr/>
          <a:lstStyle/>
          <a:p>
            <a:fld id="{687350CB-F5F5-4B8C-A38B-B223722E2B83}" type="slidenum">
              <a:rPr lang="en-GB" smtClean="0"/>
              <a:t>1</a:t>
            </a:fld>
            <a:endParaRPr lang="en-GB"/>
          </a:p>
        </p:txBody>
      </p:sp>
    </p:spTree>
    <p:extLst>
      <p:ext uri="{BB962C8B-B14F-4D97-AF65-F5344CB8AC3E}">
        <p14:creationId xmlns:p14="http://schemas.microsoft.com/office/powerpoint/2010/main" val="143103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 undertaking a </a:t>
            </a:r>
            <a:r>
              <a:rPr lang="en-GB" dirty="0" err="1"/>
              <a:t>SPaG</a:t>
            </a:r>
            <a:r>
              <a:rPr lang="en-GB" dirty="0"/>
              <a:t> test – most recent from 2026 now online too. We will continue to track subject knowledge via online audits across the programme. Past Y6 papers all available online for practice. </a:t>
            </a:r>
          </a:p>
        </p:txBody>
      </p:sp>
      <p:sp>
        <p:nvSpPr>
          <p:cNvPr id="4" name="Slide Number Placeholder 3"/>
          <p:cNvSpPr>
            <a:spLocks noGrp="1"/>
          </p:cNvSpPr>
          <p:nvPr>
            <p:ph type="sldNum" sz="quarter" idx="5"/>
          </p:nvPr>
        </p:nvSpPr>
        <p:spPr/>
        <p:txBody>
          <a:bodyPr/>
          <a:lstStyle/>
          <a:p>
            <a:fld id="{687350CB-F5F5-4B8C-A38B-B223722E2B83}" type="slidenum">
              <a:rPr lang="en-GB" smtClean="0"/>
              <a:t>10</a:t>
            </a:fld>
            <a:endParaRPr lang="en-GB"/>
          </a:p>
        </p:txBody>
      </p:sp>
    </p:spTree>
    <p:extLst>
      <p:ext uri="{BB962C8B-B14F-4D97-AF65-F5344CB8AC3E}">
        <p14:creationId xmlns:p14="http://schemas.microsoft.com/office/powerpoint/2010/main" val="70659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this is completed. You will be asked to upload this as evidence of completion at the start of the programme. We will then refer to it in our grammar sessions but it will also be a working document to support you with the teaching of grammar in school. </a:t>
            </a:r>
          </a:p>
        </p:txBody>
      </p:sp>
      <p:sp>
        <p:nvSpPr>
          <p:cNvPr id="4" name="Slide Number Placeholder 3"/>
          <p:cNvSpPr>
            <a:spLocks noGrp="1"/>
          </p:cNvSpPr>
          <p:nvPr>
            <p:ph type="sldNum" sz="quarter" idx="5"/>
          </p:nvPr>
        </p:nvSpPr>
        <p:spPr/>
        <p:txBody>
          <a:bodyPr/>
          <a:lstStyle/>
          <a:p>
            <a:fld id="{687350CB-F5F5-4B8C-A38B-B223722E2B83}" type="slidenum">
              <a:rPr lang="en-GB" smtClean="0"/>
              <a:t>11</a:t>
            </a:fld>
            <a:endParaRPr lang="en-GB"/>
          </a:p>
        </p:txBody>
      </p:sp>
    </p:spTree>
    <p:extLst>
      <p:ext uri="{BB962C8B-B14F-4D97-AF65-F5344CB8AC3E}">
        <p14:creationId xmlns:p14="http://schemas.microsoft.com/office/powerpoint/2010/main" val="21399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Invest in a grammar book – share mine. </a:t>
            </a:r>
          </a:p>
        </p:txBody>
      </p:sp>
      <p:sp>
        <p:nvSpPr>
          <p:cNvPr id="4" name="Slide Number Placeholder 3"/>
          <p:cNvSpPr>
            <a:spLocks noGrp="1"/>
          </p:cNvSpPr>
          <p:nvPr>
            <p:ph type="sldNum" sz="quarter" idx="10"/>
          </p:nvPr>
        </p:nvSpPr>
        <p:spPr/>
        <p:txBody>
          <a:bodyPr/>
          <a:lstStyle/>
          <a:p>
            <a:fld id="{48166AA2-A722-404B-A5A9-E9361D537A1B}" type="slidenum">
              <a:rPr lang="en-GB" smtClean="0"/>
              <a:t>12</a:t>
            </a:fld>
            <a:endParaRPr lang="en-GB"/>
          </a:p>
        </p:txBody>
      </p:sp>
    </p:spTree>
    <p:extLst>
      <p:ext uri="{BB962C8B-B14F-4D97-AF65-F5344CB8AC3E}">
        <p14:creationId xmlns:p14="http://schemas.microsoft.com/office/powerpoint/2010/main" val="411782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Core text books will be referred to for weekly course readings. These will be accessible once fully enrolled and directed to in English seminars. </a:t>
            </a:r>
          </a:p>
        </p:txBody>
      </p:sp>
      <p:sp>
        <p:nvSpPr>
          <p:cNvPr id="4" name="Slide Number Placeholder 3"/>
          <p:cNvSpPr>
            <a:spLocks noGrp="1"/>
          </p:cNvSpPr>
          <p:nvPr>
            <p:ph type="sldNum" sz="quarter" idx="10"/>
          </p:nvPr>
        </p:nvSpPr>
        <p:spPr/>
        <p:txBody>
          <a:bodyPr/>
          <a:lstStyle/>
          <a:p>
            <a:fld id="{48166AA2-A722-404B-A5A9-E9361D537A1B}" type="slidenum">
              <a:rPr lang="en-GB" smtClean="0"/>
              <a:t>13</a:t>
            </a:fld>
            <a:endParaRPr lang="en-GB"/>
          </a:p>
        </p:txBody>
      </p:sp>
    </p:spTree>
    <p:extLst>
      <p:ext uri="{BB962C8B-B14F-4D97-AF65-F5344CB8AC3E}">
        <p14:creationId xmlns:p14="http://schemas.microsoft.com/office/powerpoint/2010/main" val="232289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the front covers of these well-known children’s books. Can you remember the title and author? Talk to partner. Answers on the next slide. </a:t>
            </a:r>
          </a:p>
        </p:txBody>
      </p:sp>
      <p:sp>
        <p:nvSpPr>
          <p:cNvPr id="4" name="Slide Number Placeholder 3"/>
          <p:cNvSpPr>
            <a:spLocks noGrp="1"/>
          </p:cNvSpPr>
          <p:nvPr>
            <p:ph type="sldNum" sz="quarter" idx="5"/>
          </p:nvPr>
        </p:nvSpPr>
        <p:spPr/>
        <p:txBody>
          <a:bodyPr/>
          <a:lstStyle/>
          <a:p>
            <a:fld id="{687350CB-F5F5-4B8C-A38B-B223722E2B83}" type="slidenum">
              <a:rPr lang="en-GB" smtClean="0"/>
              <a:t>14</a:t>
            </a:fld>
            <a:endParaRPr lang="en-GB"/>
          </a:p>
        </p:txBody>
      </p:sp>
    </p:spTree>
    <p:extLst>
      <p:ext uri="{BB962C8B-B14F-4D97-AF65-F5344CB8AC3E}">
        <p14:creationId xmlns:p14="http://schemas.microsoft.com/office/powerpoint/2010/main" val="374235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favourite texts of many children and you may remember many of these from childhood. However, there are many more recent picture books available and it is a good idea to expand your reading of these in preparation for the course – we will introduce you to fiction, non-fiction, picture books, novels, poetry and film as texts. </a:t>
            </a:r>
          </a:p>
        </p:txBody>
      </p:sp>
      <p:sp>
        <p:nvSpPr>
          <p:cNvPr id="4" name="Slide Number Placeholder 3"/>
          <p:cNvSpPr>
            <a:spLocks noGrp="1"/>
          </p:cNvSpPr>
          <p:nvPr>
            <p:ph type="sldNum" sz="quarter" idx="5"/>
          </p:nvPr>
        </p:nvSpPr>
        <p:spPr/>
        <p:txBody>
          <a:bodyPr/>
          <a:lstStyle/>
          <a:p>
            <a:fld id="{687350CB-F5F5-4B8C-A38B-B223722E2B83}" type="slidenum">
              <a:rPr lang="en-GB" smtClean="0"/>
              <a:t>15</a:t>
            </a:fld>
            <a:endParaRPr lang="en-GB"/>
          </a:p>
        </p:txBody>
      </p:sp>
    </p:spTree>
    <p:extLst>
      <p:ext uri="{BB962C8B-B14F-4D97-AF65-F5344CB8AC3E}">
        <p14:creationId xmlns:p14="http://schemas.microsoft.com/office/powerpoint/2010/main" val="31792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Impossible to provide just one list of recommended texts to read as schools will build their curriculums around texts that may address specific aims of their own curriculum. A good place to start looking at wider reading of children’s books is from the UKLA book awards which are chosen by teachers. Access the lists via link. The reader teacher website is also a useful collection of books – F/NF and poetry recommended for different year groups. Also remember diversity to be represented through texts as children need to see themselves reflection through the texts they read – look at the love reading blog. </a:t>
            </a:r>
          </a:p>
        </p:txBody>
      </p:sp>
      <p:sp>
        <p:nvSpPr>
          <p:cNvPr id="4" name="Slide Number Placeholder 3"/>
          <p:cNvSpPr>
            <a:spLocks noGrp="1"/>
          </p:cNvSpPr>
          <p:nvPr>
            <p:ph type="sldNum" sz="quarter" idx="5"/>
          </p:nvPr>
        </p:nvSpPr>
        <p:spPr/>
        <p:txBody>
          <a:bodyPr/>
          <a:lstStyle/>
          <a:p>
            <a:fld id="{687350CB-F5F5-4B8C-A38B-B223722E2B83}" type="slidenum">
              <a:rPr lang="en-GB" smtClean="0"/>
              <a:t>16</a:t>
            </a:fld>
            <a:endParaRPr lang="en-GB"/>
          </a:p>
        </p:txBody>
      </p:sp>
    </p:spTree>
    <p:extLst>
      <p:ext uri="{BB962C8B-B14F-4D97-AF65-F5344CB8AC3E}">
        <p14:creationId xmlns:p14="http://schemas.microsoft.com/office/powerpoint/2010/main" val="344322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 offers online free course in grammar and reading for pleasure if these are areas for development. </a:t>
            </a:r>
          </a:p>
        </p:txBody>
      </p:sp>
      <p:sp>
        <p:nvSpPr>
          <p:cNvPr id="4" name="Slide Number Placeholder 3"/>
          <p:cNvSpPr>
            <a:spLocks noGrp="1"/>
          </p:cNvSpPr>
          <p:nvPr>
            <p:ph type="sldNum" sz="quarter" idx="5"/>
          </p:nvPr>
        </p:nvSpPr>
        <p:spPr/>
        <p:txBody>
          <a:bodyPr/>
          <a:lstStyle/>
          <a:p>
            <a:fld id="{687350CB-F5F5-4B8C-A38B-B223722E2B83}" type="slidenum">
              <a:rPr lang="en-GB" smtClean="0"/>
              <a:t>17</a:t>
            </a:fld>
            <a:endParaRPr lang="en-GB"/>
          </a:p>
        </p:txBody>
      </p:sp>
    </p:spTree>
    <p:extLst>
      <p:ext uri="{BB962C8B-B14F-4D97-AF65-F5344CB8AC3E}">
        <p14:creationId xmlns:p14="http://schemas.microsoft.com/office/powerpoint/2010/main" val="398939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18</a:t>
            </a:fld>
            <a:endParaRPr lang="en-GB"/>
          </a:p>
        </p:txBody>
      </p:sp>
    </p:spTree>
    <p:extLst>
      <p:ext uri="{BB962C8B-B14F-4D97-AF65-F5344CB8AC3E}">
        <p14:creationId xmlns:p14="http://schemas.microsoft.com/office/powerpoint/2010/main" val="306732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Probably wonder why I am showing you a sentence that is clearly not English. First of all, how do we know it is a sentence (?) and what do you think it means? Any idea of the language. </a:t>
            </a:r>
          </a:p>
          <a:p>
            <a:r>
              <a:rPr lang="en-GB" dirty="0"/>
              <a:t>What we are doing is trying to make meaning when we read text whether that be written text or signs and symbols in our environment. The point of the English curriculum is to support children in making, understanding and communicating meaning whether that be through spoken communication or written text. </a:t>
            </a:r>
          </a:p>
        </p:txBody>
      </p:sp>
      <p:sp>
        <p:nvSpPr>
          <p:cNvPr id="4" name="Slide Number Placeholder 3"/>
          <p:cNvSpPr>
            <a:spLocks noGrp="1"/>
          </p:cNvSpPr>
          <p:nvPr>
            <p:ph type="sldNum" sz="quarter" idx="5"/>
          </p:nvPr>
        </p:nvSpPr>
        <p:spPr/>
        <p:txBody>
          <a:bodyPr/>
          <a:lstStyle/>
          <a:p>
            <a:fld id="{687350CB-F5F5-4B8C-A38B-B223722E2B83}" type="slidenum">
              <a:rPr lang="en-GB" smtClean="0"/>
              <a:t>2</a:t>
            </a:fld>
            <a:endParaRPr lang="en-GB"/>
          </a:p>
        </p:txBody>
      </p:sp>
    </p:spTree>
    <p:extLst>
      <p:ext uri="{BB962C8B-B14F-4D97-AF65-F5344CB8AC3E}">
        <p14:creationId xmlns:p14="http://schemas.microsoft.com/office/powerpoint/2010/main" val="3630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included the illustration which does come from a front cover of a children’s book. Does this now support you in making meaning? What I am showing you now is a multi-modal text, where meaning is communicated via two modalities – text and illustration. Whilst this can support meaning making, in terms of early reading and children’s ability to apply phonics strategies, this is not a recommended approach. Therefore we make the distinction between reading for pleasure texts and choosing texts that are appropriate for practising key phonics approaches. </a:t>
            </a:r>
          </a:p>
        </p:txBody>
      </p:sp>
      <p:sp>
        <p:nvSpPr>
          <p:cNvPr id="4" name="Slide Number Placeholder 3"/>
          <p:cNvSpPr>
            <a:spLocks noGrp="1"/>
          </p:cNvSpPr>
          <p:nvPr>
            <p:ph type="sldNum" sz="quarter" idx="10"/>
          </p:nvPr>
        </p:nvSpPr>
        <p:spPr/>
        <p:txBody>
          <a:bodyPr/>
          <a:lstStyle/>
          <a:p>
            <a:fld id="{48166AA2-A722-404B-A5A9-E9361D537A1B}" type="slidenum">
              <a:rPr lang="en-GB" smtClean="0"/>
              <a:t>3</a:t>
            </a:fld>
            <a:endParaRPr lang="en-GB"/>
          </a:p>
        </p:txBody>
      </p:sp>
    </p:spTree>
    <p:extLst>
      <p:ext uri="{BB962C8B-B14F-4D97-AF65-F5344CB8AC3E}">
        <p14:creationId xmlns:p14="http://schemas.microsoft.com/office/powerpoint/2010/main" val="127896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in order to make meaning, there are three main things happening. We need to know the sound system of a language, how those </a:t>
            </a:r>
            <a:r>
              <a:rPr lang="en-GB" b="1" dirty="0"/>
              <a:t>sounds </a:t>
            </a:r>
            <a:r>
              <a:rPr lang="en-GB" dirty="0"/>
              <a:t>(phonemes) are blended together in order to make </a:t>
            </a:r>
            <a:r>
              <a:rPr lang="en-GB" b="1" dirty="0"/>
              <a:t>words </a:t>
            </a:r>
            <a:r>
              <a:rPr lang="en-GB" dirty="0"/>
              <a:t>and then how these are ordered in</a:t>
            </a:r>
            <a:r>
              <a:rPr lang="en-GB" b="1" dirty="0"/>
              <a:t> sentence </a:t>
            </a:r>
            <a:r>
              <a:rPr lang="en-GB" dirty="0"/>
              <a:t>to make sense. </a:t>
            </a:r>
          </a:p>
        </p:txBody>
      </p:sp>
      <p:sp>
        <p:nvSpPr>
          <p:cNvPr id="4" name="Slide Number Placeholder 3"/>
          <p:cNvSpPr>
            <a:spLocks noGrp="1"/>
          </p:cNvSpPr>
          <p:nvPr>
            <p:ph type="sldNum" sz="quarter" idx="10"/>
          </p:nvPr>
        </p:nvSpPr>
        <p:spPr/>
        <p:txBody>
          <a:bodyPr/>
          <a:lstStyle/>
          <a:p>
            <a:fld id="{48166AA2-A722-404B-A5A9-E9361D537A1B}" type="slidenum">
              <a:rPr lang="en-GB" smtClean="0"/>
              <a:t>4</a:t>
            </a:fld>
            <a:endParaRPr lang="en-GB"/>
          </a:p>
        </p:txBody>
      </p:sp>
    </p:spTree>
    <p:extLst>
      <p:ext uri="{BB962C8B-B14F-4D97-AF65-F5344CB8AC3E}">
        <p14:creationId xmlns:p14="http://schemas.microsoft.com/office/powerpoint/2010/main" val="126886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goal is obviously meaning making – aka semantics. There will be terms introduced on the programme which may be new to you and which may also feature in the national curriculum and EYFS profile. The way English is being taught now in the classroom is obviously based upon the requirements of the NC and EYFS profile and may differ to your own school experiences. </a:t>
            </a:r>
          </a:p>
        </p:txBody>
      </p:sp>
      <p:sp>
        <p:nvSpPr>
          <p:cNvPr id="4" name="Slide Number Placeholder 3"/>
          <p:cNvSpPr>
            <a:spLocks noGrp="1"/>
          </p:cNvSpPr>
          <p:nvPr>
            <p:ph type="sldNum" sz="quarter" idx="10"/>
          </p:nvPr>
        </p:nvSpPr>
        <p:spPr/>
        <p:txBody>
          <a:bodyPr/>
          <a:lstStyle/>
          <a:p>
            <a:fld id="{48166AA2-A722-404B-A5A9-E9361D537A1B}" type="slidenum">
              <a:rPr lang="en-GB" smtClean="0"/>
              <a:t>5</a:t>
            </a:fld>
            <a:endParaRPr lang="en-GB"/>
          </a:p>
        </p:txBody>
      </p:sp>
    </p:spTree>
    <p:extLst>
      <p:ext uri="{BB962C8B-B14F-4D97-AF65-F5344CB8AC3E}">
        <p14:creationId xmlns:p14="http://schemas.microsoft.com/office/powerpoint/2010/main" val="260279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with partners about their own memories of English lessons in primary school. Share own. Point out quote from the NC which illustrates the necessity for speaking, reading and writing fluently to empower children. </a:t>
            </a:r>
          </a:p>
        </p:txBody>
      </p:sp>
      <p:sp>
        <p:nvSpPr>
          <p:cNvPr id="4" name="Slide Number Placeholder 3"/>
          <p:cNvSpPr>
            <a:spLocks noGrp="1"/>
          </p:cNvSpPr>
          <p:nvPr>
            <p:ph type="sldNum" sz="quarter" idx="5"/>
          </p:nvPr>
        </p:nvSpPr>
        <p:spPr/>
        <p:txBody>
          <a:bodyPr/>
          <a:lstStyle/>
          <a:p>
            <a:fld id="{687350CB-F5F5-4B8C-A38B-B223722E2B83}" type="slidenum">
              <a:rPr lang="en-GB" smtClean="0"/>
              <a:t>6</a:t>
            </a:fld>
            <a:endParaRPr lang="en-GB"/>
          </a:p>
        </p:txBody>
      </p:sp>
    </p:spTree>
    <p:extLst>
      <p:ext uri="{BB962C8B-B14F-4D97-AF65-F5344CB8AC3E}">
        <p14:creationId xmlns:p14="http://schemas.microsoft.com/office/powerpoint/2010/main" val="20954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requirements are further broken down in the policy documentation on a school’s curriculum should be based. In terms of preparation for the programme, you will need to download and start to become familiar with these documents – the EYFS profile is for children in nursery and reception and the NC for years 1-6. In the pre-course booklet we recommend starting to look at these documents now, not just for English, as during the programme you will be tracking your own subject knowledge against these documents so we recommend reading these in advance.</a:t>
            </a:r>
          </a:p>
        </p:txBody>
      </p:sp>
      <p:sp>
        <p:nvSpPr>
          <p:cNvPr id="4" name="Slide Number Placeholder 3"/>
          <p:cNvSpPr>
            <a:spLocks noGrp="1"/>
          </p:cNvSpPr>
          <p:nvPr>
            <p:ph type="sldNum" sz="quarter" idx="10"/>
          </p:nvPr>
        </p:nvSpPr>
        <p:spPr/>
        <p:txBody>
          <a:bodyPr/>
          <a:lstStyle/>
          <a:p>
            <a:fld id="{48166AA2-A722-404B-A5A9-E9361D537A1B}" type="slidenum">
              <a:rPr lang="en-GB" smtClean="0"/>
              <a:t>7</a:t>
            </a:fld>
            <a:endParaRPr lang="en-GB"/>
          </a:p>
        </p:txBody>
      </p:sp>
    </p:spTree>
    <p:extLst>
      <p:ext uri="{BB962C8B-B14F-4D97-AF65-F5344CB8AC3E}">
        <p14:creationId xmlns:p14="http://schemas.microsoft.com/office/powerpoint/2010/main" val="312013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how to teach phonics may be new for some people so we do recommend referring to the reading framework and becoming familiar with the key terminology as listed in the pre-course booklet. Everyone – no matter age phase of placements – will need to understand how to teach phonics and early reading which is part of the TS. May also find you are teaching beginner readers of older age phases and intervention in reading may be needed. </a:t>
            </a:r>
          </a:p>
        </p:txBody>
      </p:sp>
      <p:sp>
        <p:nvSpPr>
          <p:cNvPr id="4" name="Slide Number Placeholder 3"/>
          <p:cNvSpPr>
            <a:spLocks noGrp="1"/>
          </p:cNvSpPr>
          <p:nvPr>
            <p:ph type="sldNum" sz="quarter" idx="5"/>
          </p:nvPr>
        </p:nvSpPr>
        <p:spPr/>
        <p:txBody>
          <a:bodyPr/>
          <a:lstStyle/>
          <a:p>
            <a:fld id="{687350CB-F5F5-4B8C-A38B-B223722E2B83}" type="slidenum">
              <a:rPr lang="en-GB" smtClean="0"/>
              <a:t>8</a:t>
            </a:fld>
            <a:endParaRPr lang="en-GB"/>
          </a:p>
        </p:txBody>
      </p:sp>
    </p:spTree>
    <p:extLst>
      <p:ext uri="{BB962C8B-B14F-4D97-AF65-F5344CB8AC3E}">
        <p14:creationId xmlns:p14="http://schemas.microsoft.com/office/powerpoint/2010/main" val="270515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of English grammar is a key area of teaching and also for your own subject knowledge for academic writing. There is guidance in the pre-course booklet so you may wish to look at previous year 6 </a:t>
            </a:r>
            <a:r>
              <a:rPr lang="en-GB" dirty="0" err="1"/>
              <a:t>SPaG</a:t>
            </a:r>
            <a:r>
              <a:rPr lang="en-GB" dirty="0"/>
              <a:t> tests online – often used in job interviews. </a:t>
            </a:r>
          </a:p>
          <a:p>
            <a:endParaRPr lang="en-GB" dirty="0"/>
          </a:p>
          <a:p>
            <a:pPr algn="ctr"/>
            <a:r>
              <a:rPr lang="en-GB" b="1" dirty="0">
                <a:solidFill>
                  <a:schemeClr val="tx1"/>
                </a:solidFill>
                <a:latin typeface="Segoe UI" panose="020B0502040204020203" pitchFamily="34" charset="0"/>
              </a:rPr>
              <a:t>Difference between phrase and clause – a clause includes a subject and a verb.</a:t>
            </a:r>
          </a:p>
          <a:p>
            <a:pPr algn="ctr"/>
            <a:r>
              <a:rPr lang="en-GB" b="1" dirty="0">
                <a:solidFill>
                  <a:schemeClr val="tx1"/>
                </a:solidFill>
                <a:latin typeface="Segoe UI" panose="020B0502040204020203" pitchFamily="34" charset="0"/>
              </a:rPr>
              <a:t>‘You’ and ‘get’ are subject and verb so cannot be a phrase. </a:t>
            </a:r>
          </a:p>
          <a:p>
            <a:pPr algn="ctr"/>
            <a:r>
              <a:rPr lang="en-GB" b="1" dirty="0">
                <a:solidFill>
                  <a:schemeClr val="tx1"/>
                </a:solidFill>
                <a:latin typeface="Segoe UI" panose="020B0502040204020203" pitchFamily="34" charset="0"/>
              </a:rPr>
              <a:t>A relative clause always starts with a relative </a:t>
            </a:r>
            <a:r>
              <a:rPr lang="en-GB" b="1" dirty="0">
                <a:solidFill>
                  <a:schemeClr val="tx1"/>
                </a:solidFill>
                <a:effectLst/>
                <a:latin typeface="Segoe UI" panose="020B0502040204020203" pitchFamily="34" charset="0"/>
              </a:rPr>
              <a:t>pronoun - who or which or that. </a:t>
            </a:r>
          </a:p>
          <a:p>
            <a:pPr algn="ctr"/>
            <a:r>
              <a:rPr lang="en-GB" b="1" dirty="0">
                <a:solidFill>
                  <a:schemeClr val="tx1"/>
                </a:solidFill>
                <a:effectLst/>
                <a:latin typeface="Segoe UI" panose="020B0502040204020203" pitchFamily="34" charset="0"/>
              </a:rPr>
              <a:t>A subordinate clause is one which doesn't have complete meaning on its own and relies on the main clause for its meaning. Therefore, this is a subordinate clause as the second part gives you the information required for the sentence to make sense. It starts with the subordinating conjunction ‘if’. </a:t>
            </a:r>
            <a:endParaRPr lang="en-GB" b="1" dirty="0">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9</a:t>
            </a:fld>
            <a:endParaRPr lang="en-GB"/>
          </a:p>
        </p:txBody>
      </p:sp>
    </p:spTree>
    <p:extLst>
      <p:ext uri="{BB962C8B-B14F-4D97-AF65-F5344CB8AC3E}">
        <p14:creationId xmlns:p14="http://schemas.microsoft.com/office/powerpoint/2010/main" val="470566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212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7296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05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7182BB-23AC-4A43-ADD3-B76D86EDE525}" type="datetimeFigureOut">
              <a:rPr lang="en-GB" smtClean="0"/>
              <a:t>03/07/2026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98826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182BB-23AC-4A43-ADD3-B76D86EDE525}" type="datetimeFigureOut">
              <a:rPr lang="en-GB" smtClean="0"/>
              <a:t>03/07/2026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20147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7182BB-23AC-4A43-ADD3-B76D86EDE525}" type="datetimeFigureOut">
              <a:rPr lang="en-GB" smtClean="0"/>
              <a:t>03/07/2026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12290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182BB-23AC-4A43-ADD3-B76D86EDE525}" type="datetimeFigureOut">
              <a:rPr lang="en-GB" smtClean="0"/>
              <a:t>03/07/2026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67506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7182BB-23AC-4A43-ADD3-B76D86EDE525}" type="datetimeFigureOut">
              <a:rPr lang="en-GB" smtClean="0"/>
              <a:t>03/07/2026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97110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7182BB-23AC-4A43-ADD3-B76D86EDE525}" type="datetimeFigureOut">
              <a:rPr lang="en-GB" smtClean="0"/>
              <a:t>03/07/2026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33658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82BB-23AC-4A43-ADD3-B76D86EDE525}" type="datetimeFigureOut">
              <a:rPr lang="en-GB" smtClean="0"/>
              <a:t>03/07/2026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64859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182BB-23AC-4A43-ADD3-B76D86EDE525}" type="datetimeFigureOut">
              <a:rPr lang="en-GB" smtClean="0"/>
              <a:t>03/07/2026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9673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8953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182BB-23AC-4A43-ADD3-B76D86EDE525}" type="datetimeFigureOut">
              <a:rPr lang="en-GB" smtClean="0"/>
              <a:t>03/07/2026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639705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182BB-23AC-4A43-ADD3-B76D86EDE525}" type="datetimeFigureOut">
              <a:rPr lang="en-GB" smtClean="0"/>
              <a:t>03/07/2026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61298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182BB-23AC-4A43-ADD3-B76D86EDE525}" type="datetimeFigureOut">
              <a:rPr lang="en-GB" smtClean="0"/>
              <a:t>03/07/2026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250307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514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350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7/3/2026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4699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t>7/3/2026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8766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7/3/2026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5493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7586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3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7/3/2026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2983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182BB-23AC-4A43-ADD3-B76D86EDE525}" type="datetimeFigureOut">
              <a:rPr lang="en-GB" smtClean="0"/>
              <a:t>03/07/2026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BEC05-2840-43FF-85B5-FA92833EE30B}" type="slidenum">
              <a:rPr lang="en-GB" smtClean="0"/>
              <a:t>‹#›</a:t>
            </a:fld>
            <a:endParaRPr lang="en-GB"/>
          </a:p>
        </p:txBody>
      </p:sp>
    </p:spTree>
    <p:extLst>
      <p:ext uri="{BB962C8B-B14F-4D97-AF65-F5344CB8AC3E}">
        <p14:creationId xmlns:p14="http://schemas.microsoft.com/office/powerpoint/2010/main" val="31978778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rawpixel.com/search/togetherness" TargetMode="External"/><Relationship Id="rId5" Type="http://schemas.openxmlformats.org/officeDocument/2006/relationships/image" Target="../media/image3.jpeg"/><Relationship Id="rId4" Type="http://schemas.openxmlformats.org/officeDocument/2006/relationships/hyperlink" Target="mailto:s.laird@roehampton.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gov.uk/government/publications/key-stage-2-tests-2026-english-grammar-punctuation-and-spelling-test-materials" TargetMode="External"/><Relationship Id="rId4" Type="http://schemas.openxmlformats.org/officeDocument/2006/relationships/hyperlink" Target="https://pixabay.com/en/grammar-magnifier-magnifying-glass-38990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hyperlink" Target="https://ukla.org/ukla-book-awards-longlist-2026/"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lovereading4kids.co.uk/blog/diverse-voices-childrens-books-that-celebrate-difference-6090" TargetMode="External"/><Relationship Id="rId5" Type="http://schemas.openxmlformats.org/officeDocument/2006/relationships/image" Target="../media/image28.png"/><Relationship Id="rId4" Type="http://schemas.openxmlformats.org/officeDocument/2006/relationships/hyperlink" Target="https://www.thereaderteacher.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urfp.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www.open.edu/openlearn/languages/grammar-matters/content-section-0?active-tab=description-tab"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81CxsmxWvO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sanjoselibrary/283983466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s://www.gov.uk/government/publications/early-years-foundation-stage-framework--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the-reading-framework-teaching-the-foundations-of-literac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A493C988-90AE-4C72-8B81-E76ADE383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CC00C-1209-C082-ED01-7DA328757739}"/>
              </a:ext>
            </a:extLst>
          </p:cNvPr>
          <p:cNvSpPr>
            <a:spLocks noGrp="1"/>
          </p:cNvSpPr>
          <p:nvPr>
            <p:ph type="title"/>
          </p:nvPr>
        </p:nvSpPr>
        <p:spPr>
          <a:xfrm>
            <a:off x="636805" y="640080"/>
            <a:ext cx="3378099" cy="3034857"/>
          </a:xfrm>
        </p:spPr>
        <p:txBody>
          <a:bodyPr vert="horz" lIns="91440" tIns="45720" rIns="91440" bIns="45720" rtlCol="0" anchor="b">
            <a:normAutofit/>
          </a:bodyPr>
          <a:lstStyle/>
          <a:p>
            <a:r>
              <a:rPr lang="en-US" sz="4400"/>
              <a:t>Introduction to English</a:t>
            </a:r>
          </a:p>
        </p:txBody>
      </p:sp>
      <p:sp>
        <p:nvSpPr>
          <p:cNvPr id="3" name="Text Placeholder 2">
            <a:extLst>
              <a:ext uri="{FF2B5EF4-FFF2-40B4-BE49-F238E27FC236}">
                <a16:creationId xmlns:a16="http://schemas.microsoft.com/office/drawing/2014/main" id="{A5C734B4-C284-ACBC-9FA5-7AD7DEA2EB24}"/>
              </a:ext>
            </a:extLst>
          </p:cNvPr>
          <p:cNvSpPr>
            <a:spLocks noGrp="1"/>
          </p:cNvSpPr>
          <p:nvPr>
            <p:ph type="body" idx="1"/>
          </p:nvPr>
        </p:nvSpPr>
        <p:spPr>
          <a:xfrm>
            <a:off x="636806" y="3849539"/>
            <a:ext cx="3378098" cy="2367405"/>
          </a:xfrm>
        </p:spPr>
        <p:txBody>
          <a:bodyPr vert="horz" lIns="91440" tIns="45720" rIns="91440" bIns="45720" rtlCol="0" anchor="t">
            <a:normAutofit/>
          </a:bodyPr>
          <a:lstStyle/>
          <a:p>
            <a:pPr algn="r"/>
            <a:r>
              <a:rPr lang="en-US" sz="2000" dirty="0"/>
              <a:t>Steph Laird</a:t>
            </a:r>
          </a:p>
          <a:p>
            <a:pPr algn="r"/>
            <a:r>
              <a:rPr lang="en-US" sz="2000" dirty="0">
                <a:hlinkClick r:id="rId4"/>
              </a:rPr>
              <a:t>s.laird@roehampton.ac.uk</a:t>
            </a:r>
            <a:r>
              <a:rPr lang="en-US" sz="2000" dirty="0"/>
              <a:t> </a:t>
            </a:r>
          </a:p>
        </p:txBody>
      </p:sp>
      <p:cxnSp>
        <p:nvCxnSpPr>
          <p:cNvPr id="66" name="Straight Connector 65">
            <a:extLst>
              <a:ext uri="{FF2B5EF4-FFF2-40B4-BE49-F238E27FC236}">
                <a16:creationId xmlns:a16="http://schemas.microsoft.com/office/drawing/2014/main" id="{4D9A86F5-12E7-4CDA-8037-A3723DFAA0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children reading books in front of a chalkboard&#10;&#10;Description automatically generated">
            <a:extLst>
              <a:ext uri="{FF2B5EF4-FFF2-40B4-BE49-F238E27FC236}">
                <a16:creationId xmlns:a16="http://schemas.microsoft.com/office/drawing/2014/main" id="{4C108BBE-0BFF-F7F2-D7BA-2926F4C1320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11598" r="-2" b="-2"/>
          <a:stretch/>
        </p:blipFill>
        <p:spPr>
          <a:xfrm>
            <a:off x="4654984" y="640080"/>
            <a:ext cx="6896936" cy="5578816"/>
          </a:xfrm>
          <a:prstGeom prst="rect">
            <a:avLst/>
          </a:prstGeom>
        </p:spPr>
      </p:pic>
    </p:spTree>
    <p:extLst>
      <p:ext uri="{BB962C8B-B14F-4D97-AF65-F5344CB8AC3E}">
        <p14:creationId xmlns:p14="http://schemas.microsoft.com/office/powerpoint/2010/main" val="189245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gnifying glass over a page of a dictionary&#10;&#10;Description automatically generated">
            <a:extLst>
              <a:ext uri="{FF2B5EF4-FFF2-40B4-BE49-F238E27FC236}">
                <a16:creationId xmlns:a16="http://schemas.microsoft.com/office/drawing/2014/main" id="{FA3D057B-3824-C7C5-E0D1-2FFE72B371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53124" y="0"/>
            <a:ext cx="6238875" cy="6858000"/>
          </a:xfrm>
          <a:prstGeom prst="rect">
            <a:avLst/>
          </a:prstGeom>
        </p:spPr>
      </p:pic>
      <p:sp>
        <p:nvSpPr>
          <p:cNvPr id="11" name="TextBox 10">
            <a:extLst>
              <a:ext uri="{FF2B5EF4-FFF2-40B4-BE49-F238E27FC236}">
                <a16:creationId xmlns:a16="http://schemas.microsoft.com/office/drawing/2014/main" id="{7680748E-61ED-FDD9-7598-12F091C07094}"/>
              </a:ext>
            </a:extLst>
          </p:cNvPr>
          <p:cNvSpPr txBox="1"/>
          <p:nvPr/>
        </p:nvSpPr>
        <p:spPr>
          <a:xfrm>
            <a:off x="6255658" y="378279"/>
            <a:ext cx="561702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a:hlinkClick r:id="rId5"/>
              </a:rPr>
              <a:t>Key stage 2 tests: 2026 English grammar, punctuation and spelling test materials - GOV.UK</a:t>
            </a:r>
            <a:endParaRPr lang="en-GB" sz="2400" dirty="0"/>
          </a:p>
        </p:txBody>
      </p:sp>
      <p:pic>
        <p:nvPicPr>
          <p:cNvPr id="4" name="Picture 3">
            <a:extLst>
              <a:ext uri="{FF2B5EF4-FFF2-40B4-BE49-F238E27FC236}">
                <a16:creationId xmlns:a16="http://schemas.microsoft.com/office/drawing/2014/main" id="{993AAB94-87C5-1D19-C379-C4C334A30245}"/>
              </a:ext>
            </a:extLst>
          </p:cNvPr>
          <p:cNvPicPr>
            <a:picLocks noChangeAspect="1"/>
          </p:cNvPicPr>
          <p:nvPr/>
        </p:nvPicPr>
        <p:blipFill>
          <a:blip r:embed="rId6"/>
          <a:stretch>
            <a:fillRect/>
          </a:stretch>
        </p:blipFill>
        <p:spPr>
          <a:xfrm>
            <a:off x="513237" y="258805"/>
            <a:ext cx="5006774" cy="634038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11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A1574-20A7-CCED-F0A4-4B4B75DAC166}"/>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Have you completed the English grammar audit?</a:t>
            </a:r>
          </a:p>
        </p:txBody>
      </p:sp>
      <p:cxnSp>
        <p:nvCxnSpPr>
          <p:cNvPr id="20" name="Straight Connector 19">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D275B4-F825-0D89-2F11-78BC6FA0CC8B}"/>
              </a:ext>
            </a:extLst>
          </p:cNvPr>
          <p:cNvPicPr>
            <a:picLocks noChangeAspect="1"/>
          </p:cNvPicPr>
          <p:nvPr/>
        </p:nvPicPr>
        <p:blipFill>
          <a:blip r:embed="rId4"/>
          <a:stretch>
            <a:fillRect/>
          </a:stretch>
        </p:blipFill>
        <p:spPr>
          <a:xfrm>
            <a:off x="1821859" y="177579"/>
            <a:ext cx="7940705" cy="421684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9698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9231-8878-4748-87FE-9A5A46FAEECE}"/>
              </a:ext>
            </a:extLst>
          </p:cNvPr>
          <p:cNvSpPr>
            <a:spLocks noGrp="1"/>
          </p:cNvSpPr>
          <p:nvPr>
            <p:ph type="title"/>
          </p:nvPr>
        </p:nvSpPr>
        <p:spPr>
          <a:xfrm>
            <a:off x="1049867" y="274638"/>
            <a:ext cx="10622844" cy="1210146"/>
          </a:xfrm>
        </p:spPr>
        <p:txBody>
          <a:bodyPr>
            <a:normAutofit fontScale="90000"/>
          </a:bodyPr>
          <a:lstStyle/>
          <a:p>
            <a:pPr algn="l"/>
            <a:r>
              <a:rPr lang="en-GB" b="1">
                <a:solidFill>
                  <a:schemeClr val="tx1"/>
                </a:solidFill>
              </a:rPr>
              <a:t>Finding resources to support your subject knowledge</a:t>
            </a:r>
          </a:p>
        </p:txBody>
      </p:sp>
      <p:sp>
        <p:nvSpPr>
          <p:cNvPr id="3" name="Content Placeholder 2">
            <a:extLst>
              <a:ext uri="{FF2B5EF4-FFF2-40B4-BE49-F238E27FC236}">
                <a16:creationId xmlns:a16="http://schemas.microsoft.com/office/drawing/2014/main" id="{65E66970-DBFF-45F3-ADDD-AD893F978ADD}"/>
              </a:ext>
            </a:extLst>
          </p:cNvPr>
          <p:cNvSpPr>
            <a:spLocks noGrp="1"/>
          </p:cNvSpPr>
          <p:nvPr>
            <p:ph idx="1"/>
          </p:nvPr>
        </p:nvSpPr>
        <p:spPr>
          <a:xfrm>
            <a:off x="6551575" y="5301209"/>
            <a:ext cx="3682752" cy="648072"/>
          </a:xfrm>
        </p:spPr>
        <p:txBody>
          <a:bodyPr>
            <a:normAutofit fontScale="85000" lnSpcReduction="10000"/>
          </a:bodyPr>
          <a:lstStyle/>
          <a:p>
            <a:pPr marL="0" indent="0">
              <a:buNone/>
            </a:pPr>
            <a:r>
              <a:rPr lang="en-GB">
                <a:solidFill>
                  <a:schemeClr val="tx1"/>
                </a:solidFill>
              </a:rPr>
              <a:t>Crystal, D. (2004) </a:t>
            </a:r>
            <a:r>
              <a:rPr lang="en-GB" i="1">
                <a:solidFill>
                  <a:schemeClr val="tx1"/>
                </a:solidFill>
              </a:rPr>
              <a:t>Rediscover Grammar</a:t>
            </a:r>
            <a:r>
              <a:rPr lang="en-GB">
                <a:solidFill>
                  <a:schemeClr val="tx1"/>
                </a:solidFill>
              </a:rPr>
              <a:t>. London: Palgrave Longman</a:t>
            </a:r>
          </a:p>
        </p:txBody>
      </p:sp>
      <p:pic>
        <p:nvPicPr>
          <p:cNvPr id="1026" name="Picture 2" descr="https://images-na.ssl-images-amazon.com/images/I/511oP31htpL._SX327_BO1,204,203,200_.jpg">
            <a:extLst>
              <a:ext uri="{FF2B5EF4-FFF2-40B4-BE49-F238E27FC236}">
                <a16:creationId xmlns:a16="http://schemas.microsoft.com/office/drawing/2014/main" id="{9C1FBF7B-7861-4D65-ABDC-A3944043E4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97685" y="1656213"/>
            <a:ext cx="2154044" cy="3267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D9250F3-5828-4087-91E3-6DB0D9413AA9}"/>
              </a:ext>
            </a:extLst>
          </p:cNvPr>
          <p:cNvSpPr txBox="1">
            <a:spLocks/>
          </p:cNvSpPr>
          <p:nvPr/>
        </p:nvSpPr>
        <p:spPr>
          <a:xfrm>
            <a:off x="1981200" y="5301209"/>
            <a:ext cx="3682752" cy="1282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err="1">
                <a:solidFill>
                  <a:schemeClr val="tx1"/>
                </a:solidFill>
              </a:rPr>
              <a:t>Medwell</a:t>
            </a:r>
            <a:r>
              <a:rPr lang="en-GB" sz="1600">
                <a:solidFill>
                  <a:schemeClr val="tx1"/>
                </a:solidFill>
              </a:rPr>
              <a:t>, J. ad Wray, W. with Moore, G. and Griffiths, V. (2017) </a:t>
            </a:r>
            <a:r>
              <a:rPr lang="en-GB" sz="1600" i="1">
                <a:solidFill>
                  <a:schemeClr val="tx1"/>
                </a:solidFill>
              </a:rPr>
              <a:t>Primary English: Knowledge and Understanding </a:t>
            </a:r>
            <a:r>
              <a:rPr lang="en-GB" sz="1600">
                <a:solidFill>
                  <a:schemeClr val="tx1"/>
                </a:solidFill>
              </a:rPr>
              <a:t>(8th ed.)</a:t>
            </a:r>
            <a:r>
              <a:rPr lang="en-GB" sz="1600" i="1">
                <a:solidFill>
                  <a:schemeClr val="tx1"/>
                </a:solidFill>
              </a:rPr>
              <a:t>. </a:t>
            </a:r>
            <a:r>
              <a:rPr lang="en-GB" sz="1600">
                <a:solidFill>
                  <a:schemeClr val="tx1"/>
                </a:solidFill>
              </a:rPr>
              <a:t> London: Sage</a:t>
            </a:r>
          </a:p>
        </p:txBody>
      </p:sp>
      <p:pic>
        <p:nvPicPr>
          <p:cNvPr id="4" name="Picture 3">
            <a:extLst>
              <a:ext uri="{FF2B5EF4-FFF2-40B4-BE49-F238E27FC236}">
                <a16:creationId xmlns:a16="http://schemas.microsoft.com/office/drawing/2014/main" id="{CFE74665-33D2-4961-A68D-8820245087D5}"/>
              </a:ext>
            </a:extLst>
          </p:cNvPr>
          <p:cNvPicPr>
            <a:picLocks noChangeAspect="1"/>
          </p:cNvPicPr>
          <p:nvPr/>
        </p:nvPicPr>
        <p:blipFill>
          <a:blip r:embed="rId5"/>
          <a:stretch>
            <a:fillRect/>
          </a:stretch>
        </p:blipFill>
        <p:spPr>
          <a:xfrm>
            <a:off x="2172499" y="1759459"/>
            <a:ext cx="2257425" cy="3267075"/>
          </a:xfrm>
          <a:prstGeom prst="rect">
            <a:avLst/>
          </a:prstGeom>
        </p:spPr>
      </p:pic>
    </p:spTree>
    <p:extLst>
      <p:ext uri="{BB962C8B-B14F-4D97-AF65-F5344CB8AC3E}">
        <p14:creationId xmlns:p14="http://schemas.microsoft.com/office/powerpoint/2010/main" val="313986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kla children's book award 2017"/>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2118709" y="5751070"/>
            <a:ext cx="8309070" cy="1077218"/>
          </a:xfrm>
          <a:prstGeom prst="rect">
            <a:avLst/>
          </a:prstGeom>
          <a:noFill/>
        </p:spPr>
        <p:txBody>
          <a:bodyPr wrap="none" rtlCol="0">
            <a:spAutoFit/>
          </a:bodyPr>
          <a:lstStyle/>
          <a:p>
            <a:pPr algn="ctr"/>
            <a:r>
              <a:rPr lang="en-GB" sz="3200"/>
              <a:t>Both of these texts are available as eBooks </a:t>
            </a:r>
            <a:br>
              <a:rPr lang="en-GB" sz="3200"/>
            </a:br>
            <a:r>
              <a:rPr lang="en-GB" sz="3200"/>
              <a:t>(available in September once you have enrolled)</a:t>
            </a:r>
            <a:endParaRPr lang="en-GB"/>
          </a:p>
        </p:txBody>
      </p:sp>
      <p:sp>
        <p:nvSpPr>
          <p:cNvPr id="5" name="TextBox 4"/>
          <p:cNvSpPr txBox="1"/>
          <p:nvPr/>
        </p:nvSpPr>
        <p:spPr>
          <a:xfrm>
            <a:off x="6391507" y="73682"/>
            <a:ext cx="4254024"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a:t>Teaching English, </a:t>
            </a:r>
            <a:br>
              <a:rPr lang="en-GB" sz="2400" b="1"/>
            </a:br>
            <a:r>
              <a:rPr lang="en-GB" sz="2400" b="1"/>
              <a:t>Language and Literacy</a:t>
            </a:r>
            <a:br>
              <a:rPr lang="en-GB" sz="2400"/>
            </a:br>
            <a:r>
              <a:rPr lang="en-GB"/>
              <a:t>(4</a:t>
            </a:r>
            <a:r>
              <a:rPr lang="en-GB" baseline="30000"/>
              <a:t>th</a:t>
            </a:r>
            <a:r>
              <a:rPr lang="en-GB"/>
              <a:t>  </a:t>
            </a:r>
            <a:r>
              <a:rPr lang="en-GB" err="1"/>
              <a:t>Edn</a:t>
            </a:r>
            <a:r>
              <a:rPr lang="en-GB"/>
              <a:t>.) Dominic Wyse, Russell Jones, Helen Bradford, and Mary Anne Wolpert. Routledge (2018)</a:t>
            </a:r>
          </a:p>
        </p:txBody>
      </p:sp>
      <p:sp>
        <p:nvSpPr>
          <p:cNvPr id="6" name="TextBox 5"/>
          <p:cNvSpPr txBox="1"/>
          <p:nvPr/>
        </p:nvSpPr>
        <p:spPr>
          <a:xfrm>
            <a:off x="1546469" y="125609"/>
            <a:ext cx="404953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Teaching Primary English: </a:t>
            </a:r>
            <a:br>
              <a:rPr lang="en-GB" sz="2400" b="1" dirty="0"/>
            </a:br>
            <a:r>
              <a:rPr lang="en-GB" sz="2400" b="1" dirty="0"/>
              <a:t>Subject Knowledge and Classroom Practice</a:t>
            </a:r>
            <a:br>
              <a:rPr lang="en-GB" sz="2400" dirty="0"/>
            </a:br>
            <a:r>
              <a:rPr lang="en-GB" dirty="0"/>
              <a:t>Eve Bearne and David Reedy.</a:t>
            </a:r>
            <a:br>
              <a:rPr lang="en-GB" dirty="0"/>
            </a:br>
            <a:r>
              <a:rPr lang="en-GB" dirty="0"/>
              <a:t>Routledge (2023)</a:t>
            </a:r>
          </a:p>
        </p:txBody>
      </p:sp>
      <p:sp>
        <p:nvSpPr>
          <p:cNvPr id="8" name="TextBox 7"/>
          <p:cNvSpPr txBox="1"/>
          <p:nvPr/>
        </p:nvSpPr>
        <p:spPr>
          <a:xfrm>
            <a:off x="2713959" y="5113330"/>
            <a:ext cx="1961371" cy="584775"/>
          </a:xfrm>
          <a:prstGeom prst="rect">
            <a:avLst/>
          </a:prstGeom>
          <a:noFill/>
        </p:spPr>
        <p:txBody>
          <a:bodyPr wrap="none" rtlCol="0">
            <a:spAutoFit/>
          </a:bodyPr>
          <a:lstStyle/>
          <a:p>
            <a:r>
              <a:rPr lang="en-GB" sz="3200" b="1"/>
              <a:t>HE Level 6</a:t>
            </a:r>
            <a:endParaRPr lang="en-GB" b="1"/>
          </a:p>
        </p:txBody>
      </p:sp>
      <p:sp>
        <p:nvSpPr>
          <p:cNvPr id="9" name="TextBox 8"/>
          <p:cNvSpPr txBox="1"/>
          <p:nvPr/>
        </p:nvSpPr>
        <p:spPr>
          <a:xfrm>
            <a:off x="7442783" y="5113330"/>
            <a:ext cx="1961371" cy="584775"/>
          </a:xfrm>
          <a:prstGeom prst="rect">
            <a:avLst/>
          </a:prstGeom>
          <a:noFill/>
        </p:spPr>
        <p:txBody>
          <a:bodyPr wrap="none" rtlCol="0">
            <a:spAutoFit/>
          </a:bodyPr>
          <a:lstStyle/>
          <a:p>
            <a:r>
              <a:rPr lang="en-GB" sz="3200" b="1"/>
              <a:t>HE Level 7</a:t>
            </a:r>
            <a:endParaRPr lang="en-GB" b="1"/>
          </a:p>
        </p:txBody>
      </p:sp>
      <p:pic>
        <p:nvPicPr>
          <p:cNvPr id="1030" name="Picture 6">
            <a:extLst>
              <a:ext uri="{FF2B5EF4-FFF2-40B4-BE49-F238E27FC236}">
                <a16:creationId xmlns:a16="http://schemas.microsoft.com/office/drawing/2014/main" id="{BADB0BD2-06AF-4611-9525-6FDC22D0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783" y="1933420"/>
            <a:ext cx="2037026" cy="3052481"/>
          </a:xfrm>
          <a:prstGeom prst="rect">
            <a:avLst/>
          </a:prstGeom>
          <a:ln/>
        </p:spPr>
        <p:style>
          <a:lnRef idx="2">
            <a:schemeClr val="dk1"/>
          </a:lnRef>
          <a:fillRef idx="1">
            <a:schemeClr val="lt1"/>
          </a:fillRef>
          <a:effectRef idx="0">
            <a:schemeClr val="dk1"/>
          </a:effectRef>
          <a:fontRef idx="minor">
            <a:schemeClr val="dk1"/>
          </a:fontRef>
        </p:style>
      </p:pic>
      <p:pic>
        <p:nvPicPr>
          <p:cNvPr id="3" name="Picture 2" descr="Teaching Primary English: Subject Knowledge and Classroom Practice book cover">
            <a:extLst>
              <a:ext uri="{FF2B5EF4-FFF2-40B4-BE49-F238E27FC236}">
                <a16:creationId xmlns:a16="http://schemas.microsoft.com/office/drawing/2014/main" id="{E83DE6C3-70E7-AB3F-8796-5E467AFE5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967" y="1986755"/>
            <a:ext cx="2348062" cy="305248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4307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B9677-8885-4C9D-B75E-750FAC398831}"/>
              </a:ext>
            </a:extLst>
          </p:cNvPr>
          <p:cNvPicPr>
            <a:picLocks noChangeAspect="1"/>
          </p:cNvPicPr>
          <p:nvPr/>
        </p:nvPicPr>
        <p:blipFill>
          <a:blip r:embed="rId3"/>
          <a:stretch>
            <a:fillRect/>
          </a:stretch>
        </p:blipFill>
        <p:spPr>
          <a:xfrm>
            <a:off x="113970" y="628650"/>
            <a:ext cx="2420010" cy="3006224"/>
          </a:xfrm>
          <a:prstGeom prst="rect">
            <a:avLst/>
          </a:prstGeom>
        </p:spPr>
      </p:pic>
      <p:pic>
        <p:nvPicPr>
          <p:cNvPr id="5" name="Picture 4">
            <a:extLst>
              <a:ext uri="{FF2B5EF4-FFF2-40B4-BE49-F238E27FC236}">
                <a16:creationId xmlns:a16="http://schemas.microsoft.com/office/drawing/2014/main" id="{8C6D22D4-8C7D-40EA-A78E-0AA31A256806}"/>
              </a:ext>
            </a:extLst>
          </p:cNvPr>
          <p:cNvPicPr>
            <a:picLocks noChangeAspect="1"/>
          </p:cNvPicPr>
          <p:nvPr/>
        </p:nvPicPr>
        <p:blipFill>
          <a:blip r:embed="rId4"/>
          <a:stretch>
            <a:fillRect/>
          </a:stretch>
        </p:blipFill>
        <p:spPr>
          <a:xfrm>
            <a:off x="2691032" y="589212"/>
            <a:ext cx="1988990" cy="2935104"/>
          </a:xfrm>
          <a:prstGeom prst="rect">
            <a:avLst/>
          </a:prstGeom>
        </p:spPr>
      </p:pic>
      <p:pic>
        <p:nvPicPr>
          <p:cNvPr id="6" name="Picture 5">
            <a:extLst>
              <a:ext uri="{FF2B5EF4-FFF2-40B4-BE49-F238E27FC236}">
                <a16:creationId xmlns:a16="http://schemas.microsoft.com/office/drawing/2014/main" id="{1F7467EE-C3DA-44EC-A3A8-8205DEA18709}"/>
              </a:ext>
            </a:extLst>
          </p:cNvPr>
          <p:cNvPicPr>
            <a:picLocks noChangeAspect="1"/>
          </p:cNvPicPr>
          <p:nvPr/>
        </p:nvPicPr>
        <p:blipFill>
          <a:blip r:embed="rId5"/>
          <a:stretch>
            <a:fillRect/>
          </a:stretch>
        </p:blipFill>
        <p:spPr>
          <a:xfrm>
            <a:off x="7471770" y="802936"/>
            <a:ext cx="2577545" cy="2326344"/>
          </a:xfrm>
          <a:prstGeom prst="rect">
            <a:avLst/>
          </a:prstGeom>
        </p:spPr>
      </p:pic>
      <p:pic>
        <p:nvPicPr>
          <p:cNvPr id="7" name="Picture 6">
            <a:extLst>
              <a:ext uri="{FF2B5EF4-FFF2-40B4-BE49-F238E27FC236}">
                <a16:creationId xmlns:a16="http://schemas.microsoft.com/office/drawing/2014/main" id="{93C8878F-618A-4111-983B-050ED58B3936}"/>
              </a:ext>
            </a:extLst>
          </p:cNvPr>
          <p:cNvPicPr>
            <a:picLocks noChangeAspect="1"/>
          </p:cNvPicPr>
          <p:nvPr/>
        </p:nvPicPr>
        <p:blipFill>
          <a:blip r:embed="rId6"/>
          <a:stretch>
            <a:fillRect/>
          </a:stretch>
        </p:blipFill>
        <p:spPr>
          <a:xfrm>
            <a:off x="10127839" y="114080"/>
            <a:ext cx="1931445" cy="3015200"/>
          </a:xfrm>
          <a:prstGeom prst="rect">
            <a:avLst/>
          </a:prstGeom>
        </p:spPr>
      </p:pic>
      <p:pic>
        <p:nvPicPr>
          <p:cNvPr id="10" name="Picture 9">
            <a:extLst>
              <a:ext uri="{FF2B5EF4-FFF2-40B4-BE49-F238E27FC236}">
                <a16:creationId xmlns:a16="http://schemas.microsoft.com/office/drawing/2014/main" id="{97872611-ED38-4E25-95C8-F5FAF3214BEB}"/>
              </a:ext>
            </a:extLst>
          </p:cNvPr>
          <p:cNvPicPr>
            <a:picLocks noChangeAspect="1"/>
          </p:cNvPicPr>
          <p:nvPr/>
        </p:nvPicPr>
        <p:blipFill>
          <a:blip r:embed="rId7"/>
          <a:stretch>
            <a:fillRect/>
          </a:stretch>
        </p:blipFill>
        <p:spPr>
          <a:xfrm>
            <a:off x="2915919" y="3576319"/>
            <a:ext cx="2242503" cy="3060082"/>
          </a:xfrm>
          <a:prstGeom prst="rect">
            <a:avLst/>
          </a:prstGeom>
        </p:spPr>
      </p:pic>
      <p:pic>
        <p:nvPicPr>
          <p:cNvPr id="11" name="Picture 10">
            <a:extLst>
              <a:ext uri="{FF2B5EF4-FFF2-40B4-BE49-F238E27FC236}">
                <a16:creationId xmlns:a16="http://schemas.microsoft.com/office/drawing/2014/main" id="{9A6C9EC2-FDF3-4E6C-B5A4-3BDF3D29AD43}"/>
              </a:ext>
            </a:extLst>
          </p:cNvPr>
          <p:cNvPicPr>
            <a:picLocks noChangeAspect="1"/>
          </p:cNvPicPr>
          <p:nvPr/>
        </p:nvPicPr>
        <p:blipFill>
          <a:blip r:embed="rId8"/>
          <a:stretch>
            <a:fillRect/>
          </a:stretch>
        </p:blipFill>
        <p:spPr>
          <a:xfrm>
            <a:off x="5334000" y="3576319"/>
            <a:ext cx="2052320" cy="3152182"/>
          </a:xfrm>
          <a:prstGeom prst="rect">
            <a:avLst/>
          </a:prstGeom>
        </p:spPr>
      </p:pic>
      <p:pic>
        <p:nvPicPr>
          <p:cNvPr id="12" name="Picture 11">
            <a:extLst>
              <a:ext uri="{FF2B5EF4-FFF2-40B4-BE49-F238E27FC236}">
                <a16:creationId xmlns:a16="http://schemas.microsoft.com/office/drawing/2014/main" id="{3A0B1A2B-0A52-486C-9F45-49C7E6E97E08}"/>
              </a:ext>
            </a:extLst>
          </p:cNvPr>
          <p:cNvPicPr>
            <a:picLocks noChangeAspect="1"/>
          </p:cNvPicPr>
          <p:nvPr/>
        </p:nvPicPr>
        <p:blipFill>
          <a:blip r:embed="rId9"/>
          <a:stretch>
            <a:fillRect/>
          </a:stretch>
        </p:blipFill>
        <p:spPr>
          <a:xfrm>
            <a:off x="7561898" y="3576318"/>
            <a:ext cx="2123436" cy="3082407"/>
          </a:xfrm>
          <a:prstGeom prst="rect">
            <a:avLst/>
          </a:prstGeom>
        </p:spPr>
      </p:pic>
      <p:pic>
        <p:nvPicPr>
          <p:cNvPr id="13" name="Picture 12">
            <a:extLst>
              <a:ext uri="{FF2B5EF4-FFF2-40B4-BE49-F238E27FC236}">
                <a16:creationId xmlns:a16="http://schemas.microsoft.com/office/drawing/2014/main" id="{A3663743-AF20-40BB-A140-B340FC72CC32}"/>
              </a:ext>
            </a:extLst>
          </p:cNvPr>
          <p:cNvPicPr>
            <a:picLocks noChangeAspect="1"/>
          </p:cNvPicPr>
          <p:nvPr/>
        </p:nvPicPr>
        <p:blipFill>
          <a:blip r:embed="rId10"/>
          <a:stretch>
            <a:fillRect/>
          </a:stretch>
        </p:blipFill>
        <p:spPr>
          <a:xfrm>
            <a:off x="9789796" y="3576318"/>
            <a:ext cx="2299014" cy="2885263"/>
          </a:xfrm>
          <a:prstGeom prst="rect">
            <a:avLst/>
          </a:prstGeom>
        </p:spPr>
      </p:pic>
      <p:pic>
        <p:nvPicPr>
          <p:cNvPr id="14" name="Picture 13">
            <a:extLst>
              <a:ext uri="{FF2B5EF4-FFF2-40B4-BE49-F238E27FC236}">
                <a16:creationId xmlns:a16="http://schemas.microsoft.com/office/drawing/2014/main" id="{18F93437-30BF-4134-B205-619AA153EBD5}"/>
              </a:ext>
            </a:extLst>
          </p:cNvPr>
          <p:cNvPicPr>
            <a:picLocks noChangeAspect="1"/>
          </p:cNvPicPr>
          <p:nvPr/>
        </p:nvPicPr>
        <p:blipFill rotWithShape="1">
          <a:blip r:embed="rId11"/>
          <a:srcRect l="18169" r="15799"/>
          <a:stretch/>
        </p:blipFill>
        <p:spPr>
          <a:xfrm>
            <a:off x="4875185" y="788084"/>
            <a:ext cx="2451315" cy="2781300"/>
          </a:xfrm>
          <a:prstGeom prst="rect">
            <a:avLst/>
          </a:prstGeom>
        </p:spPr>
      </p:pic>
      <p:sp>
        <p:nvSpPr>
          <p:cNvPr id="15" name="Rectangle 14">
            <a:extLst>
              <a:ext uri="{FF2B5EF4-FFF2-40B4-BE49-F238E27FC236}">
                <a16:creationId xmlns:a16="http://schemas.microsoft.com/office/drawing/2014/main" id="{6E34E5A7-4A75-4C1D-9103-2FC5F78FE0AA}"/>
              </a:ext>
            </a:extLst>
          </p:cNvPr>
          <p:cNvSpPr/>
          <p:nvPr/>
        </p:nvSpPr>
        <p:spPr>
          <a:xfrm>
            <a:off x="201630" y="664644"/>
            <a:ext cx="2207006" cy="1035184"/>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57A12B6-480F-4D3A-8C69-FCAE88572FED}"/>
              </a:ext>
            </a:extLst>
          </p:cNvPr>
          <p:cNvSpPr/>
          <p:nvPr/>
        </p:nvSpPr>
        <p:spPr>
          <a:xfrm>
            <a:off x="2728730" y="641784"/>
            <a:ext cx="1859636" cy="9488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AD8E20D-6B5B-4FFD-8B92-73AAF08BDECC}"/>
              </a:ext>
            </a:extLst>
          </p:cNvPr>
          <p:cNvSpPr/>
          <p:nvPr/>
        </p:nvSpPr>
        <p:spPr>
          <a:xfrm>
            <a:off x="5334000" y="1164480"/>
            <a:ext cx="1788932" cy="914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EABB8BF-71FF-4A0D-B009-2A67CBC3C23E}"/>
              </a:ext>
            </a:extLst>
          </p:cNvPr>
          <p:cNvSpPr/>
          <p:nvPr/>
        </p:nvSpPr>
        <p:spPr>
          <a:xfrm>
            <a:off x="5753984" y="2070247"/>
            <a:ext cx="876300" cy="533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2B3381-A40C-4FD2-88DA-01D49826F368}"/>
              </a:ext>
            </a:extLst>
          </p:cNvPr>
          <p:cNvSpPr/>
          <p:nvPr/>
        </p:nvSpPr>
        <p:spPr>
          <a:xfrm>
            <a:off x="10801350" y="628650"/>
            <a:ext cx="1000125" cy="98107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7412995-0AEA-494C-B2A4-655870EF3655}"/>
              </a:ext>
            </a:extLst>
          </p:cNvPr>
          <p:cNvSpPr/>
          <p:nvPr/>
        </p:nvSpPr>
        <p:spPr>
          <a:xfrm>
            <a:off x="10127839" y="123056"/>
            <a:ext cx="415702" cy="293510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18DA39A-4B08-4C45-A80B-241310EB78D9}"/>
              </a:ext>
            </a:extLst>
          </p:cNvPr>
          <p:cNvSpPr/>
          <p:nvPr/>
        </p:nvSpPr>
        <p:spPr>
          <a:xfrm>
            <a:off x="7561410" y="914400"/>
            <a:ext cx="2308620" cy="23812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F8667E8-CBFB-462C-816A-A8EA2043784E}"/>
              </a:ext>
            </a:extLst>
          </p:cNvPr>
          <p:cNvSpPr/>
          <p:nvPr/>
        </p:nvSpPr>
        <p:spPr>
          <a:xfrm>
            <a:off x="7579466" y="2867025"/>
            <a:ext cx="2290564" cy="1911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F411C19-5764-46FD-BB88-0EB060055C87}"/>
              </a:ext>
            </a:extLst>
          </p:cNvPr>
          <p:cNvSpPr/>
          <p:nvPr/>
        </p:nvSpPr>
        <p:spPr>
          <a:xfrm>
            <a:off x="4057650" y="3914775"/>
            <a:ext cx="1044575" cy="17145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F173AEC-F01F-400B-BCD6-E9BDE18ED125}"/>
              </a:ext>
            </a:extLst>
          </p:cNvPr>
          <p:cNvSpPr/>
          <p:nvPr/>
        </p:nvSpPr>
        <p:spPr>
          <a:xfrm>
            <a:off x="4210050" y="6238875"/>
            <a:ext cx="835025" cy="27114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F40568D-1B61-4AAA-8A4B-BA1D31235E80}"/>
              </a:ext>
            </a:extLst>
          </p:cNvPr>
          <p:cNvSpPr/>
          <p:nvPr/>
        </p:nvSpPr>
        <p:spPr>
          <a:xfrm>
            <a:off x="5553075" y="3738880"/>
            <a:ext cx="1685925" cy="1023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187E1E4-8B0C-4BE2-9AF4-E1D8037AB7B5}"/>
              </a:ext>
            </a:extLst>
          </p:cNvPr>
          <p:cNvSpPr/>
          <p:nvPr/>
        </p:nvSpPr>
        <p:spPr>
          <a:xfrm>
            <a:off x="6096000" y="6238875"/>
            <a:ext cx="581025" cy="1333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42459AD-627C-4217-8C27-8EDFEF4979CB}"/>
              </a:ext>
            </a:extLst>
          </p:cNvPr>
          <p:cNvSpPr/>
          <p:nvPr/>
        </p:nvSpPr>
        <p:spPr>
          <a:xfrm>
            <a:off x="7718111" y="3738880"/>
            <a:ext cx="1854514" cy="9188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C4F108E-00DC-4643-BD76-C1D59E90857F}"/>
              </a:ext>
            </a:extLst>
          </p:cNvPr>
          <p:cNvSpPr/>
          <p:nvPr/>
        </p:nvSpPr>
        <p:spPr>
          <a:xfrm>
            <a:off x="8096250" y="5943600"/>
            <a:ext cx="1304925" cy="50001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C113830-459C-4FB4-82EE-7B719AC0479A}"/>
              </a:ext>
            </a:extLst>
          </p:cNvPr>
          <p:cNvSpPr/>
          <p:nvPr/>
        </p:nvSpPr>
        <p:spPr>
          <a:xfrm>
            <a:off x="9965374" y="3576318"/>
            <a:ext cx="902651" cy="833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081DE76-584E-4A2B-8846-F37C4AC888B9}"/>
              </a:ext>
            </a:extLst>
          </p:cNvPr>
          <p:cNvSpPr/>
          <p:nvPr/>
        </p:nvSpPr>
        <p:spPr>
          <a:xfrm>
            <a:off x="10820400" y="3643850"/>
            <a:ext cx="1095469" cy="3757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3703D47-3D1F-49B4-AA45-E16F69B08F67}"/>
              </a:ext>
            </a:extLst>
          </p:cNvPr>
          <p:cNvSpPr/>
          <p:nvPr/>
        </p:nvSpPr>
        <p:spPr>
          <a:xfrm>
            <a:off x="10540360" y="6229350"/>
            <a:ext cx="902651" cy="21426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Elmer: 30th Anniversary Edition: 1 (Elmer Picture Books): Amazon.co.uk:  McKee, David: 9781842707319: Books">
            <a:extLst>
              <a:ext uri="{FF2B5EF4-FFF2-40B4-BE49-F238E27FC236}">
                <a16:creationId xmlns:a16="http://schemas.microsoft.com/office/drawing/2014/main" id="{7E7F56B8-2B4A-45B0-BE73-3926F037E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218" y="3738880"/>
            <a:ext cx="2545381" cy="293510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2C72C93E-A854-404E-AD79-D377A59BE3EE}"/>
              </a:ext>
            </a:extLst>
          </p:cNvPr>
          <p:cNvSpPr/>
          <p:nvPr/>
        </p:nvSpPr>
        <p:spPr>
          <a:xfrm>
            <a:off x="361950" y="3831700"/>
            <a:ext cx="2340889" cy="7022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734B9B1-5D43-40A4-AB86-A42180CA9020}"/>
              </a:ext>
            </a:extLst>
          </p:cNvPr>
          <p:cNvSpPr txBox="1"/>
          <p:nvPr/>
        </p:nvSpPr>
        <p:spPr>
          <a:xfrm>
            <a:off x="0" y="112851"/>
            <a:ext cx="10541010" cy="41549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B050"/>
                </a:solidFill>
                <a:effectLst/>
                <a:uLnTx/>
                <a:uFillTx/>
                <a:latin typeface="Calibri" panose="020F0502020204030204"/>
                <a:ea typeface="+mn-ea"/>
                <a:cs typeface="+mn-cs"/>
              </a:rPr>
              <a:t>Look at the covers of these </a:t>
            </a:r>
            <a:r>
              <a:rPr lang="en-GB" sz="2100" b="1" dirty="0">
                <a:solidFill>
                  <a:srgbClr val="00B050"/>
                </a:solidFill>
                <a:latin typeface="Calibri" panose="020F0502020204030204"/>
              </a:rPr>
              <a:t>well-known</a:t>
            </a:r>
            <a:r>
              <a:rPr kumimoji="0" lang="en-GB" sz="2100" b="1" i="0" u="none" strike="noStrike" kern="1200" cap="none" spc="0" normalizeH="0" baseline="0" noProof="0" dirty="0">
                <a:ln>
                  <a:noFill/>
                </a:ln>
                <a:solidFill>
                  <a:srgbClr val="00B050"/>
                </a:solidFill>
                <a:effectLst/>
                <a:uLnTx/>
                <a:uFillTx/>
                <a:latin typeface="Calibri" panose="020F0502020204030204"/>
                <a:ea typeface="+mn-ea"/>
                <a:cs typeface="+mn-cs"/>
              </a:rPr>
              <a:t> children's books. Name the book title and the author.</a:t>
            </a:r>
          </a:p>
        </p:txBody>
      </p:sp>
    </p:spTree>
    <p:extLst>
      <p:ext uri="{BB962C8B-B14F-4D97-AF65-F5344CB8AC3E}">
        <p14:creationId xmlns:p14="http://schemas.microsoft.com/office/powerpoint/2010/main" val="1321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B9677-8885-4C9D-B75E-750FAC398831}"/>
              </a:ext>
            </a:extLst>
          </p:cNvPr>
          <p:cNvPicPr>
            <a:picLocks noChangeAspect="1"/>
          </p:cNvPicPr>
          <p:nvPr/>
        </p:nvPicPr>
        <p:blipFill>
          <a:blip r:embed="rId3"/>
          <a:stretch>
            <a:fillRect/>
          </a:stretch>
        </p:blipFill>
        <p:spPr>
          <a:xfrm>
            <a:off x="132716" y="123056"/>
            <a:ext cx="2009969" cy="2496856"/>
          </a:xfrm>
          <a:prstGeom prst="rect">
            <a:avLst/>
          </a:prstGeom>
        </p:spPr>
      </p:pic>
      <p:pic>
        <p:nvPicPr>
          <p:cNvPr id="5" name="Picture 4">
            <a:extLst>
              <a:ext uri="{FF2B5EF4-FFF2-40B4-BE49-F238E27FC236}">
                <a16:creationId xmlns:a16="http://schemas.microsoft.com/office/drawing/2014/main" id="{8C6D22D4-8C7D-40EA-A78E-0AA31A256806}"/>
              </a:ext>
            </a:extLst>
          </p:cNvPr>
          <p:cNvPicPr>
            <a:picLocks noChangeAspect="1"/>
          </p:cNvPicPr>
          <p:nvPr/>
        </p:nvPicPr>
        <p:blipFill>
          <a:blip r:embed="rId4"/>
          <a:stretch>
            <a:fillRect/>
          </a:stretch>
        </p:blipFill>
        <p:spPr>
          <a:xfrm>
            <a:off x="2641599" y="194176"/>
            <a:ext cx="1644651" cy="2426971"/>
          </a:xfrm>
          <a:prstGeom prst="rect">
            <a:avLst/>
          </a:prstGeom>
        </p:spPr>
      </p:pic>
      <p:pic>
        <p:nvPicPr>
          <p:cNvPr id="6" name="Picture 5">
            <a:extLst>
              <a:ext uri="{FF2B5EF4-FFF2-40B4-BE49-F238E27FC236}">
                <a16:creationId xmlns:a16="http://schemas.microsoft.com/office/drawing/2014/main" id="{1F7467EE-C3DA-44EC-A3A8-8205DEA18709}"/>
              </a:ext>
            </a:extLst>
          </p:cNvPr>
          <p:cNvPicPr>
            <a:picLocks noChangeAspect="1"/>
          </p:cNvPicPr>
          <p:nvPr/>
        </p:nvPicPr>
        <p:blipFill>
          <a:blip r:embed="rId5"/>
          <a:stretch>
            <a:fillRect/>
          </a:stretch>
        </p:blipFill>
        <p:spPr>
          <a:xfrm>
            <a:off x="7323323" y="260257"/>
            <a:ext cx="2577545" cy="2326344"/>
          </a:xfrm>
          <a:prstGeom prst="rect">
            <a:avLst/>
          </a:prstGeom>
        </p:spPr>
      </p:pic>
      <p:pic>
        <p:nvPicPr>
          <p:cNvPr id="7" name="Picture 6">
            <a:extLst>
              <a:ext uri="{FF2B5EF4-FFF2-40B4-BE49-F238E27FC236}">
                <a16:creationId xmlns:a16="http://schemas.microsoft.com/office/drawing/2014/main" id="{93C8878F-618A-4111-983B-050ED58B3936}"/>
              </a:ext>
            </a:extLst>
          </p:cNvPr>
          <p:cNvPicPr>
            <a:picLocks noChangeAspect="1"/>
          </p:cNvPicPr>
          <p:nvPr/>
        </p:nvPicPr>
        <p:blipFill>
          <a:blip r:embed="rId6"/>
          <a:stretch>
            <a:fillRect/>
          </a:stretch>
        </p:blipFill>
        <p:spPr>
          <a:xfrm>
            <a:off x="10233658" y="123056"/>
            <a:ext cx="1578071" cy="2463545"/>
          </a:xfrm>
          <a:prstGeom prst="rect">
            <a:avLst/>
          </a:prstGeom>
        </p:spPr>
      </p:pic>
      <p:pic>
        <p:nvPicPr>
          <p:cNvPr id="10" name="Picture 9">
            <a:extLst>
              <a:ext uri="{FF2B5EF4-FFF2-40B4-BE49-F238E27FC236}">
                <a16:creationId xmlns:a16="http://schemas.microsoft.com/office/drawing/2014/main" id="{97872611-ED38-4E25-95C8-F5FAF3214BEB}"/>
              </a:ext>
            </a:extLst>
          </p:cNvPr>
          <p:cNvPicPr>
            <a:picLocks noChangeAspect="1"/>
          </p:cNvPicPr>
          <p:nvPr/>
        </p:nvPicPr>
        <p:blipFill>
          <a:blip r:embed="rId7"/>
          <a:stretch>
            <a:fillRect/>
          </a:stretch>
        </p:blipFill>
        <p:spPr>
          <a:xfrm>
            <a:off x="2918460" y="3438768"/>
            <a:ext cx="1872297" cy="2554905"/>
          </a:xfrm>
          <a:prstGeom prst="rect">
            <a:avLst/>
          </a:prstGeom>
        </p:spPr>
      </p:pic>
      <p:pic>
        <p:nvPicPr>
          <p:cNvPr id="11" name="Picture 10">
            <a:extLst>
              <a:ext uri="{FF2B5EF4-FFF2-40B4-BE49-F238E27FC236}">
                <a16:creationId xmlns:a16="http://schemas.microsoft.com/office/drawing/2014/main" id="{9A6C9EC2-FDF3-4E6C-B5A4-3BDF3D29AD43}"/>
              </a:ext>
            </a:extLst>
          </p:cNvPr>
          <p:cNvPicPr>
            <a:picLocks noChangeAspect="1"/>
          </p:cNvPicPr>
          <p:nvPr/>
        </p:nvPicPr>
        <p:blipFill>
          <a:blip r:embed="rId8"/>
          <a:stretch>
            <a:fillRect/>
          </a:stretch>
        </p:blipFill>
        <p:spPr>
          <a:xfrm>
            <a:off x="5333999" y="3331117"/>
            <a:ext cx="1733535" cy="2662556"/>
          </a:xfrm>
          <a:prstGeom prst="rect">
            <a:avLst/>
          </a:prstGeom>
        </p:spPr>
      </p:pic>
      <p:pic>
        <p:nvPicPr>
          <p:cNvPr id="12" name="Picture 11">
            <a:extLst>
              <a:ext uri="{FF2B5EF4-FFF2-40B4-BE49-F238E27FC236}">
                <a16:creationId xmlns:a16="http://schemas.microsoft.com/office/drawing/2014/main" id="{3A0B1A2B-0A52-486C-9F45-49C7E6E97E08}"/>
              </a:ext>
            </a:extLst>
          </p:cNvPr>
          <p:cNvPicPr>
            <a:picLocks noChangeAspect="1"/>
          </p:cNvPicPr>
          <p:nvPr/>
        </p:nvPicPr>
        <p:blipFill>
          <a:blip r:embed="rId9"/>
          <a:stretch>
            <a:fillRect/>
          </a:stretch>
        </p:blipFill>
        <p:spPr>
          <a:xfrm>
            <a:off x="7725263" y="3429000"/>
            <a:ext cx="1760046" cy="2554906"/>
          </a:xfrm>
          <a:prstGeom prst="rect">
            <a:avLst/>
          </a:prstGeom>
        </p:spPr>
      </p:pic>
      <p:pic>
        <p:nvPicPr>
          <p:cNvPr id="13" name="Picture 12">
            <a:extLst>
              <a:ext uri="{FF2B5EF4-FFF2-40B4-BE49-F238E27FC236}">
                <a16:creationId xmlns:a16="http://schemas.microsoft.com/office/drawing/2014/main" id="{A3663743-AF20-40BB-A140-B340FC72CC32}"/>
              </a:ext>
            </a:extLst>
          </p:cNvPr>
          <p:cNvPicPr>
            <a:picLocks noChangeAspect="1"/>
          </p:cNvPicPr>
          <p:nvPr/>
        </p:nvPicPr>
        <p:blipFill>
          <a:blip r:embed="rId10"/>
          <a:stretch>
            <a:fillRect/>
          </a:stretch>
        </p:blipFill>
        <p:spPr>
          <a:xfrm>
            <a:off x="10066838" y="3576318"/>
            <a:ext cx="1918397" cy="2407588"/>
          </a:xfrm>
          <a:prstGeom prst="rect">
            <a:avLst/>
          </a:prstGeom>
        </p:spPr>
      </p:pic>
      <p:pic>
        <p:nvPicPr>
          <p:cNvPr id="14" name="Picture 13">
            <a:extLst>
              <a:ext uri="{FF2B5EF4-FFF2-40B4-BE49-F238E27FC236}">
                <a16:creationId xmlns:a16="http://schemas.microsoft.com/office/drawing/2014/main" id="{18F93437-30BF-4134-B205-619AA153EBD5}"/>
              </a:ext>
            </a:extLst>
          </p:cNvPr>
          <p:cNvPicPr>
            <a:picLocks noChangeAspect="1"/>
          </p:cNvPicPr>
          <p:nvPr/>
        </p:nvPicPr>
        <p:blipFill rotWithShape="1">
          <a:blip r:embed="rId11"/>
          <a:srcRect l="18169" r="15799"/>
          <a:stretch/>
        </p:blipFill>
        <p:spPr>
          <a:xfrm>
            <a:off x="4870343" y="278179"/>
            <a:ext cx="2052321" cy="2328595"/>
          </a:xfrm>
          <a:prstGeom prst="rect">
            <a:avLst/>
          </a:prstGeom>
        </p:spPr>
      </p:pic>
      <p:sp>
        <p:nvSpPr>
          <p:cNvPr id="2" name="TextBox 1">
            <a:extLst>
              <a:ext uri="{FF2B5EF4-FFF2-40B4-BE49-F238E27FC236}">
                <a16:creationId xmlns:a16="http://schemas.microsoft.com/office/drawing/2014/main" id="{94FCCF59-76FE-443A-BAB8-4D5283BDB237}"/>
              </a:ext>
            </a:extLst>
          </p:cNvPr>
          <p:cNvSpPr txBox="1"/>
          <p:nvPr/>
        </p:nvSpPr>
        <p:spPr>
          <a:xfrm>
            <a:off x="132715" y="2629584"/>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The Gruffalo’s Child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Julia Donaldson</a:t>
            </a:r>
          </a:p>
        </p:txBody>
      </p:sp>
      <p:sp>
        <p:nvSpPr>
          <p:cNvPr id="33" name="TextBox 32">
            <a:extLst>
              <a:ext uri="{FF2B5EF4-FFF2-40B4-BE49-F238E27FC236}">
                <a16:creationId xmlns:a16="http://schemas.microsoft.com/office/drawing/2014/main" id="{1305D794-7850-4209-B583-E0D771E43005}"/>
              </a:ext>
            </a:extLst>
          </p:cNvPr>
          <p:cNvSpPr txBox="1"/>
          <p:nvPr/>
        </p:nvSpPr>
        <p:spPr>
          <a:xfrm>
            <a:off x="2588753" y="2586601"/>
            <a:ext cx="200996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Harry Potter and the Philosopher’s Stone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J. K. Rowling</a:t>
            </a:r>
          </a:p>
        </p:txBody>
      </p:sp>
      <p:sp>
        <p:nvSpPr>
          <p:cNvPr id="34" name="TextBox 33">
            <a:extLst>
              <a:ext uri="{FF2B5EF4-FFF2-40B4-BE49-F238E27FC236}">
                <a16:creationId xmlns:a16="http://schemas.microsoft.com/office/drawing/2014/main" id="{E06A4A19-D3B3-4CB9-B997-8F326F0EEA90}"/>
              </a:ext>
            </a:extLst>
          </p:cNvPr>
          <p:cNvSpPr txBox="1"/>
          <p:nvPr/>
        </p:nvSpPr>
        <p:spPr>
          <a:xfrm>
            <a:off x="4868625" y="2619912"/>
            <a:ext cx="212272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Wind in the Willows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Kenneth Grahame</a:t>
            </a:r>
          </a:p>
        </p:txBody>
      </p:sp>
      <p:sp>
        <p:nvSpPr>
          <p:cNvPr id="35" name="TextBox 34">
            <a:extLst>
              <a:ext uri="{FF2B5EF4-FFF2-40B4-BE49-F238E27FC236}">
                <a16:creationId xmlns:a16="http://schemas.microsoft.com/office/drawing/2014/main" id="{AF0F3D52-D632-4D76-95C9-26F2342DBB68}"/>
              </a:ext>
            </a:extLst>
          </p:cNvPr>
          <p:cNvSpPr txBox="1"/>
          <p:nvPr/>
        </p:nvSpPr>
        <p:spPr>
          <a:xfrm>
            <a:off x="7323323" y="2585232"/>
            <a:ext cx="257754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Where the Wild Things 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Maurice Sendak</a:t>
            </a:r>
          </a:p>
        </p:txBody>
      </p:sp>
      <p:sp>
        <p:nvSpPr>
          <p:cNvPr id="36" name="TextBox 35">
            <a:extLst>
              <a:ext uri="{FF2B5EF4-FFF2-40B4-BE49-F238E27FC236}">
                <a16:creationId xmlns:a16="http://schemas.microsoft.com/office/drawing/2014/main" id="{89C26A34-3313-4810-A488-ED23D8320245}"/>
              </a:ext>
            </a:extLst>
          </p:cNvPr>
          <p:cNvSpPr txBox="1"/>
          <p:nvPr/>
        </p:nvSpPr>
        <p:spPr>
          <a:xfrm>
            <a:off x="10066838" y="2619911"/>
            <a:ext cx="200996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Charlie and the Chocolate Factory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Roald Dahl</a:t>
            </a:r>
          </a:p>
        </p:txBody>
      </p:sp>
      <p:sp>
        <p:nvSpPr>
          <p:cNvPr id="37" name="TextBox 36">
            <a:extLst>
              <a:ext uri="{FF2B5EF4-FFF2-40B4-BE49-F238E27FC236}">
                <a16:creationId xmlns:a16="http://schemas.microsoft.com/office/drawing/2014/main" id="{A581C1AC-1AE6-4BD8-9BD1-526F8987CFA3}"/>
              </a:ext>
            </a:extLst>
          </p:cNvPr>
          <p:cNvSpPr txBox="1"/>
          <p:nvPr/>
        </p:nvSpPr>
        <p:spPr>
          <a:xfrm>
            <a:off x="206765" y="5801606"/>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Elmer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David McKee</a:t>
            </a:r>
          </a:p>
        </p:txBody>
      </p:sp>
      <p:pic>
        <p:nvPicPr>
          <p:cNvPr id="1026" name="Picture 2" descr="Elmer: 30th Anniversary Edition: 1 (Elmer Picture Books): Amazon.co.uk:  McKee, David: 9781842707319: Books">
            <a:extLst>
              <a:ext uri="{FF2B5EF4-FFF2-40B4-BE49-F238E27FC236}">
                <a16:creationId xmlns:a16="http://schemas.microsoft.com/office/drawing/2014/main" id="{DE43C29D-6308-48BE-8D54-0F95ACA24E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663" y="3506081"/>
            <a:ext cx="1990725" cy="229552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D4723C3-BC41-4FAA-BD34-DD95B4E49AAE}"/>
              </a:ext>
            </a:extLst>
          </p:cNvPr>
          <p:cNvSpPr txBox="1"/>
          <p:nvPr/>
        </p:nvSpPr>
        <p:spPr>
          <a:xfrm>
            <a:off x="2918460" y="5983906"/>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The Cat in the 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Dr Seuss</a:t>
            </a:r>
          </a:p>
        </p:txBody>
      </p:sp>
      <p:sp>
        <p:nvSpPr>
          <p:cNvPr id="39" name="TextBox 38">
            <a:extLst>
              <a:ext uri="{FF2B5EF4-FFF2-40B4-BE49-F238E27FC236}">
                <a16:creationId xmlns:a16="http://schemas.microsoft.com/office/drawing/2014/main" id="{C7ABE1E7-48E0-48CC-AE62-44CC1CE6466B}"/>
              </a:ext>
            </a:extLst>
          </p:cNvPr>
          <p:cNvSpPr txBox="1"/>
          <p:nvPr/>
        </p:nvSpPr>
        <p:spPr>
          <a:xfrm>
            <a:off x="5196123" y="5951412"/>
            <a:ext cx="223837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Diary of a Wimpy Kid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Jeff Kinney</a:t>
            </a:r>
          </a:p>
        </p:txBody>
      </p:sp>
      <p:sp>
        <p:nvSpPr>
          <p:cNvPr id="40" name="TextBox 39">
            <a:extLst>
              <a:ext uri="{FF2B5EF4-FFF2-40B4-BE49-F238E27FC236}">
                <a16:creationId xmlns:a16="http://schemas.microsoft.com/office/drawing/2014/main" id="{33895E8C-159A-42B9-9F7A-686303AA6A79}"/>
              </a:ext>
            </a:extLst>
          </p:cNvPr>
          <p:cNvSpPr txBox="1"/>
          <p:nvPr/>
        </p:nvSpPr>
        <p:spPr>
          <a:xfrm>
            <a:off x="7607110" y="5951412"/>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Charlotte’s Web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E.B. White</a:t>
            </a:r>
          </a:p>
        </p:txBody>
      </p:sp>
      <p:sp>
        <p:nvSpPr>
          <p:cNvPr id="41" name="TextBox 40">
            <a:extLst>
              <a:ext uri="{FF2B5EF4-FFF2-40B4-BE49-F238E27FC236}">
                <a16:creationId xmlns:a16="http://schemas.microsoft.com/office/drawing/2014/main" id="{11EDB46B-4FA3-4541-B371-BA553C76BDF9}"/>
              </a:ext>
            </a:extLst>
          </p:cNvPr>
          <p:cNvSpPr txBox="1"/>
          <p:nvPr/>
        </p:nvSpPr>
        <p:spPr>
          <a:xfrm>
            <a:off x="10066837" y="5951411"/>
            <a:ext cx="21251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The Tiger who came to Tea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Judith Kerr</a:t>
            </a:r>
          </a:p>
        </p:txBody>
      </p:sp>
    </p:spTree>
    <p:extLst>
      <p:ext uri="{BB962C8B-B14F-4D97-AF65-F5344CB8AC3E}">
        <p14:creationId xmlns:p14="http://schemas.microsoft.com/office/powerpoint/2010/main" val="107253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872230-59BC-1D1E-85A1-65644E3946FD}"/>
              </a:ext>
            </a:extLst>
          </p:cNvPr>
          <p:cNvPicPr>
            <a:picLocks noChangeAspect="1"/>
          </p:cNvPicPr>
          <p:nvPr/>
        </p:nvPicPr>
        <p:blipFill>
          <a:blip r:embed="rId3"/>
          <a:stretch>
            <a:fillRect/>
          </a:stretch>
        </p:blipFill>
        <p:spPr>
          <a:xfrm>
            <a:off x="5001253" y="804333"/>
            <a:ext cx="4895328" cy="1900398"/>
          </a:xfrm>
          <a:prstGeom prst="rect">
            <a:avLst/>
          </a:prstGeom>
        </p:spPr>
      </p:pic>
      <p:sp>
        <p:nvSpPr>
          <p:cNvPr id="9" name="TextBox 8">
            <a:extLst>
              <a:ext uri="{FF2B5EF4-FFF2-40B4-BE49-F238E27FC236}">
                <a16:creationId xmlns:a16="http://schemas.microsoft.com/office/drawing/2014/main" id="{ED1E7BF4-A1D3-AF53-DBA4-8FC6E916F248}"/>
              </a:ext>
            </a:extLst>
          </p:cNvPr>
          <p:cNvSpPr txBox="1"/>
          <p:nvPr/>
        </p:nvSpPr>
        <p:spPr>
          <a:xfrm>
            <a:off x="5913722" y="2772143"/>
            <a:ext cx="411564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379476">
              <a:spcAft>
                <a:spcPts val="600"/>
              </a:spcAft>
            </a:pPr>
            <a:r>
              <a:rPr lang="en-GB" sz="2000" kern="1200" dirty="0">
                <a:solidFill>
                  <a:schemeClr val="dk1"/>
                </a:solidFill>
                <a:latin typeface="+mn-lt"/>
                <a:ea typeface="+mn-ea"/>
                <a:cs typeface="+mn-cs"/>
                <a:hlinkClick r:id="rId4"/>
              </a:rPr>
              <a:t>https://www.thereaderteacher.com/</a:t>
            </a:r>
            <a:r>
              <a:rPr lang="en-GB" sz="2000" kern="1200" dirty="0">
                <a:solidFill>
                  <a:schemeClr val="dk1"/>
                </a:solidFill>
                <a:latin typeface="+mn-lt"/>
                <a:ea typeface="+mn-ea"/>
                <a:cs typeface="+mn-cs"/>
              </a:rPr>
              <a:t> </a:t>
            </a:r>
            <a:endParaRPr lang="en-GB" sz="2000" dirty="0"/>
          </a:p>
        </p:txBody>
      </p:sp>
      <p:pic>
        <p:nvPicPr>
          <p:cNvPr id="11" name="Picture 10">
            <a:extLst>
              <a:ext uri="{FF2B5EF4-FFF2-40B4-BE49-F238E27FC236}">
                <a16:creationId xmlns:a16="http://schemas.microsoft.com/office/drawing/2014/main" id="{92AE6096-A575-DED7-57F9-99E37E31B6D0}"/>
              </a:ext>
            </a:extLst>
          </p:cNvPr>
          <p:cNvPicPr>
            <a:picLocks noChangeAspect="1"/>
          </p:cNvPicPr>
          <p:nvPr/>
        </p:nvPicPr>
        <p:blipFill>
          <a:blip r:embed="rId5"/>
          <a:stretch>
            <a:fillRect/>
          </a:stretch>
        </p:blipFill>
        <p:spPr>
          <a:xfrm>
            <a:off x="4482146" y="3333686"/>
            <a:ext cx="3281004" cy="2674984"/>
          </a:xfrm>
          <a:prstGeom prst="rect">
            <a:avLst/>
          </a:prstGeom>
        </p:spPr>
        <p:style>
          <a:lnRef idx="2">
            <a:schemeClr val="dk1"/>
          </a:lnRef>
          <a:fillRef idx="1">
            <a:schemeClr val="lt1"/>
          </a:fillRef>
          <a:effectRef idx="0">
            <a:schemeClr val="dk1"/>
          </a:effectRef>
          <a:fontRef idx="minor">
            <a:schemeClr val="dk1"/>
          </a:fontRef>
        </p:style>
      </p:pic>
      <p:sp>
        <p:nvSpPr>
          <p:cNvPr id="13" name="TextBox 12">
            <a:extLst>
              <a:ext uri="{FF2B5EF4-FFF2-40B4-BE49-F238E27FC236}">
                <a16:creationId xmlns:a16="http://schemas.microsoft.com/office/drawing/2014/main" id="{D2081159-294D-514E-8231-2C2EFC2313CF}"/>
              </a:ext>
            </a:extLst>
          </p:cNvPr>
          <p:cNvSpPr txBox="1"/>
          <p:nvPr/>
        </p:nvSpPr>
        <p:spPr>
          <a:xfrm>
            <a:off x="7972658" y="4104342"/>
            <a:ext cx="3165411"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379476">
              <a:spcAft>
                <a:spcPts val="600"/>
              </a:spcAft>
            </a:pPr>
            <a:r>
              <a:rPr lang="en-GB" sz="2000" kern="1200" dirty="0">
                <a:solidFill>
                  <a:schemeClr val="dk1"/>
                </a:solidFill>
                <a:latin typeface="+mn-lt"/>
                <a:ea typeface="+mn-ea"/>
                <a:cs typeface="+mn-cs"/>
                <a:hlinkClick r:id="rId6"/>
              </a:rPr>
              <a:t>https://www.lovereading4kids.co.uk/blog/diverse-voices-childrens-books-that-celebrate-difference-6090</a:t>
            </a:r>
            <a:r>
              <a:rPr lang="en-GB" sz="2000" kern="1200" dirty="0">
                <a:solidFill>
                  <a:schemeClr val="dk1"/>
                </a:solidFill>
                <a:latin typeface="+mn-lt"/>
                <a:ea typeface="+mn-ea"/>
                <a:cs typeface="+mn-cs"/>
              </a:rPr>
              <a:t> </a:t>
            </a:r>
            <a:endParaRPr lang="en-GB" sz="2000" dirty="0"/>
          </a:p>
        </p:txBody>
      </p:sp>
      <p:sp>
        <p:nvSpPr>
          <p:cNvPr id="2" name="TextBox 1">
            <a:extLst>
              <a:ext uri="{FF2B5EF4-FFF2-40B4-BE49-F238E27FC236}">
                <a16:creationId xmlns:a16="http://schemas.microsoft.com/office/drawing/2014/main" id="{20F9BB3A-6694-EB60-BF62-948B4F99242E}"/>
              </a:ext>
            </a:extLst>
          </p:cNvPr>
          <p:cNvSpPr txBox="1"/>
          <p:nvPr/>
        </p:nvSpPr>
        <p:spPr>
          <a:xfrm>
            <a:off x="1267070" y="4310743"/>
            <a:ext cx="2710697"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a:hlinkClick r:id="rId7"/>
              </a:rPr>
              <a:t>UKLA Book Awards Longlist 2026 - UK Literacy Association</a:t>
            </a:r>
            <a:endParaRPr lang="en-GB" sz="2000" dirty="0"/>
          </a:p>
        </p:txBody>
      </p:sp>
      <p:sp>
        <p:nvSpPr>
          <p:cNvPr id="4" name="AutoShape 2">
            <a:extLst>
              <a:ext uri="{FF2B5EF4-FFF2-40B4-BE49-F238E27FC236}">
                <a16:creationId xmlns:a16="http://schemas.microsoft.com/office/drawing/2014/main" id="{73BB4CBF-F244-1B1E-CEE1-B5047BBFB2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18DB99B2-A4E5-DB93-8431-BC666DEE9D2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a:extLst>
              <a:ext uri="{FF2B5EF4-FFF2-40B4-BE49-F238E27FC236}">
                <a16:creationId xmlns:a16="http://schemas.microsoft.com/office/drawing/2014/main" id="{B07B9C18-1EAC-217C-C9BE-B0167F85D59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a:extLst>
              <a:ext uri="{FF2B5EF4-FFF2-40B4-BE49-F238E27FC236}">
                <a16:creationId xmlns:a16="http://schemas.microsoft.com/office/drawing/2014/main" id="{B09EE4BC-2AA3-9A00-49DE-49B34B53258F}"/>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FAD1B7F0-6CEA-4FA5-A7F6-447BB9EEAA62}"/>
              </a:ext>
            </a:extLst>
          </p:cNvPr>
          <p:cNvPicPr>
            <a:picLocks noChangeAspect="1"/>
          </p:cNvPicPr>
          <p:nvPr/>
        </p:nvPicPr>
        <p:blipFill>
          <a:blip r:embed="rId8"/>
          <a:stretch>
            <a:fillRect/>
          </a:stretch>
        </p:blipFill>
        <p:spPr>
          <a:xfrm>
            <a:off x="798458" y="714890"/>
            <a:ext cx="3568883" cy="3524431"/>
          </a:xfrm>
          <a:prstGeom prst="rect">
            <a:avLst/>
          </a:prstGeom>
        </p:spPr>
      </p:pic>
    </p:spTree>
    <p:extLst>
      <p:ext uri="{BB962C8B-B14F-4D97-AF65-F5344CB8AC3E}">
        <p14:creationId xmlns:p14="http://schemas.microsoft.com/office/powerpoint/2010/main" val="330172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61B1-B227-F65F-CCA0-483DA1793662}"/>
              </a:ext>
            </a:extLst>
          </p:cNvPr>
          <p:cNvSpPr>
            <a:spLocks noGrp="1"/>
          </p:cNvSpPr>
          <p:nvPr>
            <p:ph type="title"/>
          </p:nvPr>
        </p:nvSpPr>
        <p:spPr>
          <a:xfrm>
            <a:off x="1024128" y="289558"/>
            <a:ext cx="4750693" cy="1795274"/>
          </a:xfrm>
        </p:spPr>
        <p:txBody>
          <a:bodyPr>
            <a:normAutofit fontScale="90000"/>
          </a:bodyPr>
          <a:lstStyle/>
          <a:p>
            <a:r>
              <a:rPr lang="en-GB" dirty="0"/>
              <a:t>Reading for pleasure/grammar self study</a:t>
            </a:r>
          </a:p>
        </p:txBody>
      </p:sp>
      <p:sp>
        <p:nvSpPr>
          <p:cNvPr id="7" name="TextBox 6">
            <a:extLst>
              <a:ext uri="{FF2B5EF4-FFF2-40B4-BE49-F238E27FC236}">
                <a16:creationId xmlns:a16="http://schemas.microsoft.com/office/drawing/2014/main" id="{62DAFF8D-3F5D-3E07-97D3-A52E04C37842}"/>
              </a:ext>
            </a:extLst>
          </p:cNvPr>
          <p:cNvSpPr txBox="1"/>
          <p:nvPr/>
        </p:nvSpPr>
        <p:spPr>
          <a:xfrm>
            <a:off x="2020710" y="5753495"/>
            <a:ext cx="1896533"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a:hlinkClick r:id="rId3"/>
              </a:rPr>
              <a:t>https://ourfp.org/</a:t>
            </a:r>
            <a:r>
              <a:rPr lang="en-GB"/>
              <a:t> </a:t>
            </a:r>
          </a:p>
        </p:txBody>
      </p:sp>
      <p:pic>
        <p:nvPicPr>
          <p:cNvPr id="9" name="Picture 8">
            <a:extLst>
              <a:ext uri="{FF2B5EF4-FFF2-40B4-BE49-F238E27FC236}">
                <a16:creationId xmlns:a16="http://schemas.microsoft.com/office/drawing/2014/main" id="{E3A09B84-FDB4-A327-2665-AB5709479677}"/>
              </a:ext>
            </a:extLst>
          </p:cNvPr>
          <p:cNvPicPr>
            <a:picLocks noChangeAspect="1"/>
          </p:cNvPicPr>
          <p:nvPr/>
        </p:nvPicPr>
        <p:blipFill>
          <a:blip r:embed="rId4"/>
          <a:stretch>
            <a:fillRect/>
          </a:stretch>
        </p:blipFill>
        <p:spPr>
          <a:xfrm>
            <a:off x="6417180" y="289558"/>
            <a:ext cx="5458731" cy="3860071"/>
          </a:xfrm>
          <a:prstGeom prst="rect">
            <a:avLst/>
          </a:prstGeom>
        </p:spPr>
        <p:style>
          <a:lnRef idx="2">
            <a:schemeClr val="dk1"/>
          </a:lnRef>
          <a:fillRef idx="1">
            <a:schemeClr val="lt1"/>
          </a:fillRef>
          <a:effectRef idx="0">
            <a:schemeClr val="dk1"/>
          </a:effectRef>
          <a:fontRef idx="minor">
            <a:schemeClr val="dk1"/>
          </a:fontRef>
        </p:style>
      </p:pic>
      <p:sp>
        <p:nvSpPr>
          <p:cNvPr id="11" name="TextBox 10">
            <a:extLst>
              <a:ext uri="{FF2B5EF4-FFF2-40B4-BE49-F238E27FC236}">
                <a16:creationId xmlns:a16="http://schemas.microsoft.com/office/drawing/2014/main" id="{03D6BD52-FF16-F1EF-916E-681C72C54662}"/>
              </a:ext>
            </a:extLst>
          </p:cNvPr>
          <p:cNvSpPr txBox="1"/>
          <p:nvPr/>
        </p:nvSpPr>
        <p:spPr>
          <a:xfrm>
            <a:off x="6818488" y="4363498"/>
            <a:ext cx="5057423"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a:hlinkClick r:id="rId5"/>
              </a:rPr>
              <a:t>https://www.open.edu/openlearn/languages/grammar-matters/content-section-0?active-tab=description-tab</a:t>
            </a:r>
            <a:r>
              <a:rPr lang="en-GB"/>
              <a:t> </a:t>
            </a:r>
          </a:p>
        </p:txBody>
      </p:sp>
      <p:pic>
        <p:nvPicPr>
          <p:cNvPr id="4" name="Picture 3">
            <a:extLst>
              <a:ext uri="{FF2B5EF4-FFF2-40B4-BE49-F238E27FC236}">
                <a16:creationId xmlns:a16="http://schemas.microsoft.com/office/drawing/2014/main" id="{80234F54-B6E2-A23A-2737-81663707B9FA}"/>
              </a:ext>
            </a:extLst>
          </p:cNvPr>
          <p:cNvPicPr>
            <a:picLocks noChangeAspect="1"/>
          </p:cNvPicPr>
          <p:nvPr/>
        </p:nvPicPr>
        <p:blipFill>
          <a:blip r:embed="rId6"/>
          <a:stretch>
            <a:fillRect/>
          </a:stretch>
        </p:blipFill>
        <p:spPr>
          <a:xfrm>
            <a:off x="512335" y="2548680"/>
            <a:ext cx="5583665" cy="2602756"/>
          </a:xfrm>
          <a:prstGeom prst="rect">
            <a:avLst/>
          </a:prstGeom>
        </p:spPr>
      </p:pic>
    </p:spTree>
    <p:extLst>
      <p:ext uri="{BB962C8B-B14F-4D97-AF65-F5344CB8AC3E}">
        <p14:creationId xmlns:p14="http://schemas.microsoft.com/office/powerpoint/2010/main" val="295522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FEE4-5A68-4E48-8CE9-D8C1A557E1E2}"/>
              </a:ext>
            </a:extLst>
          </p:cNvPr>
          <p:cNvSpPr>
            <a:spLocks noGrp="1"/>
          </p:cNvSpPr>
          <p:nvPr>
            <p:ph type="title"/>
          </p:nvPr>
        </p:nvSpPr>
        <p:spPr>
          <a:xfrm>
            <a:off x="1024128" y="331216"/>
            <a:ext cx="9720072" cy="1753616"/>
          </a:xfrm>
        </p:spPr>
        <p:style>
          <a:lnRef idx="2">
            <a:schemeClr val="dk1"/>
          </a:lnRef>
          <a:fillRef idx="1">
            <a:schemeClr val="lt1"/>
          </a:fillRef>
          <a:effectRef idx="0">
            <a:schemeClr val="dk1"/>
          </a:effectRef>
          <a:fontRef idx="minor">
            <a:schemeClr val="dk1"/>
          </a:fontRef>
        </p:style>
        <p:txBody>
          <a:bodyPr>
            <a:normAutofit/>
          </a:bodyPr>
          <a:lstStyle/>
          <a:p>
            <a:r>
              <a:rPr lang="en-GB" sz="4600"/>
              <a:t>Preparation for English – refer to the pre-course booklet </a:t>
            </a:r>
          </a:p>
        </p:txBody>
      </p:sp>
      <p:graphicFrame>
        <p:nvGraphicFramePr>
          <p:cNvPr id="5" name="Content Placeholder 2">
            <a:extLst>
              <a:ext uri="{FF2B5EF4-FFF2-40B4-BE49-F238E27FC236}">
                <a16:creationId xmlns:a16="http://schemas.microsoft.com/office/drawing/2014/main" id="{78DAE2A8-719E-24C0-B490-9575BC657516}"/>
              </a:ext>
            </a:extLst>
          </p:cNvPr>
          <p:cNvGraphicFramePr>
            <a:graphicFrameLocks noGrp="1"/>
          </p:cNvGraphicFramePr>
          <p:nvPr>
            <p:ph idx="1"/>
            <p:extLst>
              <p:ext uri="{D42A27DB-BD31-4B8C-83A1-F6EECF244321}">
                <p14:modId xmlns:p14="http://schemas.microsoft.com/office/powerpoint/2010/main" val="349690104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04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CA393-C0F5-0464-7783-A7E2E6F105B2}"/>
              </a:ext>
            </a:extLst>
          </p:cNvPr>
          <p:cNvSpPr txBox="1">
            <a:spLocks/>
          </p:cNvSpPr>
          <p:nvPr/>
        </p:nvSpPr>
        <p:spPr>
          <a:xfrm>
            <a:off x="643467" y="643467"/>
            <a:ext cx="7164674"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spcAft>
                <a:spcPts val="600"/>
              </a:spcAft>
            </a:pPr>
            <a:r>
              <a:rPr lang="en-US" sz="6600" spc="200">
                <a:solidFill>
                  <a:schemeClr val="tx1">
                    <a:alpha val="80000"/>
                  </a:schemeClr>
                </a:solidFill>
              </a:rPr>
              <a:t>Du </a:t>
            </a:r>
            <a:r>
              <a:rPr lang="en-US" sz="6600" spc="200" err="1">
                <a:solidFill>
                  <a:schemeClr val="tx1">
                    <a:alpha val="80000"/>
                  </a:schemeClr>
                </a:solidFill>
              </a:rPr>
              <a:t>Iz</a:t>
            </a:r>
            <a:r>
              <a:rPr lang="en-US" sz="6600" spc="200">
                <a:solidFill>
                  <a:schemeClr val="tx1">
                    <a:alpha val="80000"/>
                  </a:schemeClr>
                </a:solidFill>
              </a:rPr>
              <a:t> Tak?</a:t>
            </a:r>
          </a:p>
        </p:txBody>
      </p:sp>
      <p:cxnSp>
        <p:nvCxnSpPr>
          <p:cNvPr id="15" name="Straight Connector 14">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62EE7FF-9E9F-4A67-9F86-75151A96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6C8E2-28A3-40D8-9B7F-2934161F39CC}"/>
              </a:ext>
            </a:extLst>
          </p:cNvPr>
          <p:cNvSpPr>
            <a:spLocks noGrp="1"/>
          </p:cNvSpPr>
          <p:nvPr>
            <p:ph type="title"/>
          </p:nvPr>
        </p:nvSpPr>
        <p:spPr>
          <a:xfrm>
            <a:off x="5258134" y="640080"/>
            <a:ext cx="6293689" cy="3652405"/>
          </a:xfrm>
        </p:spPr>
        <p:txBody>
          <a:bodyPr vert="horz" lIns="91440" tIns="45720" rIns="91440" bIns="45720" rtlCol="0" anchor="b">
            <a:normAutofit/>
          </a:bodyPr>
          <a:lstStyle/>
          <a:p>
            <a:r>
              <a:rPr lang="en-US" sz="4400" spc="200">
                <a:solidFill>
                  <a:schemeClr val="tx1">
                    <a:lumMod val="85000"/>
                    <a:lumOff val="15000"/>
                  </a:schemeClr>
                </a:solidFill>
              </a:rPr>
              <a:t>What is being said?</a:t>
            </a:r>
          </a:p>
        </p:txBody>
      </p:sp>
      <p:pic>
        <p:nvPicPr>
          <p:cNvPr id="4" name="Picture 3">
            <a:extLst>
              <a:ext uri="{FF2B5EF4-FFF2-40B4-BE49-F238E27FC236}">
                <a16:creationId xmlns:a16="http://schemas.microsoft.com/office/drawing/2014/main" id="{605E455C-CD7B-45F0-88A9-4FE91326A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59" y="620720"/>
            <a:ext cx="3951021" cy="5597733"/>
          </a:xfrm>
          <a:prstGeom prst="rect">
            <a:avLst/>
          </a:prstGeom>
        </p:spPr>
      </p:pic>
      <p:cxnSp>
        <p:nvCxnSpPr>
          <p:cNvPr id="15" name="Straight Connector 14">
            <a:extLst>
              <a:ext uri="{FF2B5EF4-FFF2-40B4-BE49-F238E27FC236}">
                <a16:creationId xmlns:a16="http://schemas.microsoft.com/office/drawing/2014/main" id="{B9A2B59D-5173-41AC-83C2-07213C352B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7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ED57-DE40-4C06-993C-A26E0DE61A2B}"/>
              </a:ext>
            </a:extLst>
          </p:cNvPr>
          <p:cNvSpPr>
            <a:spLocks noGrp="1"/>
          </p:cNvSpPr>
          <p:nvPr>
            <p:ph type="title"/>
          </p:nvPr>
        </p:nvSpPr>
        <p:spPr>
          <a:xfrm>
            <a:off x="1024128" y="585216"/>
            <a:ext cx="5902061" cy="1499616"/>
          </a:xfrm>
        </p:spPr>
        <p:txBody>
          <a:bodyPr>
            <a:normAutofit/>
          </a:bodyPr>
          <a:lstStyle/>
          <a:p>
            <a:r>
              <a:rPr lang="en-GB"/>
              <a:t>Elements of Language</a:t>
            </a:r>
          </a:p>
        </p:txBody>
      </p:sp>
      <p:sp>
        <p:nvSpPr>
          <p:cNvPr id="3" name="Content Placeholder 2">
            <a:extLst>
              <a:ext uri="{FF2B5EF4-FFF2-40B4-BE49-F238E27FC236}">
                <a16:creationId xmlns:a16="http://schemas.microsoft.com/office/drawing/2014/main" id="{17E5D80B-DADC-4757-AED6-5B728F68BCB3}"/>
              </a:ext>
            </a:extLst>
          </p:cNvPr>
          <p:cNvSpPr>
            <a:spLocks noGrp="1"/>
          </p:cNvSpPr>
          <p:nvPr>
            <p:ph idx="1"/>
          </p:nvPr>
        </p:nvSpPr>
        <p:spPr>
          <a:xfrm>
            <a:off x="1024128" y="2286000"/>
            <a:ext cx="5902061" cy="3931920"/>
          </a:xfrm>
        </p:spPr>
        <p:txBody>
          <a:bodyPr>
            <a:normAutofit/>
          </a:bodyPr>
          <a:lstStyle/>
          <a:p>
            <a:r>
              <a:rPr lang="en-GB" sz="4000"/>
              <a:t>Sound</a:t>
            </a:r>
          </a:p>
          <a:p>
            <a:endParaRPr lang="en-GB" sz="4000"/>
          </a:p>
          <a:p>
            <a:r>
              <a:rPr lang="en-GB" sz="4000"/>
              <a:t>Word</a:t>
            </a:r>
          </a:p>
          <a:p>
            <a:endParaRPr lang="en-GB" sz="4000"/>
          </a:p>
          <a:p>
            <a:r>
              <a:rPr lang="en-GB" sz="4000"/>
              <a:t>Sentence </a:t>
            </a:r>
          </a:p>
        </p:txBody>
      </p:sp>
      <p:pic>
        <p:nvPicPr>
          <p:cNvPr id="4" name="Picture 3">
            <a:extLst>
              <a:ext uri="{FF2B5EF4-FFF2-40B4-BE49-F238E27FC236}">
                <a16:creationId xmlns:a16="http://schemas.microsoft.com/office/drawing/2014/main" id="{DC8E47E1-EDAE-4027-99B3-0CBAE1A31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3604" y="640080"/>
            <a:ext cx="3936980" cy="5577840"/>
          </a:xfrm>
          <a:prstGeom prst="rect">
            <a:avLst/>
          </a:prstGeom>
        </p:spPr>
      </p:pic>
    </p:spTree>
    <p:extLst>
      <p:ext uri="{BB962C8B-B14F-4D97-AF65-F5344CB8AC3E}">
        <p14:creationId xmlns:p14="http://schemas.microsoft.com/office/powerpoint/2010/main" val="20971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ED57-DE40-4C06-993C-A26E0DE61A2B}"/>
              </a:ext>
            </a:extLst>
          </p:cNvPr>
          <p:cNvSpPr>
            <a:spLocks noGrp="1"/>
          </p:cNvSpPr>
          <p:nvPr>
            <p:ph type="title"/>
          </p:nvPr>
        </p:nvSpPr>
        <p:spPr>
          <a:xfrm>
            <a:off x="1258349" y="846138"/>
            <a:ext cx="4563611" cy="1143000"/>
          </a:xfrm>
        </p:spPr>
        <p:txBody>
          <a:bodyPr>
            <a:normAutofit fontScale="90000"/>
          </a:bodyPr>
          <a:lstStyle/>
          <a:p>
            <a:pPr algn="l"/>
            <a:r>
              <a:rPr lang="en-GB">
                <a:solidFill>
                  <a:schemeClr val="tx1"/>
                </a:solidFill>
              </a:rPr>
              <a:t>Elements of Language</a:t>
            </a:r>
          </a:p>
        </p:txBody>
      </p:sp>
      <p:sp>
        <p:nvSpPr>
          <p:cNvPr id="3" name="Content Placeholder 2">
            <a:extLst>
              <a:ext uri="{FF2B5EF4-FFF2-40B4-BE49-F238E27FC236}">
                <a16:creationId xmlns:a16="http://schemas.microsoft.com/office/drawing/2014/main" id="{17E5D80B-DADC-4757-AED6-5B728F68BCB3}"/>
              </a:ext>
            </a:extLst>
          </p:cNvPr>
          <p:cNvSpPr>
            <a:spLocks noGrp="1"/>
          </p:cNvSpPr>
          <p:nvPr>
            <p:ph idx="1"/>
          </p:nvPr>
        </p:nvSpPr>
        <p:spPr>
          <a:xfrm>
            <a:off x="1673479" y="2858491"/>
            <a:ext cx="3240360" cy="1545730"/>
          </a:xfrm>
        </p:spPr>
        <p:txBody>
          <a:bodyPr>
            <a:normAutofit/>
          </a:bodyPr>
          <a:lstStyle/>
          <a:p>
            <a:r>
              <a:rPr lang="en-GB" sz="4000"/>
              <a:t>MEANING</a:t>
            </a:r>
            <a:br>
              <a:rPr lang="en-GB" sz="4000"/>
            </a:br>
            <a:r>
              <a:rPr lang="en-GB" sz="4000"/>
              <a:t>(semantics)</a:t>
            </a:r>
          </a:p>
          <a:p>
            <a:pPr marL="0" indent="0">
              <a:buNone/>
            </a:pPr>
            <a:endParaRPr lang="en-GB" sz="4000"/>
          </a:p>
          <a:p>
            <a:pPr marL="0" indent="0">
              <a:buNone/>
            </a:pPr>
            <a:endParaRPr lang="en-GB" sz="4000"/>
          </a:p>
        </p:txBody>
      </p:sp>
      <p:pic>
        <p:nvPicPr>
          <p:cNvPr id="4" name="Picture 3">
            <a:extLst>
              <a:ext uri="{FF2B5EF4-FFF2-40B4-BE49-F238E27FC236}">
                <a16:creationId xmlns:a16="http://schemas.microsoft.com/office/drawing/2014/main" id="{DC8E47E1-EDAE-4027-99B3-0CBAE1A31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042" y="474616"/>
            <a:ext cx="4163274" cy="590876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01C76C5-5F8B-CFA1-FDBB-48BF8D4B255A}"/>
              </a:ext>
            </a:extLst>
          </p:cNvPr>
          <p:cNvSpPr txBox="1"/>
          <p:nvPr/>
        </p:nvSpPr>
        <p:spPr>
          <a:xfrm>
            <a:off x="306137" y="5740400"/>
            <a:ext cx="53366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https://www.youtube.com/watch?v=81CxsmxWvO4</a:t>
            </a:r>
            <a:endParaRPr lang="en-US"/>
          </a:p>
        </p:txBody>
      </p:sp>
    </p:spTree>
    <p:extLst>
      <p:ext uri="{BB962C8B-B14F-4D97-AF65-F5344CB8AC3E}">
        <p14:creationId xmlns:p14="http://schemas.microsoft.com/office/powerpoint/2010/main" val="1346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children reading books&#10;&#10;Description automatically generated">
            <a:extLst>
              <a:ext uri="{FF2B5EF4-FFF2-40B4-BE49-F238E27FC236}">
                <a16:creationId xmlns:a16="http://schemas.microsoft.com/office/drawing/2014/main" id="{B233BE75-BEAA-0292-4567-96D8B1A6549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6730" b="1827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E1CF2A21-8A04-457E-A95E-0E005AEE7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F283A-9A43-58A5-474F-7FEB68F94AC9}"/>
              </a:ext>
            </a:extLst>
          </p:cNvPr>
          <p:cNvSpPr>
            <a:spLocks noGrp="1"/>
          </p:cNvSpPr>
          <p:nvPr>
            <p:ph type="title"/>
          </p:nvPr>
        </p:nvSpPr>
        <p:spPr>
          <a:xfrm>
            <a:off x="1024128" y="585216"/>
            <a:ext cx="6066818" cy="1499616"/>
          </a:xfrm>
        </p:spPr>
        <p:txBody>
          <a:bodyPr>
            <a:normAutofit/>
          </a:bodyPr>
          <a:lstStyle/>
          <a:p>
            <a:r>
              <a:rPr lang="en-GB" dirty="0">
                <a:solidFill>
                  <a:srgbClr val="000000"/>
                </a:solidFill>
              </a:rPr>
              <a:t>What is English?</a:t>
            </a:r>
          </a:p>
        </p:txBody>
      </p:sp>
      <p:cxnSp>
        <p:nvCxnSpPr>
          <p:cNvPr id="15" name="Straight Connector 14">
            <a:extLst>
              <a:ext uri="{FF2B5EF4-FFF2-40B4-BE49-F238E27FC236}">
                <a16:creationId xmlns:a16="http://schemas.microsoft.com/office/drawing/2014/main" id="{8435344E-67FA-430E-A28D-6DF65F6262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E038E-A18C-4AEF-62F3-2B915BF0EF8A}"/>
              </a:ext>
            </a:extLst>
          </p:cNvPr>
          <p:cNvSpPr>
            <a:spLocks noGrp="1"/>
          </p:cNvSpPr>
          <p:nvPr>
            <p:ph idx="1"/>
          </p:nvPr>
        </p:nvSpPr>
        <p:spPr>
          <a:xfrm>
            <a:off x="446315" y="1737359"/>
            <a:ext cx="6977737" cy="5000897"/>
          </a:xfrm>
        </p:spPr>
        <p:txBody>
          <a:bodyPr vert="horz" lIns="45720" tIns="45720" rIns="45720" bIns="45720" rtlCol="0" anchor="t">
            <a:normAutofit/>
          </a:bodyPr>
          <a:lstStyle/>
          <a:p>
            <a:pPr>
              <a:buFont typeface="Wingdings" panose="05000000000000000000" pitchFamily="2" charset="2"/>
              <a:buChar char="Ø"/>
            </a:pPr>
            <a:r>
              <a:rPr lang="en-GB" sz="2600" b="1" i="1" dirty="0">
                <a:solidFill>
                  <a:srgbClr val="000000"/>
                </a:solidFill>
              </a:rPr>
              <a:t>What are  your memories of English lessons in primary school?</a:t>
            </a:r>
          </a:p>
          <a:p>
            <a:pPr marL="0" indent="0">
              <a:buNone/>
            </a:pPr>
            <a:r>
              <a:rPr lang="en-GB" sz="2000" dirty="0">
                <a:solidFill>
                  <a:srgbClr val="000000"/>
                </a:solidFill>
              </a:rPr>
              <a:t>‘English has a pre-eminent place in education and in society. A high-quality education in English will teach pupils to speak and write fluently so that they can communicate their ideas and emotions to others and through their reading and listening, others can communicate with them. Through reading in particular, pupils have a chance to develop culturally, emotionally, intellectually, socially and spiritually. Literature, especially, plays a key role in such development. Reading also enables pupils both to acquire knowledge and to build on what they already know. </a:t>
            </a:r>
            <a:r>
              <a:rPr lang="en-GB" sz="2000" b="1" dirty="0">
                <a:solidFill>
                  <a:srgbClr val="00B050"/>
                </a:solidFill>
              </a:rPr>
              <a:t>All the skills of language are essential to participating fully as a member of society; pupils, therefore, who do not learn to speak, read and write fluently and confidently are effectively disenfranchised.’</a:t>
            </a:r>
          </a:p>
          <a:p>
            <a:r>
              <a:rPr lang="en-GB" sz="2000" dirty="0">
                <a:solidFill>
                  <a:srgbClr val="000000"/>
                </a:solidFill>
              </a:rPr>
              <a:t>The national curriculum (2014) Purpose of Study English – key stages 1 and 2</a:t>
            </a:r>
          </a:p>
        </p:txBody>
      </p:sp>
      <p:sp>
        <p:nvSpPr>
          <p:cNvPr id="8" name="TextBox 7">
            <a:extLst>
              <a:ext uri="{FF2B5EF4-FFF2-40B4-BE49-F238E27FC236}">
                <a16:creationId xmlns:a16="http://schemas.microsoft.com/office/drawing/2014/main" id="{13376B4C-4B70-E2C5-75ED-1F9FCC47F4F9}"/>
              </a:ext>
            </a:extLst>
          </p:cNvPr>
          <p:cNvSpPr txBox="1"/>
          <p:nvPr/>
        </p:nvSpPr>
        <p:spPr>
          <a:xfrm>
            <a:off x="9942666" y="6657945"/>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sanjoselibrary/283983466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185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9" y="274638"/>
            <a:ext cx="10375628" cy="1143000"/>
          </a:xfrm>
        </p:spPr>
        <p:txBody>
          <a:bodyPr>
            <a:normAutofit fontScale="90000"/>
          </a:bodyPr>
          <a:lstStyle/>
          <a:p>
            <a:r>
              <a:rPr lang="en-GB" b="1"/>
              <a:t>Familiarise yourself with documentation</a:t>
            </a:r>
            <a:br>
              <a:rPr lang="en-GB" b="1">
                <a:highlight>
                  <a:srgbClr val="FFFF00"/>
                </a:highlight>
              </a:rPr>
            </a:br>
            <a:endParaRPr lang="en-GB">
              <a:highlight>
                <a:srgbClr val="FFFF00"/>
              </a:highligh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664" y="1568611"/>
            <a:ext cx="2823648" cy="4087128"/>
          </a:xfrm>
          <a:prstGeom prst="rect">
            <a:avLst/>
          </a:prstGeom>
          <a:ln/>
        </p:spPr>
        <p:style>
          <a:lnRef idx="2">
            <a:schemeClr val="dk1"/>
          </a:lnRef>
          <a:fillRef idx="1">
            <a:schemeClr val="lt1"/>
          </a:fillRef>
          <a:effectRef idx="0">
            <a:schemeClr val="dk1"/>
          </a:effectRef>
          <a:fontRef idx="minor">
            <a:schemeClr val="dk1"/>
          </a:fontRef>
        </p:style>
      </p:pic>
      <p:sp>
        <p:nvSpPr>
          <p:cNvPr id="3" name="Rectangle 2">
            <a:extLst>
              <a:ext uri="{FF2B5EF4-FFF2-40B4-BE49-F238E27FC236}">
                <a16:creationId xmlns:a16="http://schemas.microsoft.com/office/drawing/2014/main" id="{D8D9FCC3-7D37-4D2A-90FD-D90CDD87D932}"/>
              </a:ext>
            </a:extLst>
          </p:cNvPr>
          <p:cNvSpPr/>
          <p:nvPr/>
        </p:nvSpPr>
        <p:spPr>
          <a:xfrm>
            <a:off x="1884040" y="5733256"/>
            <a:ext cx="3392810"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hlinkClick r:id="rId4"/>
              </a:rPr>
              <a:t>https://www.gov.uk/government/publications/early-years-foundation-stage-framework--2</a:t>
            </a:r>
            <a:r>
              <a:rPr lang="en-GB" sz="1400" dirty="0"/>
              <a:t> </a:t>
            </a:r>
          </a:p>
        </p:txBody>
      </p:sp>
      <p:sp>
        <p:nvSpPr>
          <p:cNvPr id="4" name="Rectangle 3">
            <a:extLst>
              <a:ext uri="{FF2B5EF4-FFF2-40B4-BE49-F238E27FC236}">
                <a16:creationId xmlns:a16="http://schemas.microsoft.com/office/drawing/2014/main" id="{C516BBD7-9091-44BB-85C5-A1D908CBDD01}"/>
              </a:ext>
            </a:extLst>
          </p:cNvPr>
          <p:cNvSpPr/>
          <p:nvPr/>
        </p:nvSpPr>
        <p:spPr>
          <a:xfrm>
            <a:off x="7032104" y="5760656"/>
            <a:ext cx="3275856"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hlinkClick r:id="rId5"/>
              </a:rPr>
              <a:t>https://www.gov.uk/government/publications/national-curriculum-in-england-primary-curriculum</a:t>
            </a:r>
            <a:endParaRPr lang="en-GB" sz="1400" dirty="0"/>
          </a:p>
        </p:txBody>
      </p:sp>
      <p:pic>
        <p:nvPicPr>
          <p:cNvPr id="6" name="Picture 5">
            <a:extLst>
              <a:ext uri="{FF2B5EF4-FFF2-40B4-BE49-F238E27FC236}">
                <a16:creationId xmlns:a16="http://schemas.microsoft.com/office/drawing/2014/main" id="{B1A8F197-D998-0DB3-BAC6-E3795E1F6B5C}"/>
              </a:ext>
            </a:extLst>
          </p:cNvPr>
          <p:cNvPicPr>
            <a:picLocks noChangeAspect="1"/>
          </p:cNvPicPr>
          <p:nvPr/>
        </p:nvPicPr>
        <p:blipFill>
          <a:blip r:embed="rId6"/>
          <a:stretch>
            <a:fillRect/>
          </a:stretch>
        </p:blipFill>
        <p:spPr>
          <a:xfrm>
            <a:off x="2195690" y="1667436"/>
            <a:ext cx="2885647" cy="375134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062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C42-9435-3327-85C7-FB7DAB059C0F}"/>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a:t>Early reading and ssp</a:t>
            </a:r>
          </a:p>
        </p:txBody>
      </p:sp>
      <p:sp>
        <p:nvSpPr>
          <p:cNvPr id="7" name="TextBox 6">
            <a:extLst>
              <a:ext uri="{FF2B5EF4-FFF2-40B4-BE49-F238E27FC236}">
                <a16:creationId xmlns:a16="http://schemas.microsoft.com/office/drawing/2014/main" id="{E8ACB2F0-3337-1455-5C95-1CA7A68C556F}"/>
              </a:ext>
            </a:extLst>
          </p:cNvPr>
          <p:cNvSpPr txBox="1"/>
          <p:nvPr/>
        </p:nvSpPr>
        <p:spPr>
          <a:xfrm>
            <a:off x="1024128" y="2286000"/>
            <a:ext cx="5902061" cy="3931920"/>
          </a:xfrm>
          <a:prstGeom prst="rect">
            <a:avLst/>
          </a:prstGeom>
        </p:spPr>
        <p:style>
          <a:lnRef idx="2">
            <a:schemeClr val="dk1"/>
          </a:lnRef>
          <a:fillRef idx="1">
            <a:schemeClr val="lt1"/>
          </a:fillRef>
          <a:effectRef idx="0">
            <a:schemeClr val="dk1"/>
          </a:effectRef>
          <a:fontRef idx="minor">
            <a:schemeClr val="dk1"/>
          </a:fontRef>
        </p:style>
        <p:txBody>
          <a:bodyPr vert="horz" lIns="45720" tIns="45720" rIns="45720" bIns="45720" rtlCol="0" anchor="t">
            <a:normAutofit/>
          </a:bodyPr>
          <a:lstStyle/>
          <a:p>
            <a:pPr defTabSz="914400">
              <a:lnSpc>
                <a:spcPct val="90000"/>
              </a:lnSpc>
              <a:spcAft>
                <a:spcPts val="600"/>
              </a:spcAft>
              <a:buClr>
                <a:schemeClr val="accent1"/>
              </a:buClr>
            </a:pPr>
            <a:r>
              <a:rPr lang="en-US" b="1">
                <a:solidFill>
                  <a:schemeClr val="tx1"/>
                </a:solidFill>
              </a:rPr>
              <a:t>Phonic knowledge</a:t>
            </a:r>
          </a:p>
          <a:p>
            <a:pPr defTabSz="914400">
              <a:lnSpc>
                <a:spcPct val="90000"/>
              </a:lnSpc>
              <a:spcAft>
                <a:spcPts val="600"/>
              </a:spcAft>
              <a:buClr>
                <a:schemeClr val="accent1"/>
              </a:buClr>
            </a:pPr>
            <a:r>
              <a:rPr lang="en-US">
                <a:solidFill>
                  <a:schemeClr val="tx1"/>
                </a:solidFill>
              </a:rPr>
              <a:t>In order to teach reading effectively you will need to develop your subject knowledge about systematic synthetic phonics. </a:t>
            </a:r>
          </a:p>
          <a:p>
            <a:pPr defTabSz="914400">
              <a:lnSpc>
                <a:spcPct val="90000"/>
              </a:lnSpc>
              <a:spcAft>
                <a:spcPts val="600"/>
              </a:spcAft>
              <a:buClr>
                <a:schemeClr val="accent1"/>
              </a:buClr>
            </a:pPr>
            <a:r>
              <a:rPr lang="en-US">
                <a:solidFill>
                  <a:schemeClr val="tx1"/>
                </a:solidFill>
              </a:rPr>
              <a:t>In order to prepare yourself for this important strand of subject knowledge: </a:t>
            </a:r>
          </a:p>
          <a:p>
            <a:pPr marL="285750" indent="-285750" defTabSz="914400">
              <a:lnSpc>
                <a:spcPct val="90000"/>
              </a:lnSpc>
              <a:spcAft>
                <a:spcPts val="600"/>
              </a:spcAft>
              <a:buClr>
                <a:schemeClr val="accent1"/>
              </a:buClr>
              <a:buFontTx/>
              <a:buChar char="-"/>
            </a:pPr>
            <a:r>
              <a:rPr lang="en-US">
                <a:solidFill>
                  <a:schemeClr val="tx1"/>
                </a:solidFill>
              </a:rPr>
              <a:t>Look up the following terms and make notes about them: systematic synthetic phonics, phoneme, grapheme, digraph, trigraph, adjacent consonants, blend, segment. </a:t>
            </a:r>
          </a:p>
          <a:p>
            <a:pPr marL="285750" indent="-285750" defTabSz="914400">
              <a:lnSpc>
                <a:spcPct val="90000"/>
              </a:lnSpc>
              <a:spcAft>
                <a:spcPts val="600"/>
              </a:spcAft>
              <a:buClr>
                <a:schemeClr val="accent1"/>
              </a:buClr>
              <a:buFontTx/>
              <a:buChar char="-"/>
            </a:pPr>
            <a:r>
              <a:rPr lang="en-US">
                <a:solidFill>
                  <a:schemeClr val="tx1"/>
                </a:solidFill>
              </a:rPr>
              <a:t>Understanding how early reading is taught is an important aspect of the course. Read The Reading Framework (DFE, 2023):</a:t>
            </a:r>
          </a:p>
          <a:p>
            <a:pPr marL="285750" indent="-285750" defTabSz="914400">
              <a:lnSpc>
                <a:spcPct val="90000"/>
              </a:lnSpc>
              <a:spcAft>
                <a:spcPts val="600"/>
              </a:spcAft>
              <a:buClr>
                <a:schemeClr val="accent1"/>
              </a:buClr>
              <a:buFontTx/>
              <a:buChar char="-"/>
            </a:pPr>
            <a:r>
              <a:rPr lang="en-US">
                <a:solidFill>
                  <a:schemeClr val="tx1"/>
                </a:solidFill>
                <a:hlinkClick r:id="rId3">
                  <a:extLst>
                    <a:ext uri="{A12FA001-AC4F-418D-AE19-62706E023703}">
                      <ahyp:hlinkClr xmlns:ahyp="http://schemas.microsoft.com/office/drawing/2018/hyperlinkcolor" val="tx"/>
                    </a:ext>
                  </a:extLst>
                </a:hlinkClick>
              </a:rPr>
              <a:t>https://www.gov.uk/government/publications/the-reading-framework-teaching-the-foundations-of-literacy</a:t>
            </a:r>
            <a:r>
              <a:rPr lang="en-US">
                <a:solidFill>
                  <a:schemeClr val="tx1"/>
                </a:solidFill>
              </a:rPr>
              <a:t> </a:t>
            </a:r>
          </a:p>
        </p:txBody>
      </p:sp>
      <p:pic>
        <p:nvPicPr>
          <p:cNvPr id="4" name="Picture 3">
            <a:extLst>
              <a:ext uri="{FF2B5EF4-FFF2-40B4-BE49-F238E27FC236}">
                <a16:creationId xmlns:a16="http://schemas.microsoft.com/office/drawing/2014/main" id="{21D39A2A-7182-0691-A447-66E40276D15D}"/>
              </a:ext>
            </a:extLst>
          </p:cNvPr>
          <p:cNvPicPr>
            <a:picLocks noChangeAspect="1"/>
          </p:cNvPicPr>
          <p:nvPr/>
        </p:nvPicPr>
        <p:blipFill>
          <a:blip r:embed="rId4"/>
          <a:stretch>
            <a:fillRect/>
          </a:stretch>
        </p:blipFill>
        <p:spPr>
          <a:xfrm>
            <a:off x="7296150" y="398457"/>
            <a:ext cx="4343400" cy="606108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8332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2CDFA-D545-B3D2-268E-B03581F6CC54}"/>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err="1">
                <a:solidFill>
                  <a:srgbClr val="FFFFFF"/>
                </a:solidFill>
              </a:rPr>
              <a:t>spaG</a:t>
            </a:r>
            <a:r>
              <a:rPr lang="en-US" spc="200">
                <a:solidFill>
                  <a:srgbClr val="FFFFFF"/>
                </a:solidFill>
              </a:rPr>
              <a:t> – brush up on your grammar knowledge</a:t>
            </a:r>
          </a:p>
        </p:txBody>
      </p:sp>
      <p:cxnSp>
        <p:nvCxnSpPr>
          <p:cNvPr id="17" name="Straight Connector 16">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D2DC65C-1086-F94A-7334-1C323D44E96B}"/>
              </a:ext>
            </a:extLst>
          </p:cNvPr>
          <p:cNvPicPr>
            <a:picLocks noChangeAspect="1"/>
          </p:cNvPicPr>
          <p:nvPr/>
        </p:nvPicPr>
        <p:blipFill>
          <a:blip r:embed="rId4"/>
          <a:stretch>
            <a:fillRect/>
          </a:stretch>
        </p:blipFill>
        <p:spPr>
          <a:xfrm>
            <a:off x="114300" y="0"/>
            <a:ext cx="6877050" cy="428625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7120615C-D8E1-AC0C-B466-08CBDD3F249A}"/>
              </a:ext>
            </a:extLst>
          </p:cNvPr>
          <p:cNvSpPr txBox="1"/>
          <p:nvPr/>
        </p:nvSpPr>
        <p:spPr>
          <a:xfrm>
            <a:off x="457200" y="3814530"/>
            <a:ext cx="1731436" cy="369332"/>
          </a:xfrm>
          <a:prstGeom prst="rect">
            <a:avLst/>
          </a:prstGeom>
          <a:noFill/>
        </p:spPr>
        <p:txBody>
          <a:bodyPr wrap="square" rtlCol="0">
            <a:spAutoFit/>
          </a:bodyPr>
          <a:lstStyle/>
          <a:p>
            <a:r>
              <a:rPr lang="en-GB"/>
              <a:t>SPaG test 2024</a:t>
            </a:r>
          </a:p>
        </p:txBody>
      </p:sp>
      <p:sp>
        <p:nvSpPr>
          <p:cNvPr id="7" name="Oval 6">
            <a:extLst>
              <a:ext uri="{FF2B5EF4-FFF2-40B4-BE49-F238E27FC236}">
                <a16:creationId xmlns:a16="http://schemas.microsoft.com/office/drawing/2014/main" id="{3BE04258-7E6A-CD51-D265-5414D5A3E4F4}"/>
              </a:ext>
            </a:extLst>
          </p:cNvPr>
          <p:cNvSpPr/>
          <p:nvPr/>
        </p:nvSpPr>
        <p:spPr>
          <a:xfrm>
            <a:off x="4904928" y="0"/>
            <a:ext cx="7003157" cy="478918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b="1" dirty="0">
                <a:solidFill>
                  <a:schemeClr val="tx1"/>
                </a:solidFill>
                <a:latin typeface="Segoe UI" panose="020B0502040204020203" pitchFamily="34" charset="0"/>
              </a:rPr>
              <a:t>Difference between phrase and clause – a clause includes a subject and a verb.</a:t>
            </a:r>
          </a:p>
          <a:p>
            <a:pPr algn="ctr"/>
            <a:r>
              <a:rPr lang="en-GB" b="1" dirty="0">
                <a:solidFill>
                  <a:schemeClr val="tx1"/>
                </a:solidFill>
                <a:latin typeface="Segoe UI" panose="020B0502040204020203" pitchFamily="34" charset="0"/>
              </a:rPr>
              <a:t>‘You’ and ‘get’ are subject and verb so cannot be a phrase. </a:t>
            </a:r>
          </a:p>
          <a:p>
            <a:pPr algn="ctr"/>
            <a:r>
              <a:rPr lang="en-GB" b="1" dirty="0">
                <a:solidFill>
                  <a:schemeClr val="tx1"/>
                </a:solidFill>
                <a:latin typeface="Segoe UI" panose="020B0502040204020203" pitchFamily="34" charset="0"/>
              </a:rPr>
              <a:t>A relative clause always starts with a relative </a:t>
            </a:r>
            <a:r>
              <a:rPr lang="en-GB" b="1" dirty="0">
                <a:solidFill>
                  <a:schemeClr val="tx1"/>
                </a:solidFill>
                <a:effectLst/>
                <a:latin typeface="Segoe UI" panose="020B0502040204020203" pitchFamily="34" charset="0"/>
              </a:rPr>
              <a:t>pronoun - who or which or that. </a:t>
            </a:r>
          </a:p>
          <a:p>
            <a:pPr algn="ctr"/>
            <a:r>
              <a:rPr lang="en-GB" b="1" dirty="0">
                <a:solidFill>
                  <a:schemeClr val="tx1"/>
                </a:solidFill>
                <a:effectLst/>
                <a:latin typeface="Segoe UI" panose="020B0502040204020203" pitchFamily="34" charset="0"/>
              </a:rPr>
              <a:t>A subordinate clause is one which doesn't have complete meaning on its own and relies on the main clause for its meaning. Therefore, this is a subordinate clause as the second part gives you the information required for the sentence to make sense. It starts with the subordinating conjunction ‘if’. </a:t>
            </a:r>
            <a:endParaRPr lang="en-GB" b="1"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13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CDB205F9D94409B713977FBA3674B" ma:contentTypeVersion="" ma:contentTypeDescription="Create a new document." ma:contentTypeScope="" ma:versionID="226046cf5040232b893b56a7b7b83fcc">
  <xsd:schema xmlns:xsd="http://www.w3.org/2001/XMLSchema" xmlns:xs="http://www.w3.org/2001/XMLSchema" xmlns:p="http://schemas.microsoft.com/office/2006/metadata/properties" xmlns:ns2="1d06da1d-e105-4684-95eb-c62ad8f5d6ba" xmlns:ns3="75a28cf3-9262-494e-8e02-5092a5e3e3b0" xmlns:ns4="5fbb59fa-9856-46a9-8fd5-9ddddf792ab5" targetNamespace="http://schemas.microsoft.com/office/2006/metadata/properties" ma:root="true" ma:fieldsID="6417b0108823e85d51b0c064290b7853" ns2:_="" ns3:_="" ns4:_="">
    <xsd:import namespace="1d06da1d-e105-4684-95eb-c62ad8f5d6ba"/>
    <xsd:import namespace="75a28cf3-9262-494e-8e02-5092a5e3e3b0"/>
    <xsd:import namespace="5fbb59fa-9856-46a9-8fd5-9ddddf792ab5"/>
    <xsd:element name="properties">
      <xsd:complexType>
        <xsd:sequence>
          <xsd:element name="documentManagement">
            <xsd:complexType>
              <xsd:all>
                <xsd:element ref="ns2:l0bc4a1375b148fdaeb2b55c5d57fc3e" minOccurs="0"/>
                <xsd:element ref="ns3:TaxCatchAll" minOccurs="0"/>
                <xsd:element ref="ns2:c8fc7a0aa9f54e3ebfc6ae2b18b8a580" minOccurs="0"/>
                <xsd:element ref="ns3:TaxKeywordTaxHTField" minOccurs="0"/>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da1d-e105-4684-95eb-c62ad8f5d6ba" elementFormDefault="qualified">
    <xsd:import namespace="http://schemas.microsoft.com/office/2006/documentManagement/types"/>
    <xsd:import namespace="http://schemas.microsoft.com/office/infopath/2007/PartnerControls"/>
    <xsd:element name="l0bc4a1375b148fdaeb2b55c5d57fc3e" ma:index="9" nillable="true" ma:taxonomy="true" ma:internalName="l0bc4a1375b148fdaeb2b55c5d57fc3e" ma:taxonomyFieldName="Roehampton_x0020_Team" ma:displayName="Roehampton Team" ma:default="" ma:fieldId="{50bc4a13-75b1-48fd-aeb2-b55c5d57fc3e}" ma:sspId="8d0af180-1065-48e5-bc0d-526fac628292" ma:termSetId="d1e35cad-1ad0-4857-8537-5b82f749682e" ma:anchorId="00000000-0000-0000-0000-000000000000" ma:open="false" ma:isKeyword="false">
      <xsd:complexType>
        <xsd:sequence>
          <xsd:element ref="pc:Terms" minOccurs="0" maxOccurs="1"/>
        </xsd:sequence>
      </xsd:complexType>
    </xsd:element>
    <xsd:element name="c8fc7a0aa9f54e3ebfc6ae2b18b8a580" ma:index="12" nillable="true" ma:taxonomy="true" ma:internalName="c8fc7a0aa9f54e3ebfc6ae2b18b8a580" ma:taxonomyFieldName="Document_x0020_Type" ma:displayName="Document Type" ma:default="" ma:fieldId="{c8fc7a0a-a9f5-4e3e-bfc6-ae2b18b8a58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F9948B-D7F7-46E5-B882-8223F4F0F7FA}" ma:internalName="TaxCatchAll" ma:showField="CatchAllData" ma:web="{b872808e-e4c7-4f89-858f-7dc1b45506d7}">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b59fa-9856-46a9-8fd5-9ddddf792ab5" elementFormDefault="qualified">
    <xsd:import namespace="http://schemas.microsoft.com/office/2006/documentManagement/types"/>
    <xsd:import namespace="http://schemas.microsoft.com/office/infopath/2007/PartnerControls"/>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d0af180-1065-48e5-bc0d-526fac6282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8fc7a0aa9f54e3ebfc6ae2b18b8a580 xmlns="1d06da1d-e105-4684-95eb-c62ad8f5d6ba">
      <Terms xmlns="http://schemas.microsoft.com/office/infopath/2007/PartnerControls"/>
    </c8fc7a0aa9f54e3ebfc6ae2b18b8a580>
    <TaxCatchAll xmlns="75a28cf3-9262-494e-8e02-5092a5e3e3b0" xsi:nil="true"/>
    <lcf76f155ced4ddcb4097134ff3c332f xmlns="5fbb59fa-9856-46a9-8fd5-9ddddf792ab5">
      <Terms xmlns="http://schemas.microsoft.com/office/infopath/2007/PartnerControls"/>
    </lcf76f155ced4ddcb4097134ff3c332f>
    <TaxKeywordTaxHTField xmlns="75a28cf3-9262-494e-8e02-5092a5e3e3b0">
      <Terms xmlns="http://schemas.microsoft.com/office/infopath/2007/PartnerControls"/>
    </TaxKeywordTaxHTField>
    <l0bc4a1375b148fdaeb2b55c5d57fc3e xmlns="1d06da1d-e105-4684-95eb-c62ad8f5d6ba">
      <Terms xmlns="http://schemas.microsoft.com/office/infopath/2007/PartnerControls"/>
    </l0bc4a1375b148fdaeb2b55c5d57fc3e>
  </documentManagement>
</p:properties>
</file>

<file path=customXml/itemProps1.xml><?xml version="1.0" encoding="utf-8"?>
<ds:datastoreItem xmlns:ds="http://schemas.openxmlformats.org/officeDocument/2006/customXml" ds:itemID="{6C72AF1D-11F2-4E1C-BD5A-91441EE60954}">
  <ds:schemaRefs>
    <ds:schemaRef ds:uri="1d06da1d-e105-4684-95eb-c62ad8f5d6ba"/>
    <ds:schemaRef ds:uri="5fbb59fa-9856-46a9-8fd5-9ddddf792ab5"/>
    <ds:schemaRef ds:uri="75a28cf3-9262-494e-8e02-5092a5e3e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225893-A28F-484B-B5C4-09678E42A8B0}">
  <ds:schemaRefs>
    <ds:schemaRef ds:uri="http://schemas.microsoft.com/sharepoint/v3/contenttype/forms"/>
  </ds:schemaRefs>
</ds:datastoreItem>
</file>

<file path=customXml/itemProps3.xml><?xml version="1.0" encoding="utf-8"?>
<ds:datastoreItem xmlns:ds="http://schemas.openxmlformats.org/officeDocument/2006/customXml" ds:itemID="{9B7B8586-6B29-454C-AFF8-E893A412AE0B}">
  <ds:schemaRefs>
    <ds:schemaRef ds:uri="5fbb59fa-9856-46a9-8fd5-9ddddf792ab5"/>
    <ds:schemaRef ds:uri="http://purl.org/dc/dcmitype/"/>
    <ds:schemaRef ds:uri="75a28cf3-9262-494e-8e02-5092a5e3e3b0"/>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1d06da1d-e105-4684-95eb-c62ad8f5d6b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Integral</Template>
  <TotalTime>95</TotalTime>
  <Words>1908</Words>
  <Application>Microsoft Office PowerPoint</Application>
  <PresentationFormat>Widescreen</PresentationFormat>
  <Paragraphs>116</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Segoe UI</vt:lpstr>
      <vt:lpstr>Tw Cen MT</vt:lpstr>
      <vt:lpstr>Tw Cen MT Condensed</vt:lpstr>
      <vt:lpstr>Wingdings</vt:lpstr>
      <vt:lpstr>Wingdings 3</vt:lpstr>
      <vt:lpstr>Integral</vt:lpstr>
      <vt:lpstr>Office Theme</vt:lpstr>
      <vt:lpstr>Introduction to English</vt:lpstr>
      <vt:lpstr>PowerPoint Presentation</vt:lpstr>
      <vt:lpstr>What is being said?</vt:lpstr>
      <vt:lpstr>Elements of Language</vt:lpstr>
      <vt:lpstr>Elements of Language</vt:lpstr>
      <vt:lpstr>What is English?</vt:lpstr>
      <vt:lpstr>Familiarise yourself with documentation </vt:lpstr>
      <vt:lpstr>Early reading and ssp</vt:lpstr>
      <vt:lpstr>spaG – brush up on your grammar knowledge</vt:lpstr>
      <vt:lpstr>PowerPoint Presentation</vt:lpstr>
      <vt:lpstr>Have you completed the English grammar audit?</vt:lpstr>
      <vt:lpstr>Finding resources to support your subject knowledge</vt:lpstr>
      <vt:lpstr>PowerPoint Presentation</vt:lpstr>
      <vt:lpstr>PowerPoint Presentation</vt:lpstr>
      <vt:lpstr>PowerPoint Presentation</vt:lpstr>
      <vt:lpstr>PowerPoint Presentation</vt:lpstr>
      <vt:lpstr>Reading for pleasure/grammar self study</vt:lpstr>
      <vt:lpstr>Preparation for English – refer to the pre-course booklet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for Pleasure/ PGCE Taster Day 7th July</dc:title>
  <dc:creator>Anna Harrison</dc:creator>
  <cp:lastModifiedBy>Stephanie Laird</cp:lastModifiedBy>
  <cp:revision>2</cp:revision>
  <dcterms:created xsi:type="dcterms:W3CDTF">2022-07-04T07:34:41Z</dcterms:created>
  <dcterms:modified xsi:type="dcterms:W3CDTF">2026-07-03T12:32:07Z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0x0101004F4CDB205F9D94409B713977FBA3674B</vt:lpwstr>
  </property>
  <property fmtid="{D5CDD505-2E9C-101B-9397-08002B2CF9AE}" pid="3" name="TaxKeyword">
    <vt:lpwstr/>
  </property>
  <property fmtid="{D5CDD505-2E9C-101B-9397-08002B2CF9AE}" pid="4" name="MediaServiceImageTags">
    <vt:lpwstr/>
  </property>
  <property fmtid="{D5CDD505-2E9C-101B-9397-08002B2CF9AE}" pid="5" name="Roehampton Team">
    <vt:lpwstr/>
  </property>
  <property fmtid="{D5CDD505-2E9C-101B-9397-08002B2CF9AE}" pid="6" name="Document Type">
    <vt:lpwstr/>
  </property>
  <property fmtid="{D5CDD505-2E9C-101B-9397-08002B2CF9AE}" pid="7" name="Document_x0020_Type">
    <vt:lpwstr/>
  </property>
  <property fmtid="{D5CDD505-2E9C-101B-9397-08002B2CF9AE}" pid="8" name="Roehampton_x0020_Team">
    <vt:lpwstr/>
  </property>
</Properties>
</file>