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Lst>
  <p:notesMasterIdLst>
    <p:notesMasterId r:id="rId18"/>
  </p:notesMasterIdLst>
  <p:handoutMasterIdLst>
    <p:handoutMasterId r:id="rId19"/>
  </p:handoutMasterIdLst>
  <p:sldIdLst>
    <p:sldId id="256" r:id="rId5"/>
    <p:sldId id="260" r:id="rId6"/>
    <p:sldId id="258" r:id="rId7"/>
    <p:sldId id="272" r:id="rId8"/>
    <p:sldId id="282" r:id="rId9"/>
    <p:sldId id="280" r:id="rId10"/>
    <p:sldId id="281" r:id="rId11"/>
    <p:sldId id="290" r:id="rId12"/>
    <p:sldId id="269" r:id="rId13"/>
    <p:sldId id="288" r:id="rId14"/>
    <p:sldId id="289" r:id="rId15"/>
    <p:sldId id="286" r:id="rId16"/>
    <p:sldId id="284" r:id="rId17"/>
  </p:sldIdLst>
  <p:sldSz cx="12192000" cy="6858000"/>
  <p:notesSz cx="6858000" cy="9945688"/>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Default Section" id="{48F095A8-7DFC-4553-B3A0-00CB13FA5077}">
          <p14:sldIdLst>
            <p14:sldId id="256"/>
            <p14:sldId id="260"/>
            <p14:sldId id="258"/>
            <p14:sldId id="272"/>
            <p14:sldId id="282"/>
            <p14:sldId id="280"/>
            <p14:sldId id="281"/>
            <p14:sldId id="290"/>
            <p14:sldId id="269"/>
          </p14:sldIdLst>
        </p14:section>
        <p14:section name="Untitled Section" id="{C1A06EA3-49EE-4A32-ACB5-62F7956418A8}">
          <p14:sldIdLst>
            <p14:sldId id="288"/>
            <p14:sldId id="289"/>
            <p14:sldId id="286"/>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6E"/>
    <a:srgbClr val="063532"/>
    <a:srgbClr val="ECE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120C92-B1D7-4147-92FA-37B77D4AF1AD}" v="364" dt="2024-07-12T14:40:27.8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50" d="100"/>
          <a:sy n="50" d="100"/>
        </p:scale>
        <p:origin x="34" y="523"/>
      </p:cViewPr>
      <p:guideLst/>
    </p:cSldViewPr>
  </p:slideViewPr>
  <p:notesTextViewPr>
    <p:cViewPr>
      <p:scale>
        <a:sx n="1" d="1"/>
        <a:sy n="1" d="1"/>
      </p:scale>
      <p:origin x="0" y="0"/>
    </p:cViewPr>
  </p:notesTextViewPr>
  <p:sorterViewPr>
    <p:cViewPr>
      <p:scale>
        <a:sx n="100" d="100"/>
        <a:sy n="100" d="100"/>
      </p:scale>
      <p:origin x="0" y="-798"/>
    </p:cViewPr>
  </p:sorterViewPr>
  <p:notesViewPr>
    <p:cSldViewPr snapToGrid="0">
      <p:cViewPr varScale="1">
        <p:scale>
          <a:sx n="76" d="100"/>
          <a:sy n="76" d="100"/>
        </p:scale>
        <p:origin x="323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image" Target="../media/image4.jpg"/><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image" Target="../media/image4.jpg"/><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17A8F3-4E4D-4719-9302-52EAC1620E4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26C1B67-1CAC-42A9-9EA9-E72C80AFA761}">
      <dgm:prSet/>
      <dgm:spPr/>
      <dgm:t>
        <a:bodyPr/>
        <a:lstStyle/>
        <a:p>
          <a:pPr>
            <a:lnSpc>
              <a:spcPct val="100000"/>
            </a:lnSpc>
          </a:pPr>
          <a:r>
            <a:rPr lang="en-GB" dirty="0"/>
            <a:t>Ruth Seabrook – Head of Secondary ITE Ruth.Seabrook@roehampton.ac.uk</a:t>
          </a:r>
          <a:endParaRPr lang="en-US" dirty="0"/>
        </a:p>
      </dgm:t>
    </dgm:pt>
    <dgm:pt modelId="{CB48A95E-A068-4BE3-913E-06524E08CA74}" type="parTrans" cxnId="{8BDB788E-5EA6-4059-A908-49301322C164}">
      <dgm:prSet/>
      <dgm:spPr/>
      <dgm:t>
        <a:bodyPr/>
        <a:lstStyle/>
        <a:p>
          <a:endParaRPr lang="en-US"/>
        </a:p>
      </dgm:t>
    </dgm:pt>
    <dgm:pt modelId="{9680B6DA-9DDA-4E69-8F08-601B34059C1A}" type="sibTrans" cxnId="{8BDB788E-5EA6-4059-A908-49301322C164}">
      <dgm:prSet/>
      <dgm:spPr/>
      <dgm:t>
        <a:bodyPr/>
        <a:lstStyle/>
        <a:p>
          <a:endParaRPr lang="en-US"/>
        </a:p>
      </dgm:t>
    </dgm:pt>
    <dgm:pt modelId="{2FFBCB42-D5F2-48E1-9E63-6316803A66F1}">
      <dgm:prSet/>
      <dgm:spPr/>
      <dgm:t>
        <a:bodyPr/>
        <a:lstStyle/>
        <a:p>
          <a:pPr>
            <a:lnSpc>
              <a:spcPct val="100000"/>
            </a:lnSpc>
          </a:pPr>
          <a:r>
            <a:rPr lang="en-GB" dirty="0"/>
            <a:t>Sonia Cordones – Programme Leader</a:t>
          </a:r>
        </a:p>
      </dgm:t>
    </dgm:pt>
    <dgm:pt modelId="{BC69F1F4-A03E-4D01-8752-E4545E526781}" type="parTrans" cxnId="{C822A1C8-0E33-40CF-BB36-997A0E6795CE}">
      <dgm:prSet/>
      <dgm:spPr/>
      <dgm:t>
        <a:bodyPr/>
        <a:lstStyle/>
        <a:p>
          <a:endParaRPr lang="en-US"/>
        </a:p>
      </dgm:t>
    </dgm:pt>
    <dgm:pt modelId="{B228C26D-858C-468A-BC88-ACF233892A31}" type="sibTrans" cxnId="{C822A1C8-0E33-40CF-BB36-997A0E6795CE}">
      <dgm:prSet/>
      <dgm:spPr/>
      <dgm:t>
        <a:bodyPr/>
        <a:lstStyle/>
        <a:p>
          <a:endParaRPr lang="en-US"/>
        </a:p>
      </dgm:t>
    </dgm:pt>
    <dgm:pt modelId="{7F73F691-F498-4135-ABC8-EB292CCD7C7D}">
      <dgm:prSet/>
      <dgm:spPr/>
      <dgm:t>
        <a:bodyPr/>
        <a:lstStyle/>
        <a:p>
          <a:pPr>
            <a:lnSpc>
              <a:spcPct val="100000"/>
            </a:lnSpc>
          </a:pPr>
          <a:r>
            <a:rPr lang="en-GB" dirty="0"/>
            <a:t>Steve Abrams– Head of Professional Studies –  &amp; Science</a:t>
          </a:r>
          <a:endParaRPr lang="en-US" dirty="0"/>
        </a:p>
      </dgm:t>
    </dgm:pt>
    <dgm:pt modelId="{7B4167B8-0CA2-4D3F-8999-AAE4B950B762}" type="parTrans" cxnId="{43088ACC-9A29-44DD-83D3-A31019A53B16}">
      <dgm:prSet/>
      <dgm:spPr/>
      <dgm:t>
        <a:bodyPr/>
        <a:lstStyle/>
        <a:p>
          <a:endParaRPr lang="en-US"/>
        </a:p>
      </dgm:t>
    </dgm:pt>
    <dgm:pt modelId="{A5DE8FB0-A205-435D-8D34-3446AC7B80E1}" type="sibTrans" cxnId="{43088ACC-9A29-44DD-83D3-A31019A53B16}">
      <dgm:prSet/>
      <dgm:spPr/>
      <dgm:t>
        <a:bodyPr/>
        <a:lstStyle/>
        <a:p>
          <a:endParaRPr lang="en-US"/>
        </a:p>
      </dgm:t>
    </dgm:pt>
    <dgm:pt modelId="{59C9F5E9-4737-4754-96FD-9AA372267D0F}">
      <dgm:prSet/>
      <dgm:spPr/>
      <dgm:t>
        <a:bodyPr/>
        <a:lstStyle/>
        <a:p>
          <a:pPr>
            <a:lnSpc>
              <a:spcPct val="100000"/>
            </a:lnSpc>
          </a:pPr>
          <a:r>
            <a:rPr lang="en-GB" dirty="0"/>
            <a:t>Tamara Bucan – Programme Administrator</a:t>
          </a:r>
          <a:endParaRPr lang="en-US" dirty="0"/>
        </a:p>
      </dgm:t>
    </dgm:pt>
    <dgm:pt modelId="{A0EF0014-AAC2-425F-B460-3AA5C4A4A6EB}" type="parTrans" cxnId="{52068DD2-BD41-44CA-BFE2-3A38EB85E8A4}">
      <dgm:prSet/>
      <dgm:spPr/>
      <dgm:t>
        <a:bodyPr/>
        <a:lstStyle/>
        <a:p>
          <a:endParaRPr lang="en-US"/>
        </a:p>
      </dgm:t>
    </dgm:pt>
    <dgm:pt modelId="{0C503373-F893-470A-A9C0-71F353581B22}" type="sibTrans" cxnId="{52068DD2-BD41-44CA-BFE2-3A38EB85E8A4}">
      <dgm:prSet/>
      <dgm:spPr/>
      <dgm:t>
        <a:bodyPr/>
        <a:lstStyle/>
        <a:p>
          <a:endParaRPr lang="en-US"/>
        </a:p>
      </dgm:t>
    </dgm:pt>
    <dgm:pt modelId="{609A2190-121D-4470-BCA3-CBF6D64ABED9}">
      <dgm:prSet/>
      <dgm:spPr/>
      <dgm:t>
        <a:bodyPr/>
        <a:lstStyle/>
        <a:p>
          <a:pPr>
            <a:lnSpc>
              <a:spcPct val="100000"/>
            </a:lnSpc>
          </a:pPr>
          <a:r>
            <a:rPr lang="en-GB"/>
            <a:t>Subject Tutors – see over</a:t>
          </a:r>
          <a:endParaRPr lang="en-US"/>
        </a:p>
      </dgm:t>
    </dgm:pt>
    <dgm:pt modelId="{FE852A46-E1E3-4A4E-9C8B-C58C06102218}" type="parTrans" cxnId="{ED5D17CA-F975-4047-8479-C6D04796108F}">
      <dgm:prSet/>
      <dgm:spPr/>
      <dgm:t>
        <a:bodyPr/>
        <a:lstStyle/>
        <a:p>
          <a:endParaRPr lang="en-US"/>
        </a:p>
      </dgm:t>
    </dgm:pt>
    <dgm:pt modelId="{FA43F9BE-D492-471F-8E2D-9179663EDB41}" type="sibTrans" cxnId="{ED5D17CA-F975-4047-8479-C6D04796108F}">
      <dgm:prSet/>
      <dgm:spPr/>
      <dgm:t>
        <a:bodyPr/>
        <a:lstStyle/>
        <a:p>
          <a:endParaRPr lang="en-US"/>
        </a:p>
      </dgm:t>
    </dgm:pt>
    <dgm:pt modelId="{BE877D97-63FC-4FCA-A546-8E2FB6ED021F}" type="pres">
      <dgm:prSet presAssocID="{3617A8F3-4E4D-4719-9302-52EAC1620E47}" presName="root" presStyleCnt="0">
        <dgm:presLayoutVars>
          <dgm:dir/>
          <dgm:resizeHandles val="exact"/>
        </dgm:presLayoutVars>
      </dgm:prSet>
      <dgm:spPr/>
    </dgm:pt>
    <dgm:pt modelId="{44DA8F68-C461-46A5-9CD5-29DA2F2E90C0}" type="pres">
      <dgm:prSet presAssocID="{726C1B67-1CAC-42A9-9EA9-E72C80AFA761}" presName="compNode" presStyleCnt="0"/>
      <dgm:spPr/>
    </dgm:pt>
    <dgm:pt modelId="{B03021B0-61A8-42BB-8F66-286EF1ACC923}" type="pres">
      <dgm:prSet presAssocID="{726C1B67-1CAC-42A9-9EA9-E72C80AFA761}" presName="bgRect" presStyleLbl="bgShp" presStyleIdx="0" presStyleCnt="5"/>
      <dgm:spPr/>
    </dgm:pt>
    <dgm:pt modelId="{C2B505E8-5B54-4A24-A7E1-266B89087B2B}" type="pres">
      <dgm:prSet presAssocID="{726C1B67-1CAC-42A9-9EA9-E72C80AFA761}" presName="iconRect" presStyleLbl="node1" presStyleIdx="0" presStyleCnt="5" custScaleX="178798" custScaleY="178798"/>
      <dgm:spPr>
        <a:ln>
          <a:noFill/>
        </a:ln>
      </dgm:spPr>
    </dgm:pt>
    <dgm:pt modelId="{02D6E061-D983-4AD5-9371-E8A865E1EF30}" type="pres">
      <dgm:prSet presAssocID="{726C1B67-1CAC-42A9-9EA9-E72C80AFA761}" presName="spaceRect" presStyleCnt="0"/>
      <dgm:spPr/>
    </dgm:pt>
    <dgm:pt modelId="{F5A2D7CF-970A-4F9E-815C-8496B42CDB65}" type="pres">
      <dgm:prSet presAssocID="{726C1B67-1CAC-42A9-9EA9-E72C80AFA761}" presName="parTx" presStyleLbl="revTx" presStyleIdx="0" presStyleCnt="5">
        <dgm:presLayoutVars>
          <dgm:chMax val="0"/>
          <dgm:chPref val="0"/>
        </dgm:presLayoutVars>
      </dgm:prSet>
      <dgm:spPr/>
    </dgm:pt>
    <dgm:pt modelId="{5772107A-799C-4CDE-9028-E01D6B6C049C}" type="pres">
      <dgm:prSet presAssocID="{9680B6DA-9DDA-4E69-8F08-601B34059C1A}" presName="sibTrans" presStyleCnt="0"/>
      <dgm:spPr/>
    </dgm:pt>
    <dgm:pt modelId="{942483AD-F422-402F-9B0A-99DF69DE65DF}" type="pres">
      <dgm:prSet presAssocID="{2FFBCB42-D5F2-48E1-9E63-6316803A66F1}" presName="compNode" presStyleCnt="0"/>
      <dgm:spPr/>
    </dgm:pt>
    <dgm:pt modelId="{371DC16E-1DF7-49AE-8C9B-CF998973C09A}" type="pres">
      <dgm:prSet presAssocID="{2FFBCB42-D5F2-48E1-9E63-6316803A66F1}" presName="bgRect" presStyleLbl="bgShp" presStyleIdx="1" presStyleCnt="5"/>
      <dgm:spPr/>
    </dgm:pt>
    <dgm:pt modelId="{6F8F8670-1215-4C85-B95C-85D0711D294F}" type="pres">
      <dgm:prSet presAssocID="{2FFBCB42-D5F2-48E1-9E63-6316803A66F1}" presName="iconRect" presStyleLbl="node1" presStyleIdx="1" presStyleCnt="5" custScaleX="195868" custScaleY="180907" custLinFactY="-100000" custLinFactNeighborX="3606" custLinFactNeighborY="-128569"/>
      <dgm:spPr>
        <a:blipFill>
          <a:blip xmlns:r="http://schemas.openxmlformats.org/officeDocument/2006/relationships" r:embed="rId1"/>
          <a:srcRect/>
          <a:stretch>
            <a:fillRect l="-1000" r="-1000"/>
          </a:stretch>
        </a:blipFill>
        <a:ln>
          <a:noFill/>
        </a:ln>
      </dgm:spPr>
    </dgm:pt>
    <dgm:pt modelId="{95C8F60C-B2FB-4504-85E2-037461AFCCC8}" type="pres">
      <dgm:prSet presAssocID="{2FFBCB42-D5F2-48E1-9E63-6316803A66F1}" presName="spaceRect" presStyleCnt="0"/>
      <dgm:spPr/>
    </dgm:pt>
    <dgm:pt modelId="{22F7E9EB-6539-4D4B-9D1F-F8AA26249014}" type="pres">
      <dgm:prSet presAssocID="{2FFBCB42-D5F2-48E1-9E63-6316803A66F1}" presName="parTx" presStyleLbl="revTx" presStyleIdx="1" presStyleCnt="5">
        <dgm:presLayoutVars>
          <dgm:chMax val="0"/>
          <dgm:chPref val="0"/>
        </dgm:presLayoutVars>
      </dgm:prSet>
      <dgm:spPr/>
    </dgm:pt>
    <dgm:pt modelId="{7C2CEDF8-72DF-4187-A668-4A7480AD57C7}" type="pres">
      <dgm:prSet presAssocID="{B228C26D-858C-468A-BC88-ACF233892A31}" presName="sibTrans" presStyleCnt="0"/>
      <dgm:spPr/>
    </dgm:pt>
    <dgm:pt modelId="{C359CBF2-04D7-4F79-8853-B9EA4199C57E}" type="pres">
      <dgm:prSet presAssocID="{7F73F691-F498-4135-ABC8-EB292CCD7C7D}" presName="compNode" presStyleCnt="0"/>
      <dgm:spPr/>
    </dgm:pt>
    <dgm:pt modelId="{0E35532A-8734-41DC-8945-C09C5F21EC26}" type="pres">
      <dgm:prSet presAssocID="{7F73F691-F498-4135-ABC8-EB292CCD7C7D}" presName="bgRect" presStyleLbl="bgShp" presStyleIdx="2" presStyleCnt="5"/>
      <dgm:spPr/>
    </dgm:pt>
    <dgm:pt modelId="{68B2BD91-79BC-47AD-A09C-19920EEB121A}" type="pres">
      <dgm:prSet presAssocID="{7F73F691-F498-4135-ABC8-EB292CCD7C7D}" presName="iconRect" presStyleLbl="node1" presStyleIdx="2"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Robot"/>
        </a:ext>
      </dgm:extLst>
    </dgm:pt>
    <dgm:pt modelId="{F97005DF-B59C-428F-A7FB-4220811462CF}" type="pres">
      <dgm:prSet presAssocID="{7F73F691-F498-4135-ABC8-EB292CCD7C7D}" presName="spaceRect" presStyleCnt="0"/>
      <dgm:spPr/>
    </dgm:pt>
    <dgm:pt modelId="{A0AFF087-DC78-4AFE-9396-EE2A870FEC78}" type="pres">
      <dgm:prSet presAssocID="{7F73F691-F498-4135-ABC8-EB292CCD7C7D}" presName="parTx" presStyleLbl="revTx" presStyleIdx="2" presStyleCnt="5">
        <dgm:presLayoutVars>
          <dgm:chMax val="0"/>
          <dgm:chPref val="0"/>
        </dgm:presLayoutVars>
      </dgm:prSet>
      <dgm:spPr/>
    </dgm:pt>
    <dgm:pt modelId="{BFCC158F-8C97-4ED7-8A54-937336604F59}" type="pres">
      <dgm:prSet presAssocID="{A5DE8FB0-A205-435D-8D34-3446AC7B80E1}" presName="sibTrans" presStyleCnt="0"/>
      <dgm:spPr/>
    </dgm:pt>
    <dgm:pt modelId="{8D4F56A3-46D5-421E-A9A1-F603F3106218}" type="pres">
      <dgm:prSet presAssocID="{59C9F5E9-4737-4754-96FD-9AA372267D0F}" presName="compNode" presStyleCnt="0"/>
      <dgm:spPr/>
    </dgm:pt>
    <dgm:pt modelId="{BCFABC4B-00EC-428A-949E-EA632AE09643}" type="pres">
      <dgm:prSet presAssocID="{59C9F5E9-4737-4754-96FD-9AA372267D0F}" presName="bgRect" presStyleLbl="bgShp" presStyleIdx="3" presStyleCnt="5"/>
      <dgm:spPr/>
    </dgm:pt>
    <dgm:pt modelId="{51AEF012-0827-4BE4-A318-7FACA94FAF07}" type="pres">
      <dgm:prSet presAssocID="{59C9F5E9-4737-4754-96FD-9AA372267D0F}" presName="iconRect" presStyleLbl="node1" presStyleIdx="3"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Receiver"/>
        </a:ext>
      </dgm:extLst>
    </dgm:pt>
    <dgm:pt modelId="{80703480-2854-4B19-B497-26B7F14AD0E0}" type="pres">
      <dgm:prSet presAssocID="{59C9F5E9-4737-4754-96FD-9AA372267D0F}" presName="spaceRect" presStyleCnt="0"/>
      <dgm:spPr/>
    </dgm:pt>
    <dgm:pt modelId="{C01D258D-82F1-43A9-82E7-44373E64DC14}" type="pres">
      <dgm:prSet presAssocID="{59C9F5E9-4737-4754-96FD-9AA372267D0F}" presName="parTx" presStyleLbl="revTx" presStyleIdx="3" presStyleCnt="5">
        <dgm:presLayoutVars>
          <dgm:chMax val="0"/>
          <dgm:chPref val="0"/>
        </dgm:presLayoutVars>
      </dgm:prSet>
      <dgm:spPr/>
    </dgm:pt>
    <dgm:pt modelId="{F893C895-BDA0-4B9B-BC66-848A590A3756}" type="pres">
      <dgm:prSet presAssocID="{0C503373-F893-470A-A9C0-71F353581B22}" presName="sibTrans" presStyleCnt="0"/>
      <dgm:spPr/>
    </dgm:pt>
    <dgm:pt modelId="{F16B025C-3D9A-487C-BE61-06EABFD8E03F}" type="pres">
      <dgm:prSet presAssocID="{609A2190-121D-4470-BCA3-CBF6D64ABED9}" presName="compNode" presStyleCnt="0"/>
      <dgm:spPr/>
    </dgm:pt>
    <dgm:pt modelId="{F0866706-303E-40A6-821B-E0D075A7BF63}" type="pres">
      <dgm:prSet presAssocID="{609A2190-121D-4470-BCA3-CBF6D64ABED9}" presName="bgRect" presStyleLbl="bgShp" presStyleIdx="4" presStyleCnt="5"/>
      <dgm:spPr/>
    </dgm:pt>
    <dgm:pt modelId="{0296AE5F-E96D-45A7-9DD9-34387D28088B}" type="pres">
      <dgm:prSet presAssocID="{609A2190-121D-4470-BCA3-CBF6D64ABED9}" presName="iconRect" presStyleLbl="node1" presStyleIdx="4" presStyleCnt="5" custScaleX="181844" custScaleY="181844"/>
      <dgm:spPr>
        <a:blipFill rotWithShape="1">
          <a:blip xmlns:r="http://schemas.openxmlformats.org/officeDocument/2006/relationships" r:embed="rId6"/>
          <a:srcRect/>
          <a:stretch>
            <a:fillRect l="-53000" r="-53000"/>
          </a:stretch>
        </a:blipFill>
        <a:ln>
          <a:noFill/>
        </a:ln>
      </dgm:spPr>
    </dgm:pt>
    <dgm:pt modelId="{B1A9B9DB-127B-48B3-9E72-12ECDEE6C30F}" type="pres">
      <dgm:prSet presAssocID="{609A2190-121D-4470-BCA3-CBF6D64ABED9}" presName="spaceRect" presStyleCnt="0"/>
      <dgm:spPr/>
    </dgm:pt>
    <dgm:pt modelId="{3E2246BF-83B9-43B1-8DF5-82960409FAAA}" type="pres">
      <dgm:prSet presAssocID="{609A2190-121D-4470-BCA3-CBF6D64ABED9}" presName="parTx" presStyleLbl="revTx" presStyleIdx="4" presStyleCnt="5">
        <dgm:presLayoutVars>
          <dgm:chMax val="0"/>
          <dgm:chPref val="0"/>
        </dgm:presLayoutVars>
      </dgm:prSet>
      <dgm:spPr/>
    </dgm:pt>
  </dgm:ptLst>
  <dgm:cxnLst>
    <dgm:cxn modelId="{37D80E22-ED02-4214-A2D4-C8B42B39C0DD}" type="presOf" srcId="{7F73F691-F498-4135-ABC8-EB292CCD7C7D}" destId="{A0AFF087-DC78-4AFE-9396-EE2A870FEC78}" srcOrd="0" destOrd="0" presId="urn:microsoft.com/office/officeart/2018/2/layout/IconVerticalSolidList"/>
    <dgm:cxn modelId="{AB9A9F24-0632-4DC6-ADD5-2C124874931D}" type="presOf" srcId="{59C9F5E9-4737-4754-96FD-9AA372267D0F}" destId="{C01D258D-82F1-43A9-82E7-44373E64DC14}" srcOrd="0" destOrd="0" presId="urn:microsoft.com/office/officeart/2018/2/layout/IconVerticalSolidList"/>
    <dgm:cxn modelId="{C300F85E-2049-44CB-A0DC-AF53E4178803}" type="presOf" srcId="{2FFBCB42-D5F2-48E1-9E63-6316803A66F1}" destId="{22F7E9EB-6539-4D4B-9D1F-F8AA26249014}" srcOrd="0" destOrd="0" presId="urn:microsoft.com/office/officeart/2018/2/layout/IconVerticalSolidList"/>
    <dgm:cxn modelId="{84DFE748-1010-4A35-9E70-B73540732E58}" type="presOf" srcId="{3617A8F3-4E4D-4719-9302-52EAC1620E47}" destId="{BE877D97-63FC-4FCA-A546-8E2FB6ED021F}" srcOrd="0" destOrd="0" presId="urn:microsoft.com/office/officeart/2018/2/layout/IconVerticalSolidList"/>
    <dgm:cxn modelId="{AEB41487-E398-4BE5-B498-AB26C7AB1209}" type="presOf" srcId="{726C1B67-1CAC-42A9-9EA9-E72C80AFA761}" destId="{F5A2D7CF-970A-4F9E-815C-8496B42CDB65}" srcOrd="0" destOrd="0" presId="urn:microsoft.com/office/officeart/2018/2/layout/IconVerticalSolidList"/>
    <dgm:cxn modelId="{8BDB788E-5EA6-4059-A908-49301322C164}" srcId="{3617A8F3-4E4D-4719-9302-52EAC1620E47}" destId="{726C1B67-1CAC-42A9-9EA9-E72C80AFA761}" srcOrd="0" destOrd="0" parTransId="{CB48A95E-A068-4BE3-913E-06524E08CA74}" sibTransId="{9680B6DA-9DDA-4E69-8F08-601B34059C1A}"/>
    <dgm:cxn modelId="{92FC7B9E-808D-44BC-A075-DAEA8C6F12FB}" type="presOf" srcId="{609A2190-121D-4470-BCA3-CBF6D64ABED9}" destId="{3E2246BF-83B9-43B1-8DF5-82960409FAAA}" srcOrd="0" destOrd="0" presId="urn:microsoft.com/office/officeart/2018/2/layout/IconVerticalSolidList"/>
    <dgm:cxn modelId="{C822A1C8-0E33-40CF-BB36-997A0E6795CE}" srcId="{3617A8F3-4E4D-4719-9302-52EAC1620E47}" destId="{2FFBCB42-D5F2-48E1-9E63-6316803A66F1}" srcOrd="1" destOrd="0" parTransId="{BC69F1F4-A03E-4D01-8752-E4545E526781}" sibTransId="{B228C26D-858C-468A-BC88-ACF233892A31}"/>
    <dgm:cxn modelId="{ED5D17CA-F975-4047-8479-C6D04796108F}" srcId="{3617A8F3-4E4D-4719-9302-52EAC1620E47}" destId="{609A2190-121D-4470-BCA3-CBF6D64ABED9}" srcOrd="4" destOrd="0" parTransId="{FE852A46-E1E3-4A4E-9C8B-C58C06102218}" sibTransId="{FA43F9BE-D492-471F-8E2D-9179663EDB41}"/>
    <dgm:cxn modelId="{43088ACC-9A29-44DD-83D3-A31019A53B16}" srcId="{3617A8F3-4E4D-4719-9302-52EAC1620E47}" destId="{7F73F691-F498-4135-ABC8-EB292CCD7C7D}" srcOrd="2" destOrd="0" parTransId="{7B4167B8-0CA2-4D3F-8999-AAE4B950B762}" sibTransId="{A5DE8FB0-A205-435D-8D34-3446AC7B80E1}"/>
    <dgm:cxn modelId="{52068DD2-BD41-44CA-BFE2-3A38EB85E8A4}" srcId="{3617A8F3-4E4D-4719-9302-52EAC1620E47}" destId="{59C9F5E9-4737-4754-96FD-9AA372267D0F}" srcOrd="3" destOrd="0" parTransId="{A0EF0014-AAC2-425F-B460-3AA5C4A4A6EB}" sibTransId="{0C503373-F893-470A-A9C0-71F353581B22}"/>
    <dgm:cxn modelId="{BC3131C2-D69C-4F47-B594-A90E256180AC}" type="presParOf" srcId="{BE877D97-63FC-4FCA-A546-8E2FB6ED021F}" destId="{44DA8F68-C461-46A5-9CD5-29DA2F2E90C0}" srcOrd="0" destOrd="0" presId="urn:microsoft.com/office/officeart/2018/2/layout/IconVerticalSolidList"/>
    <dgm:cxn modelId="{3676159D-4F91-44C7-93EA-993889C87D47}" type="presParOf" srcId="{44DA8F68-C461-46A5-9CD5-29DA2F2E90C0}" destId="{B03021B0-61A8-42BB-8F66-286EF1ACC923}" srcOrd="0" destOrd="0" presId="urn:microsoft.com/office/officeart/2018/2/layout/IconVerticalSolidList"/>
    <dgm:cxn modelId="{F0A5A975-1BF7-49DF-B7DF-D602A48FEAAB}" type="presParOf" srcId="{44DA8F68-C461-46A5-9CD5-29DA2F2E90C0}" destId="{C2B505E8-5B54-4A24-A7E1-266B89087B2B}" srcOrd="1" destOrd="0" presId="urn:microsoft.com/office/officeart/2018/2/layout/IconVerticalSolidList"/>
    <dgm:cxn modelId="{63B9EC71-F4AC-4F58-87B6-A658B9CD5ECA}" type="presParOf" srcId="{44DA8F68-C461-46A5-9CD5-29DA2F2E90C0}" destId="{02D6E061-D983-4AD5-9371-E8A865E1EF30}" srcOrd="2" destOrd="0" presId="urn:microsoft.com/office/officeart/2018/2/layout/IconVerticalSolidList"/>
    <dgm:cxn modelId="{D828AC3F-EAC5-4624-9634-7A925BA3D7BA}" type="presParOf" srcId="{44DA8F68-C461-46A5-9CD5-29DA2F2E90C0}" destId="{F5A2D7CF-970A-4F9E-815C-8496B42CDB65}" srcOrd="3" destOrd="0" presId="urn:microsoft.com/office/officeart/2018/2/layout/IconVerticalSolidList"/>
    <dgm:cxn modelId="{ADEE974E-B53C-440D-9FD0-68067E5D6960}" type="presParOf" srcId="{BE877D97-63FC-4FCA-A546-8E2FB6ED021F}" destId="{5772107A-799C-4CDE-9028-E01D6B6C049C}" srcOrd="1" destOrd="0" presId="urn:microsoft.com/office/officeart/2018/2/layout/IconVerticalSolidList"/>
    <dgm:cxn modelId="{C039ECF4-FC87-4FD7-A211-B12071C14B2E}" type="presParOf" srcId="{BE877D97-63FC-4FCA-A546-8E2FB6ED021F}" destId="{942483AD-F422-402F-9B0A-99DF69DE65DF}" srcOrd="2" destOrd="0" presId="urn:microsoft.com/office/officeart/2018/2/layout/IconVerticalSolidList"/>
    <dgm:cxn modelId="{3A62B893-C989-491C-B632-533C89A5D866}" type="presParOf" srcId="{942483AD-F422-402F-9B0A-99DF69DE65DF}" destId="{371DC16E-1DF7-49AE-8C9B-CF998973C09A}" srcOrd="0" destOrd="0" presId="urn:microsoft.com/office/officeart/2018/2/layout/IconVerticalSolidList"/>
    <dgm:cxn modelId="{E99DB322-1C6F-405D-8762-2AB567C04A80}" type="presParOf" srcId="{942483AD-F422-402F-9B0A-99DF69DE65DF}" destId="{6F8F8670-1215-4C85-B95C-85D0711D294F}" srcOrd="1" destOrd="0" presId="urn:microsoft.com/office/officeart/2018/2/layout/IconVerticalSolidList"/>
    <dgm:cxn modelId="{F7541B81-D62A-4C82-8D2E-EBD8F0ACE28B}" type="presParOf" srcId="{942483AD-F422-402F-9B0A-99DF69DE65DF}" destId="{95C8F60C-B2FB-4504-85E2-037461AFCCC8}" srcOrd="2" destOrd="0" presId="urn:microsoft.com/office/officeart/2018/2/layout/IconVerticalSolidList"/>
    <dgm:cxn modelId="{88046D64-2162-4675-81A9-F2EA4E49AB22}" type="presParOf" srcId="{942483AD-F422-402F-9B0A-99DF69DE65DF}" destId="{22F7E9EB-6539-4D4B-9D1F-F8AA26249014}" srcOrd="3" destOrd="0" presId="urn:microsoft.com/office/officeart/2018/2/layout/IconVerticalSolidList"/>
    <dgm:cxn modelId="{B2779502-4A6A-4B60-A329-420CADE1A7EF}" type="presParOf" srcId="{BE877D97-63FC-4FCA-A546-8E2FB6ED021F}" destId="{7C2CEDF8-72DF-4187-A668-4A7480AD57C7}" srcOrd="3" destOrd="0" presId="urn:microsoft.com/office/officeart/2018/2/layout/IconVerticalSolidList"/>
    <dgm:cxn modelId="{BDF6FCA6-A229-480F-A098-036F72551E78}" type="presParOf" srcId="{BE877D97-63FC-4FCA-A546-8E2FB6ED021F}" destId="{C359CBF2-04D7-4F79-8853-B9EA4199C57E}" srcOrd="4" destOrd="0" presId="urn:microsoft.com/office/officeart/2018/2/layout/IconVerticalSolidList"/>
    <dgm:cxn modelId="{7053B40D-7453-4711-AE50-FF5BF86C5FD6}" type="presParOf" srcId="{C359CBF2-04D7-4F79-8853-B9EA4199C57E}" destId="{0E35532A-8734-41DC-8945-C09C5F21EC26}" srcOrd="0" destOrd="0" presId="urn:microsoft.com/office/officeart/2018/2/layout/IconVerticalSolidList"/>
    <dgm:cxn modelId="{8487733F-91D0-4025-8951-5A5BD6F6BCCA}" type="presParOf" srcId="{C359CBF2-04D7-4F79-8853-B9EA4199C57E}" destId="{68B2BD91-79BC-47AD-A09C-19920EEB121A}" srcOrd="1" destOrd="0" presId="urn:microsoft.com/office/officeart/2018/2/layout/IconVerticalSolidList"/>
    <dgm:cxn modelId="{5A393BF1-885A-44A3-9EEA-AFB0AF12317A}" type="presParOf" srcId="{C359CBF2-04D7-4F79-8853-B9EA4199C57E}" destId="{F97005DF-B59C-428F-A7FB-4220811462CF}" srcOrd="2" destOrd="0" presId="urn:microsoft.com/office/officeart/2018/2/layout/IconVerticalSolidList"/>
    <dgm:cxn modelId="{F514CD06-9F69-47C5-8FD5-903768C375B2}" type="presParOf" srcId="{C359CBF2-04D7-4F79-8853-B9EA4199C57E}" destId="{A0AFF087-DC78-4AFE-9396-EE2A870FEC78}" srcOrd="3" destOrd="0" presId="urn:microsoft.com/office/officeart/2018/2/layout/IconVerticalSolidList"/>
    <dgm:cxn modelId="{6E6F0E8D-0BF1-4CF4-9056-733534861D25}" type="presParOf" srcId="{BE877D97-63FC-4FCA-A546-8E2FB6ED021F}" destId="{BFCC158F-8C97-4ED7-8A54-937336604F59}" srcOrd="5" destOrd="0" presId="urn:microsoft.com/office/officeart/2018/2/layout/IconVerticalSolidList"/>
    <dgm:cxn modelId="{8ABDBC20-DE7B-48B9-9D2A-51F294249C43}" type="presParOf" srcId="{BE877D97-63FC-4FCA-A546-8E2FB6ED021F}" destId="{8D4F56A3-46D5-421E-A9A1-F603F3106218}" srcOrd="6" destOrd="0" presId="urn:microsoft.com/office/officeart/2018/2/layout/IconVerticalSolidList"/>
    <dgm:cxn modelId="{65FE0D78-9B3B-4EBD-A200-33E82C112922}" type="presParOf" srcId="{8D4F56A3-46D5-421E-A9A1-F603F3106218}" destId="{BCFABC4B-00EC-428A-949E-EA632AE09643}" srcOrd="0" destOrd="0" presId="urn:microsoft.com/office/officeart/2018/2/layout/IconVerticalSolidList"/>
    <dgm:cxn modelId="{B24B784A-8422-41FE-98F6-36569A89F1A7}" type="presParOf" srcId="{8D4F56A3-46D5-421E-A9A1-F603F3106218}" destId="{51AEF012-0827-4BE4-A318-7FACA94FAF07}" srcOrd="1" destOrd="0" presId="urn:microsoft.com/office/officeart/2018/2/layout/IconVerticalSolidList"/>
    <dgm:cxn modelId="{F9F3900F-B854-4079-93D9-6A15412468B1}" type="presParOf" srcId="{8D4F56A3-46D5-421E-A9A1-F603F3106218}" destId="{80703480-2854-4B19-B497-26B7F14AD0E0}" srcOrd="2" destOrd="0" presId="urn:microsoft.com/office/officeart/2018/2/layout/IconVerticalSolidList"/>
    <dgm:cxn modelId="{80DF5C7E-ADE9-47CD-B84F-523BD5E436E0}" type="presParOf" srcId="{8D4F56A3-46D5-421E-A9A1-F603F3106218}" destId="{C01D258D-82F1-43A9-82E7-44373E64DC14}" srcOrd="3" destOrd="0" presId="urn:microsoft.com/office/officeart/2018/2/layout/IconVerticalSolidList"/>
    <dgm:cxn modelId="{2D6F158E-0FF4-4922-B335-B1A701518D59}" type="presParOf" srcId="{BE877D97-63FC-4FCA-A546-8E2FB6ED021F}" destId="{F893C895-BDA0-4B9B-BC66-848A590A3756}" srcOrd="7" destOrd="0" presId="urn:microsoft.com/office/officeart/2018/2/layout/IconVerticalSolidList"/>
    <dgm:cxn modelId="{DED53F02-86E8-4C26-BF6D-539EB99C5770}" type="presParOf" srcId="{BE877D97-63FC-4FCA-A546-8E2FB6ED021F}" destId="{F16B025C-3D9A-487C-BE61-06EABFD8E03F}" srcOrd="8" destOrd="0" presId="urn:microsoft.com/office/officeart/2018/2/layout/IconVerticalSolidList"/>
    <dgm:cxn modelId="{D113E114-E35C-4AF8-AEDC-9C53A4BC2204}" type="presParOf" srcId="{F16B025C-3D9A-487C-BE61-06EABFD8E03F}" destId="{F0866706-303E-40A6-821B-E0D075A7BF63}" srcOrd="0" destOrd="0" presId="urn:microsoft.com/office/officeart/2018/2/layout/IconVerticalSolidList"/>
    <dgm:cxn modelId="{20266865-B4B0-4828-8132-C6A07560EB95}" type="presParOf" srcId="{F16B025C-3D9A-487C-BE61-06EABFD8E03F}" destId="{0296AE5F-E96D-45A7-9DD9-34387D28088B}" srcOrd="1" destOrd="0" presId="urn:microsoft.com/office/officeart/2018/2/layout/IconVerticalSolidList"/>
    <dgm:cxn modelId="{254C5D30-2DCA-406C-8452-0F5826244B9E}" type="presParOf" srcId="{F16B025C-3D9A-487C-BE61-06EABFD8E03F}" destId="{B1A9B9DB-127B-48B3-9E72-12ECDEE6C30F}" srcOrd="2" destOrd="0" presId="urn:microsoft.com/office/officeart/2018/2/layout/IconVerticalSolidList"/>
    <dgm:cxn modelId="{2707E665-8504-46B7-B19A-01789EDA74FF}" type="presParOf" srcId="{F16B025C-3D9A-487C-BE61-06EABFD8E03F}" destId="{3E2246BF-83B9-43B1-8DF5-82960409FAA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C9A642-151C-4FA3-9CBD-B1215D6C3AAE}"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D3EE41DF-9A9F-46D6-A504-14DC6E3E532A}">
      <dgm:prSet/>
      <dgm:spPr/>
      <dgm:t>
        <a:bodyPr/>
        <a:lstStyle/>
        <a:p>
          <a:r>
            <a:rPr lang="en-GB" b="1" dirty="0"/>
            <a:t>Study support and facilities: </a:t>
          </a:r>
          <a:r>
            <a:rPr lang="en-GB" dirty="0"/>
            <a:t>Library, Academic</a:t>
          </a:r>
        </a:p>
        <a:p>
          <a:r>
            <a:rPr lang="en-GB" dirty="0"/>
            <a:t> Achievement Team</a:t>
          </a:r>
        </a:p>
        <a:p>
          <a:r>
            <a:rPr lang="en-GB" dirty="0"/>
            <a:t>Tutor team</a:t>
          </a:r>
          <a:endParaRPr lang="en-US" dirty="0"/>
        </a:p>
      </dgm:t>
    </dgm:pt>
    <dgm:pt modelId="{D39DE89E-9F0B-4526-AD36-6A5FC2FEC63D}" type="parTrans" cxnId="{3328A502-90DD-4C4C-A5CE-D12F448FF063}">
      <dgm:prSet/>
      <dgm:spPr/>
      <dgm:t>
        <a:bodyPr/>
        <a:lstStyle/>
        <a:p>
          <a:endParaRPr lang="en-US"/>
        </a:p>
      </dgm:t>
    </dgm:pt>
    <dgm:pt modelId="{E69CF518-E7D1-40E2-AABC-83DD02812B9F}" type="sibTrans" cxnId="{3328A502-90DD-4C4C-A5CE-D12F448FF063}">
      <dgm:prSet/>
      <dgm:spPr/>
      <dgm:t>
        <a:bodyPr/>
        <a:lstStyle/>
        <a:p>
          <a:endParaRPr lang="en-US"/>
        </a:p>
      </dgm:t>
    </dgm:pt>
    <dgm:pt modelId="{DFF1C8E5-F627-4F67-B55D-D424D265AF9B}">
      <dgm:prSet/>
      <dgm:spPr/>
      <dgm:t>
        <a:bodyPr/>
        <a:lstStyle/>
        <a:p>
          <a:r>
            <a:rPr lang="en-GB" b="1" dirty="0"/>
            <a:t>Financial support: </a:t>
          </a:r>
          <a:r>
            <a:rPr lang="en-GB" dirty="0"/>
            <a:t>scholarships, budgeting</a:t>
          </a:r>
        </a:p>
        <a:p>
          <a:r>
            <a:rPr lang="en-GB" dirty="0"/>
            <a:t> advice from the SU</a:t>
          </a:r>
        </a:p>
        <a:p>
          <a:r>
            <a:rPr lang="en-GB" dirty="0"/>
            <a:t>Hardship fund</a:t>
          </a:r>
          <a:endParaRPr lang="en-US" dirty="0"/>
        </a:p>
      </dgm:t>
    </dgm:pt>
    <dgm:pt modelId="{4C6DC0DD-50F3-4A41-9E64-D619512A1AA7}" type="parTrans" cxnId="{C499D6A1-DBD1-4C02-BEDE-B8EFC6FCC550}">
      <dgm:prSet/>
      <dgm:spPr/>
      <dgm:t>
        <a:bodyPr/>
        <a:lstStyle/>
        <a:p>
          <a:endParaRPr lang="en-US"/>
        </a:p>
      </dgm:t>
    </dgm:pt>
    <dgm:pt modelId="{408DE940-7170-4DC9-8D0A-CBD6FAE976CA}" type="sibTrans" cxnId="{C499D6A1-DBD1-4C02-BEDE-B8EFC6FCC550}">
      <dgm:prSet/>
      <dgm:spPr/>
      <dgm:t>
        <a:bodyPr/>
        <a:lstStyle/>
        <a:p>
          <a:endParaRPr lang="en-US"/>
        </a:p>
      </dgm:t>
    </dgm:pt>
    <dgm:pt modelId="{F118AC8B-8CE2-41F3-BAD4-E9B2D92FC0EC}">
      <dgm:prSet/>
      <dgm:spPr/>
      <dgm:t>
        <a:bodyPr/>
        <a:lstStyle/>
        <a:p>
          <a:r>
            <a:rPr lang="en-GB" b="1" dirty="0"/>
            <a:t>Career support: </a:t>
          </a:r>
        </a:p>
        <a:p>
          <a:r>
            <a:rPr lang="en-GB" b="1" dirty="0"/>
            <a:t>writing personal statements, how to apply, interview advice</a:t>
          </a:r>
        </a:p>
        <a:p>
          <a:r>
            <a:rPr lang="en-GB" b="1" dirty="0"/>
            <a:t>Employment fairs</a:t>
          </a:r>
          <a:endParaRPr lang="en-US" dirty="0"/>
        </a:p>
      </dgm:t>
    </dgm:pt>
    <dgm:pt modelId="{274B87EA-D1C9-44CE-BA93-5E3923FF359A}" type="parTrans" cxnId="{84FD8CF2-6A2F-463B-B0B0-36BC8DC7665F}">
      <dgm:prSet/>
      <dgm:spPr/>
      <dgm:t>
        <a:bodyPr/>
        <a:lstStyle/>
        <a:p>
          <a:endParaRPr lang="en-US"/>
        </a:p>
      </dgm:t>
    </dgm:pt>
    <dgm:pt modelId="{677FC437-44DF-45BF-B9BE-A4A56917DA37}" type="sibTrans" cxnId="{84FD8CF2-6A2F-463B-B0B0-36BC8DC7665F}">
      <dgm:prSet/>
      <dgm:spPr/>
      <dgm:t>
        <a:bodyPr/>
        <a:lstStyle/>
        <a:p>
          <a:endParaRPr lang="en-US"/>
        </a:p>
      </dgm:t>
    </dgm:pt>
    <dgm:pt modelId="{5223BC6E-2B8D-4E17-B591-B7199A1B2F01}">
      <dgm:prSet/>
      <dgm:spPr/>
      <dgm:t>
        <a:bodyPr/>
        <a:lstStyle/>
        <a:p>
          <a:r>
            <a:rPr lang="en-GB" b="1" dirty="0"/>
            <a:t>Health /wellbeing: </a:t>
          </a:r>
        </a:p>
        <a:p>
          <a:r>
            <a:rPr lang="en-GB" dirty="0"/>
            <a:t>On-campus GP, mental health support, counselling, dyslexia and disabilities</a:t>
          </a:r>
          <a:endParaRPr lang="en-US" dirty="0"/>
        </a:p>
      </dgm:t>
    </dgm:pt>
    <dgm:pt modelId="{42DE9769-DDBA-4C6A-825B-7107DBC539FA}" type="parTrans" cxnId="{77AC6EE0-8C02-40D2-8F80-F44D4FD2E7C3}">
      <dgm:prSet/>
      <dgm:spPr/>
      <dgm:t>
        <a:bodyPr/>
        <a:lstStyle/>
        <a:p>
          <a:endParaRPr lang="en-US"/>
        </a:p>
      </dgm:t>
    </dgm:pt>
    <dgm:pt modelId="{DF829402-E82F-4631-9B7B-FE225C90E2E4}" type="sibTrans" cxnId="{77AC6EE0-8C02-40D2-8F80-F44D4FD2E7C3}">
      <dgm:prSet/>
      <dgm:spPr/>
      <dgm:t>
        <a:bodyPr/>
        <a:lstStyle/>
        <a:p>
          <a:endParaRPr lang="en-US"/>
        </a:p>
      </dgm:t>
    </dgm:pt>
    <dgm:pt modelId="{00494F87-34E3-4A95-B0A3-6F1EA71D8CD6}">
      <dgm:prSet/>
      <dgm:spPr/>
      <dgm:t>
        <a:bodyPr/>
        <a:lstStyle/>
        <a:p>
          <a:r>
            <a:rPr lang="en-GB" b="1" dirty="0"/>
            <a:t>Accommodation: </a:t>
          </a:r>
        </a:p>
        <a:p>
          <a:r>
            <a:rPr lang="en-GB" dirty="0"/>
            <a:t>flat reps assigned to every flat, accommodation team to help with queries or concerns, close to facilities</a:t>
          </a:r>
          <a:endParaRPr lang="en-US" dirty="0"/>
        </a:p>
      </dgm:t>
    </dgm:pt>
    <dgm:pt modelId="{7A52E3C7-A592-426D-8AB3-0085CFF2A0F7}" type="parTrans" cxnId="{B547175D-A6A6-4B0F-878E-4E1A2095DD33}">
      <dgm:prSet/>
      <dgm:spPr/>
      <dgm:t>
        <a:bodyPr/>
        <a:lstStyle/>
        <a:p>
          <a:endParaRPr lang="en-US"/>
        </a:p>
      </dgm:t>
    </dgm:pt>
    <dgm:pt modelId="{541DBE30-22BA-49B0-B66F-9CA4089D61B2}" type="sibTrans" cxnId="{B547175D-A6A6-4B0F-878E-4E1A2095DD33}">
      <dgm:prSet/>
      <dgm:spPr/>
      <dgm:t>
        <a:bodyPr/>
        <a:lstStyle/>
        <a:p>
          <a:endParaRPr lang="en-US"/>
        </a:p>
      </dgm:t>
    </dgm:pt>
    <dgm:pt modelId="{C7184766-4BBF-4FD8-BEED-A5FBAA4B4C0C}">
      <dgm:prSet/>
      <dgm:spPr/>
      <dgm:t>
        <a:bodyPr/>
        <a:lstStyle/>
        <a:p>
          <a:r>
            <a:rPr lang="en-GB" dirty="0"/>
            <a:t> </a:t>
          </a:r>
          <a:r>
            <a:rPr lang="en-GB" b="1" dirty="0"/>
            <a:t>International support:</a:t>
          </a:r>
        </a:p>
        <a:p>
          <a:r>
            <a:rPr lang="en-GB" b="0" dirty="0"/>
            <a:t>Mentoring for students &amp;</a:t>
          </a:r>
        </a:p>
        <a:p>
          <a:r>
            <a:rPr lang="en-GB" b="0" dirty="0"/>
            <a:t>Liaison with schools</a:t>
          </a:r>
        </a:p>
        <a:p>
          <a:r>
            <a:rPr lang="en-GB" b="0" dirty="0"/>
            <a:t>International team </a:t>
          </a:r>
          <a:endParaRPr lang="en-US" b="0" dirty="0"/>
        </a:p>
      </dgm:t>
    </dgm:pt>
    <dgm:pt modelId="{F4F8F260-5511-43B4-9534-FE21358D6A13}" type="parTrans" cxnId="{A5A4F453-7799-4276-BE54-FF466570C217}">
      <dgm:prSet/>
      <dgm:spPr/>
      <dgm:t>
        <a:bodyPr/>
        <a:lstStyle/>
        <a:p>
          <a:endParaRPr lang="en-US"/>
        </a:p>
      </dgm:t>
    </dgm:pt>
    <dgm:pt modelId="{812F1C36-E745-49F1-A84A-ECCD1CEB73F7}" type="sibTrans" cxnId="{A5A4F453-7799-4276-BE54-FF466570C217}">
      <dgm:prSet/>
      <dgm:spPr/>
      <dgm:t>
        <a:bodyPr/>
        <a:lstStyle/>
        <a:p>
          <a:endParaRPr lang="en-US"/>
        </a:p>
      </dgm:t>
    </dgm:pt>
    <dgm:pt modelId="{C15AA9F7-B43E-403E-85E1-972EEA92EACA}" type="pres">
      <dgm:prSet presAssocID="{05C9A642-151C-4FA3-9CBD-B1215D6C3AAE}" presName="diagram" presStyleCnt="0">
        <dgm:presLayoutVars>
          <dgm:dir/>
          <dgm:resizeHandles val="exact"/>
        </dgm:presLayoutVars>
      </dgm:prSet>
      <dgm:spPr/>
    </dgm:pt>
    <dgm:pt modelId="{15D01E81-7BD8-4D99-A2E7-FBF403E3A9F1}" type="pres">
      <dgm:prSet presAssocID="{D3EE41DF-9A9F-46D6-A504-14DC6E3E532A}" presName="node" presStyleLbl="node1" presStyleIdx="0" presStyleCnt="6">
        <dgm:presLayoutVars>
          <dgm:bulletEnabled val="1"/>
        </dgm:presLayoutVars>
      </dgm:prSet>
      <dgm:spPr/>
    </dgm:pt>
    <dgm:pt modelId="{334CEAEB-4AED-4015-A21B-49986C7A7930}" type="pres">
      <dgm:prSet presAssocID="{E69CF518-E7D1-40E2-AABC-83DD02812B9F}" presName="sibTrans" presStyleCnt="0"/>
      <dgm:spPr/>
    </dgm:pt>
    <dgm:pt modelId="{6A4FECE5-01CF-49D1-ACD6-4DFA40805097}" type="pres">
      <dgm:prSet presAssocID="{DFF1C8E5-F627-4F67-B55D-D424D265AF9B}" presName="node" presStyleLbl="node1" presStyleIdx="1" presStyleCnt="6">
        <dgm:presLayoutVars>
          <dgm:bulletEnabled val="1"/>
        </dgm:presLayoutVars>
      </dgm:prSet>
      <dgm:spPr/>
    </dgm:pt>
    <dgm:pt modelId="{3A02B4CA-FA4B-443F-8EB1-03C1752A837F}" type="pres">
      <dgm:prSet presAssocID="{408DE940-7170-4DC9-8D0A-CBD6FAE976CA}" presName="sibTrans" presStyleCnt="0"/>
      <dgm:spPr/>
    </dgm:pt>
    <dgm:pt modelId="{8C98FFFC-5DD8-441B-BDEB-5C192F3496C8}" type="pres">
      <dgm:prSet presAssocID="{F118AC8B-8CE2-41F3-BAD4-E9B2D92FC0EC}" presName="node" presStyleLbl="node1" presStyleIdx="2" presStyleCnt="6">
        <dgm:presLayoutVars>
          <dgm:bulletEnabled val="1"/>
        </dgm:presLayoutVars>
      </dgm:prSet>
      <dgm:spPr/>
    </dgm:pt>
    <dgm:pt modelId="{1208820A-F356-46A8-ABD6-0B06A2171F4C}" type="pres">
      <dgm:prSet presAssocID="{677FC437-44DF-45BF-B9BE-A4A56917DA37}" presName="sibTrans" presStyleCnt="0"/>
      <dgm:spPr/>
    </dgm:pt>
    <dgm:pt modelId="{6A6B0C99-94EA-4F3C-982B-3D463D83C63E}" type="pres">
      <dgm:prSet presAssocID="{5223BC6E-2B8D-4E17-B591-B7199A1B2F01}" presName="node" presStyleLbl="node1" presStyleIdx="3" presStyleCnt="6">
        <dgm:presLayoutVars>
          <dgm:bulletEnabled val="1"/>
        </dgm:presLayoutVars>
      </dgm:prSet>
      <dgm:spPr/>
    </dgm:pt>
    <dgm:pt modelId="{8D04B26F-45D2-45BE-9B11-38971E4A9810}" type="pres">
      <dgm:prSet presAssocID="{DF829402-E82F-4631-9B7B-FE225C90E2E4}" presName="sibTrans" presStyleCnt="0"/>
      <dgm:spPr/>
    </dgm:pt>
    <dgm:pt modelId="{498F8F78-6FEE-415A-810D-724E6B3850E4}" type="pres">
      <dgm:prSet presAssocID="{00494F87-34E3-4A95-B0A3-6F1EA71D8CD6}" presName="node" presStyleLbl="node1" presStyleIdx="4" presStyleCnt="6">
        <dgm:presLayoutVars>
          <dgm:bulletEnabled val="1"/>
        </dgm:presLayoutVars>
      </dgm:prSet>
      <dgm:spPr/>
    </dgm:pt>
    <dgm:pt modelId="{9306A530-9CD2-4718-843E-9EAFD4826F1F}" type="pres">
      <dgm:prSet presAssocID="{541DBE30-22BA-49B0-B66F-9CA4089D61B2}" presName="sibTrans" presStyleCnt="0"/>
      <dgm:spPr/>
    </dgm:pt>
    <dgm:pt modelId="{A2290A94-DFE5-43D5-AB8D-D3F42C17E9D0}" type="pres">
      <dgm:prSet presAssocID="{C7184766-4BBF-4FD8-BEED-A5FBAA4B4C0C}" presName="node" presStyleLbl="node1" presStyleIdx="5" presStyleCnt="6">
        <dgm:presLayoutVars>
          <dgm:bulletEnabled val="1"/>
        </dgm:presLayoutVars>
      </dgm:prSet>
      <dgm:spPr/>
    </dgm:pt>
  </dgm:ptLst>
  <dgm:cxnLst>
    <dgm:cxn modelId="{3328A502-90DD-4C4C-A5CE-D12F448FF063}" srcId="{05C9A642-151C-4FA3-9CBD-B1215D6C3AAE}" destId="{D3EE41DF-9A9F-46D6-A504-14DC6E3E532A}" srcOrd="0" destOrd="0" parTransId="{D39DE89E-9F0B-4526-AD36-6A5FC2FEC63D}" sibTransId="{E69CF518-E7D1-40E2-AABC-83DD02812B9F}"/>
    <dgm:cxn modelId="{3CA93726-AB70-40A7-B5CE-EB5504E803D4}" type="presOf" srcId="{00494F87-34E3-4A95-B0A3-6F1EA71D8CD6}" destId="{498F8F78-6FEE-415A-810D-724E6B3850E4}" srcOrd="0" destOrd="0" presId="urn:microsoft.com/office/officeart/2005/8/layout/default"/>
    <dgm:cxn modelId="{B547175D-A6A6-4B0F-878E-4E1A2095DD33}" srcId="{05C9A642-151C-4FA3-9CBD-B1215D6C3AAE}" destId="{00494F87-34E3-4A95-B0A3-6F1EA71D8CD6}" srcOrd="4" destOrd="0" parTransId="{7A52E3C7-A592-426D-8AB3-0085CFF2A0F7}" sibTransId="{541DBE30-22BA-49B0-B66F-9CA4089D61B2}"/>
    <dgm:cxn modelId="{DD864541-FFBC-4664-B3A6-737169FD1D9F}" type="presOf" srcId="{5223BC6E-2B8D-4E17-B591-B7199A1B2F01}" destId="{6A6B0C99-94EA-4F3C-982B-3D463D83C63E}" srcOrd="0" destOrd="0" presId="urn:microsoft.com/office/officeart/2005/8/layout/default"/>
    <dgm:cxn modelId="{A5A4F453-7799-4276-BE54-FF466570C217}" srcId="{05C9A642-151C-4FA3-9CBD-B1215D6C3AAE}" destId="{C7184766-4BBF-4FD8-BEED-A5FBAA4B4C0C}" srcOrd="5" destOrd="0" parTransId="{F4F8F260-5511-43B4-9534-FE21358D6A13}" sibTransId="{812F1C36-E745-49F1-A84A-ECCD1CEB73F7}"/>
    <dgm:cxn modelId="{367BBBA1-4DCE-44F3-BC9C-CF2FA0708CA0}" type="presOf" srcId="{D3EE41DF-9A9F-46D6-A504-14DC6E3E532A}" destId="{15D01E81-7BD8-4D99-A2E7-FBF403E3A9F1}" srcOrd="0" destOrd="0" presId="urn:microsoft.com/office/officeart/2005/8/layout/default"/>
    <dgm:cxn modelId="{C499D6A1-DBD1-4C02-BEDE-B8EFC6FCC550}" srcId="{05C9A642-151C-4FA3-9CBD-B1215D6C3AAE}" destId="{DFF1C8E5-F627-4F67-B55D-D424D265AF9B}" srcOrd="1" destOrd="0" parTransId="{4C6DC0DD-50F3-4A41-9E64-D619512A1AA7}" sibTransId="{408DE940-7170-4DC9-8D0A-CBD6FAE976CA}"/>
    <dgm:cxn modelId="{C40511C5-247F-4AAE-9583-1E67C63E591E}" type="presOf" srcId="{05C9A642-151C-4FA3-9CBD-B1215D6C3AAE}" destId="{C15AA9F7-B43E-403E-85E1-972EEA92EACA}" srcOrd="0" destOrd="0" presId="urn:microsoft.com/office/officeart/2005/8/layout/default"/>
    <dgm:cxn modelId="{15A867DB-9FC4-4CD4-86C2-8CBC4237F391}" type="presOf" srcId="{F118AC8B-8CE2-41F3-BAD4-E9B2D92FC0EC}" destId="{8C98FFFC-5DD8-441B-BDEB-5C192F3496C8}" srcOrd="0" destOrd="0" presId="urn:microsoft.com/office/officeart/2005/8/layout/default"/>
    <dgm:cxn modelId="{77AC6EE0-8C02-40D2-8F80-F44D4FD2E7C3}" srcId="{05C9A642-151C-4FA3-9CBD-B1215D6C3AAE}" destId="{5223BC6E-2B8D-4E17-B591-B7199A1B2F01}" srcOrd="3" destOrd="0" parTransId="{42DE9769-DDBA-4C6A-825B-7107DBC539FA}" sibTransId="{DF829402-E82F-4631-9B7B-FE225C90E2E4}"/>
    <dgm:cxn modelId="{C54AB5F0-101A-4341-AEFF-A541F7A7D085}" type="presOf" srcId="{DFF1C8E5-F627-4F67-B55D-D424D265AF9B}" destId="{6A4FECE5-01CF-49D1-ACD6-4DFA40805097}" srcOrd="0" destOrd="0" presId="urn:microsoft.com/office/officeart/2005/8/layout/default"/>
    <dgm:cxn modelId="{84FD8CF2-6A2F-463B-B0B0-36BC8DC7665F}" srcId="{05C9A642-151C-4FA3-9CBD-B1215D6C3AAE}" destId="{F118AC8B-8CE2-41F3-BAD4-E9B2D92FC0EC}" srcOrd="2" destOrd="0" parTransId="{274B87EA-D1C9-44CE-BA93-5E3923FF359A}" sibTransId="{677FC437-44DF-45BF-B9BE-A4A56917DA37}"/>
    <dgm:cxn modelId="{EAEE95F3-B375-4AA0-B4BC-92760C930ECB}" type="presOf" srcId="{C7184766-4BBF-4FD8-BEED-A5FBAA4B4C0C}" destId="{A2290A94-DFE5-43D5-AB8D-D3F42C17E9D0}" srcOrd="0" destOrd="0" presId="urn:microsoft.com/office/officeart/2005/8/layout/default"/>
    <dgm:cxn modelId="{29A0F80A-36F4-478C-863A-08BBD6CED1EA}" type="presParOf" srcId="{C15AA9F7-B43E-403E-85E1-972EEA92EACA}" destId="{15D01E81-7BD8-4D99-A2E7-FBF403E3A9F1}" srcOrd="0" destOrd="0" presId="urn:microsoft.com/office/officeart/2005/8/layout/default"/>
    <dgm:cxn modelId="{D5F94949-02B7-4E1B-8221-A1DE234C3C0B}" type="presParOf" srcId="{C15AA9F7-B43E-403E-85E1-972EEA92EACA}" destId="{334CEAEB-4AED-4015-A21B-49986C7A7930}" srcOrd="1" destOrd="0" presId="urn:microsoft.com/office/officeart/2005/8/layout/default"/>
    <dgm:cxn modelId="{7E0F8B12-3BEB-4D10-BA54-0A388308A29B}" type="presParOf" srcId="{C15AA9F7-B43E-403E-85E1-972EEA92EACA}" destId="{6A4FECE5-01CF-49D1-ACD6-4DFA40805097}" srcOrd="2" destOrd="0" presId="urn:microsoft.com/office/officeart/2005/8/layout/default"/>
    <dgm:cxn modelId="{BB6ECBA8-41D7-421A-9464-8BBCE3718955}" type="presParOf" srcId="{C15AA9F7-B43E-403E-85E1-972EEA92EACA}" destId="{3A02B4CA-FA4B-443F-8EB1-03C1752A837F}" srcOrd="3" destOrd="0" presId="urn:microsoft.com/office/officeart/2005/8/layout/default"/>
    <dgm:cxn modelId="{2FC6A5E6-AA75-4DF9-B376-C09EA2D03E1B}" type="presParOf" srcId="{C15AA9F7-B43E-403E-85E1-972EEA92EACA}" destId="{8C98FFFC-5DD8-441B-BDEB-5C192F3496C8}" srcOrd="4" destOrd="0" presId="urn:microsoft.com/office/officeart/2005/8/layout/default"/>
    <dgm:cxn modelId="{664F15C1-0C51-4318-938D-5A74212EDFD7}" type="presParOf" srcId="{C15AA9F7-B43E-403E-85E1-972EEA92EACA}" destId="{1208820A-F356-46A8-ABD6-0B06A2171F4C}" srcOrd="5" destOrd="0" presId="urn:microsoft.com/office/officeart/2005/8/layout/default"/>
    <dgm:cxn modelId="{9659C8A7-3EEB-4E33-8560-C8F7D5117186}" type="presParOf" srcId="{C15AA9F7-B43E-403E-85E1-972EEA92EACA}" destId="{6A6B0C99-94EA-4F3C-982B-3D463D83C63E}" srcOrd="6" destOrd="0" presId="urn:microsoft.com/office/officeart/2005/8/layout/default"/>
    <dgm:cxn modelId="{07AA4F98-8133-4C23-93EF-343B29985F1C}" type="presParOf" srcId="{C15AA9F7-B43E-403E-85E1-972EEA92EACA}" destId="{8D04B26F-45D2-45BE-9B11-38971E4A9810}" srcOrd="7" destOrd="0" presId="urn:microsoft.com/office/officeart/2005/8/layout/default"/>
    <dgm:cxn modelId="{D0405DB8-B960-47E4-9449-AA4F68F50978}" type="presParOf" srcId="{C15AA9F7-B43E-403E-85E1-972EEA92EACA}" destId="{498F8F78-6FEE-415A-810D-724E6B3850E4}" srcOrd="8" destOrd="0" presId="urn:microsoft.com/office/officeart/2005/8/layout/default"/>
    <dgm:cxn modelId="{BA063D77-8118-494F-A910-99F863D8BD12}" type="presParOf" srcId="{C15AA9F7-B43E-403E-85E1-972EEA92EACA}" destId="{9306A530-9CD2-4718-843E-9EAFD4826F1F}" srcOrd="9" destOrd="0" presId="urn:microsoft.com/office/officeart/2005/8/layout/default"/>
    <dgm:cxn modelId="{565FD441-1F0A-4A53-A4B6-055C32B8B2CF}" type="presParOf" srcId="{C15AA9F7-B43E-403E-85E1-972EEA92EACA}" destId="{A2290A94-DFE5-43D5-AB8D-D3F42C17E9D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021B0-61A8-42BB-8F66-286EF1ACC923}">
      <dsp:nvSpPr>
        <dsp:cNvPr id="0" name=""/>
        <dsp:cNvSpPr/>
      </dsp:nvSpPr>
      <dsp:spPr>
        <a:xfrm>
          <a:off x="0" y="4235"/>
          <a:ext cx="6263640" cy="91601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B505E8-5B54-4A24-A7E1-266B89087B2B}">
      <dsp:nvSpPr>
        <dsp:cNvPr id="0" name=""/>
        <dsp:cNvSpPr/>
      </dsp:nvSpPr>
      <dsp:spPr>
        <a:xfrm>
          <a:off x="78599" y="11843"/>
          <a:ext cx="900798" cy="900798"/>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A2D7CF-970A-4F9E-815C-8496B42CDB65}">
      <dsp:nvSpPr>
        <dsp:cNvPr id="0" name=""/>
        <dsp:cNvSpPr/>
      </dsp:nvSpPr>
      <dsp:spPr>
        <a:xfrm>
          <a:off x="1057996" y="4235"/>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100000"/>
            </a:lnSpc>
            <a:spcBef>
              <a:spcPct val="0"/>
            </a:spcBef>
            <a:spcAft>
              <a:spcPct val="35000"/>
            </a:spcAft>
            <a:buNone/>
          </a:pPr>
          <a:r>
            <a:rPr lang="en-GB" sz="1900" kern="1200" dirty="0"/>
            <a:t>Ruth Seabrook – Head of Secondary ITE Ruth.Seabrook@roehampton.ac.uk</a:t>
          </a:r>
          <a:endParaRPr lang="en-US" sz="1900" kern="1200" dirty="0"/>
        </a:p>
      </dsp:txBody>
      <dsp:txXfrm>
        <a:off x="1057996" y="4235"/>
        <a:ext cx="5205643" cy="916014"/>
      </dsp:txXfrm>
    </dsp:sp>
    <dsp:sp modelId="{371DC16E-1DF7-49AE-8C9B-CF998973C09A}">
      <dsp:nvSpPr>
        <dsp:cNvPr id="0" name=""/>
        <dsp:cNvSpPr/>
      </dsp:nvSpPr>
      <dsp:spPr>
        <a:xfrm>
          <a:off x="0" y="1149253"/>
          <a:ext cx="6263640" cy="91601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8F8670-1215-4C85-B95C-85D0711D294F}">
      <dsp:nvSpPr>
        <dsp:cNvPr id="0" name=""/>
        <dsp:cNvSpPr/>
      </dsp:nvSpPr>
      <dsp:spPr>
        <a:xfrm>
          <a:off x="53766" y="0"/>
          <a:ext cx="986798" cy="911423"/>
        </a:xfrm>
        <a:prstGeom prst="rect">
          <a:avLst/>
        </a:prstGeom>
        <a:blipFill>
          <a:blip xmlns:r="http://schemas.openxmlformats.org/officeDocument/2006/relationships" r:embed="rId1"/>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F7E9EB-6539-4D4B-9D1F-F8AA26249014}">
      <dsp:nvSpPr>
        <dsp:cNvPr id="0" name=""/>
        <dsp:cNvSpPr/>
      </dsp:nvSpPr>
      <dsp:spPr>
        <a:xfrm>
          <a:off x="1057996" y="1149253"/>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100000"/>
            </a:lnSpc>
            <a:spcBef>
              <a:spcPct val="0"/>
            </a:spcBef>
            <a:spcAft>
              <a:spcPct val="35000"/>
            </a:spcAft>
            <a:buNone/>
          </a:pPr>
          <a:r>
            <a:rPr lang="en-GB" sz="1900" kern="1200" dirty="0"/>
            <a:t>Sonia Cordones – Programme Leader</a:t>
          </a:r>
        </a:p>
      </dsp:txBody>
      <dsp:txXfrm>
        <a:off x="1057996" y="1149253"/>
        <a:ext cx="5205643" cy="916014"/>
      </dsp:txXfrm>
    </dsp:sp>
    <dsp:sp modelId="{0E35532A-8734-41DC-8945-C09C5F21EC26}">
      <dsp:nvSpPr>
        <dsp:cNvPr id="0" name=""/>
        <dsp:cNvSpPr/>
      </dsp:nvSpPr>
      <dsp:spPr>
        <a:xfrm>
          <a:off x="0" y="2294271"/>
          <a:ext cx="6263640" cy="91601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B2BD91-79BC-47AD-A09C-19920EEB121A}">
      <dsp:nvSpPr>
        <dsp:cNvPr id="0" name=""/>
        <dsp:cNvSpPr/>
      </dsp:nvSpPr>
      <dsp:spPr>
        <a:xfrm>
          <a:off x="277094" y="2500374"/>
          <a:ext cx="503807" cy="503807"/>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AFF087-DC78-4AFE-9396-EE2A870FEC78}">
      <dsp:nvSpPr>
        <dsp:cNvPr id="0" name=""/>
        <dsp:cNvSpPr/>
      </dsp:nvSpPr>
      <dsp:spPr>
        <a:xfrm>
          <a:off x="1057996" y="2294271"/>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100000"/>
            </a:lnSpc>
            <a:spcBef>
              <a:spcPct val="0"/>
            </a:spcBef>
            <a:spcAft>
              <a:spcPct val="35000"/>
            </a:spcAft>
            <a:buNone/>
          </a:pPr>
          <a:r>
            <a:rPr lang="en-GB" sz="1900" kern="1200" dirty="0"/>
            <a:t>Steve Abrams– Head of Professional Studies –  &amp; Science</a:t>
          </a:r>
          <a:endParaRPr lang="en-US" sz="1900" kern="1200" dirty="0"/>
        </a:p>
      </dsp:txBody>
      <dsp:txXfrm>
        <a:off x="1057996" y="2294271"/>
        <a:ext cx="5205643" cy="916014"/>
      </dsp:txXfrm>
    </dsp:sp>
    <dsp:sp modelId="{BCFABC4B-00EC-428A-949E-EA632AE09643}">
      <dsp:nvSpPr>
        <dsp:cNvPr id="0" name=""/>
        <dsp:cNvSpPr/>
      </dsp:nvSpPr>
      <dsp:spPr>
        <a:xfrm>
          <a:off x="0" y="3439289"/>
          <a:ext cx="6263640" cy="91601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AEF012-0827-4BE4-A318-7FACA94FAF07}">
      <dsp:nvSpPr>
        <dsp:cNvPr id="0" name=""/>
        <dsp:cNvSpPr/>
      </dsp:nvSpPr>
      <dsp:spPr>
        <a:xfrm>
          <a:off x="277094" y="3645393"/>
          <a:ext cx="503807" cy="50380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1D258D-82F1-43A9-82E7-44373E64DC14}">
      <dsp:nvSpPr>
        <dsp:cNvPr id="0" name=""/>
        <dsp:cNvSpPr/>
      </dsp:nvSpPr>
      <dsp:spPr>
        <a:xfrm>
          <a:off x="1057996" y="3439289"/>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100000"/>
            </a:lnSpc>
            <a:spcBef>
              <a:spcPct val="0"/>
            </a:spcBef>
            <a:spcAft>
              <a:spcPct val="35000"/>
            </a:spcAft>
            <a:buNone/>
          </a:pPr>
          <a:r>
            <a:rPr lang="en-GB" sz="1900" kern="1200" dirty="0"/>
            <a:t>Tamara Bucan – Programme Administrator</a:t>
          </a:r>
          <a:endParaRPr lang="en-US" sz="1900" kern="1200" dirty="0"/>
        </a:p>
      </dsp:txBody>
      <dsp:txXfrm>
        <a:off x="1057996" y="3439289"/>
        <a:ext cx="5205643" cy="916014"/>
      </dsp:txXfrm>
    </dsp:sp>
    <dsp:sp modelId="{F0866706-303E-40A6-821B-E0D075A7BF63}">
      <dsp:nvSpPr>
        <dsp:cNvPr id="0" name=""/>
        <dsp:cNvSpPr/>
      </dsp:nvSpPr>
      <dsp:spPr>
        <a:xfrm>
          <a:off x="0" y="4584372"/>
          <a:ext cx="6263640" cy="91601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96AE5F-E96D-45A7-9DD9-34387D28088B}">
      <dsp:nvSpPr>
        <dsp:cNvPr id="0" name=""/>
        <dsp:cNvSpPr/>
      </dsp:nvSpPr>
      <dsp:spPr>
        <a:xfrm>
          <a:off x="70926" y="4584307"/>
          <a:ext cx="916144" cy="916144"/>
        </a:xfrm>
        <a:prstGeom prst="rect">
          <a:avLst/>
        </a:prstGeom>
        <a:blipFill rotWithShape="1">
          <a:blip xmlns:r="http://schemas.openxmlformats.org/officeDocument/2006/relationships" r:embed="rId6"/>
          <a:srcRect/>
          <a:stretch>
            <a:fillRect l="-53000" r="-5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2246BF-83B9-43B1-8DF5-82960409FAAA}">
      <dsp:nvSpPr>
        <dsp:cNvPr id="0" name=""/>
        <dsp:cNvSpPr/>
      </dsp:nvSpPr>
      <dsp:spPr>
        <a:xfrm>
          <a:off x="1057996" y="4584372"/>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100000"/>
            </a:lnSpc>
            <a:spcBef>
              <a:spcPct val="0"/>
            </a:spcBef>
            <a:spcAft>
              <a:spcPct val="35000"/>
            </a:spcAft>
            <a:buNone/>
          </a:pPr>
          <a:r>
            <a:rPr lang="en-GB" sz="1900" kern="1200"/>
            <a:t>Subject Tutors – see over</a:t>
          </a:r>
          <a:endParaRPr lang="en-US" sz="1900" kern="1200"/>
        </a:p>
      </dsp:txBody>
      <dsp:txXfrm>
        <a:off x="1057996" y="4584372"/>
        <a:ext cx="5205643" cy="916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01E81-7BD8-4D99-A2E7-FBF403E3A9F1}">
      <dsp:nvSpPr>
        <dsp:cNvPr id="0" name=""/>
        <dsp:cNvSpPr/>
      </dsp:nvSpPr>
      <dsp:spPr>
        <a:xfrm>
          <a:off x="0"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t>Study support and facilities: </a:t>
          </a:r>
          <a:r>
            <a:rPr lang="en-GB" sz="2200" kern="1200" dirty="0"/>
            <a:t>Library, Academic</a:t>
          </a:r>
        </a:p>
        <a:p>
          <a:pPr marL="0" lvl="0" indent="0" algn="ctr" defTabSz="977900">
            <a:lnSpc>
              <a:spcPct val="90000"/>
            </a:lnSpc>
            <a:spcBef>
              <a:spcPct val="0"/>
            </a:spcBef>
            <a:spcAft>
              <a:spcPct val="35000"/>
            </a:spcAft>
            <a:buNone/>
          </a:pPr>
          <a:r>
            <a:rPr lang="en-GB" sz="2200" kern="1200" dirty="0"/>
            <a:t> Achievement Team</a:t>
          </a:r>
        </a:p>
        <a:p>
          <a:pPr marL="0" lvl="0" indent="0" algn="ctr" defTabSz="977900">
            <a:lnSpc>
              <a:spcPct val="90000"/>
            </a:lnSpc>
            <a:spcBef>
              <a:spcPct val="0"/>
            </a:spcBef>
            <a:spcAft>
              <a:spcPct val="35000"/>
            </a:spcAft>
            <a:buNone/>
          </a:pPr>
          <a:r>
            <a:rPr lang="en-GB" sz="2200" kern="1200" dirty="0"/>
            <a:t>Tutor team</a:t>
          </a:r>
          <a:endParaRPr lang="en-US" sz="2200" kern="1200" dirty="0"/>
        </a:p>
      </dsp:txBody>
      <dsp:txXfrm>
        <a:off x="0" y="39687"/>
        <a:ext cx="3286125" cy="1971675"/>
      </dsp:txXfrm>
    </dsp:sp>
    <dsp:sp modelId="{6A4FECE5-01CF-49D1-ACD6-4DFA40805097}">
      <dsp:nvSpPr>
        <dsp:cNvPr id="0" name=""/>
        <dsp:cNvSpPr/>
      </dsp:nvSpPr>
      <dsp:spPr>
        <a:xfrm>
          <a:off x="3614737"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t>Financial support: </a:t>
          </a:r>
          <a:r>
            <a:rPr lang="en-GB" sz="2200" kern="1200" dirty="0"/>
            <a:t>scholarships, budgeting</a:t>
          </a:r>
        </a:p>
        <a:p>
          <a:pPr marL="0" lvl="0" indent="0" algn="ctr" defTabSz="977900">
            <a:lnSpc>
              <a:spcPct val="90000"/>
            </a:lnSpc>
            <a:spcBef>
              <a:spcPct val="0"/>
            </a:spcBef>
            <a:spcAft>
              <a:spcPct val="35000"/>
            </a:spcAft>
            <a:buNone/>
          </a:pPr>
          <a:r>
            <a:rPr lang="en-GB" sz="2200" kern="1200" dirty="0"/>
            <a:t> advice from the SU</a:t>
          </a:r>
        </a:p>
        <a:p>
          <a:pPr marL="0" lvl="0" indent="0" algn="ctr" defTabSz="977900">
            <a:lnSpc>
              <a:spcPct val="90000"/>
            </a:lnSpc>
            <a:spcBef>
              <a:spcPct val="0"/>
            </a:spcBef>
            <a:spcAft>
              <a:spcPct val="35000"/>
            </a:spcAft>
            <a:buNone/>
          </a:pPr>
          <a:r>
            <a:rPr lang="en-GB" sz="2200" kern="1200" dirty="0"/>
            <a:t>Hardship fund</a:t>
          </a:r>
          <a:endParaRPr lang="en-US" sz="2200" kern="1200" dirty="0"/>
        </a:p>
      </dsp:txBody>
      <dsp:txXfrm>
        <a:off x="3614737" y="39687"/>
        <a:ext cx="3286125" cy="1971675"/>
      </dsp:txXfrm>
    </dsp:sp>
    <dsp:sp modelId="{8C98FFFC-5DD8-441B-BDEB-5C192F3496C8}">
      <dsp:nvSpPr>
        <dsp:cNvPr id="0" name=""/>
        <dsp:cNvSpPr/>
      </dsp:nvSpPr>
      <dsp:spPr>
        <a:xfrm>
          <a:off x="7229475"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t>Career support: </a:t>
          </a:r>
        </a:p>
        <a:p>
          <a:pPr marL="0" lvl="0" indent="0" algn="ctr" defTabSz="977900">
            <a:lnSpc>
              <a:spcPct val="90000"/>
            </a:lnSpc>
            <a:spcBef>
              <a:spcPct val="0"/>
            </a:spcBef>
            <a:spcAft>
              <a:spcPct val="35000"/>
            </a:spcAft>
            <a:buNone/>
          </a:pPr>
          <a:r>
            <a:rPr lang="en-GB" sz="2200" b="1" kern="1200" dirty="0"/>
            <a:t>writing personal statements, how to apply, interview advice</a:t>
          </a:r>
        </a:p>
        <a:p>
          <a:pPr marL="0" lvl="0" indent="0" algn="ctr" defTabSz="977900">
            <a:lnSpc>
              <a:spcPct val="90000"/>
            </a:lnSpc>
            <a:spcBef>
              <a:spcPct val="0"/>
            </a:spcBef>
            <a:spcAft>
              <a:spcPct val="35000"/>
            </a:spcAft>
            <a:buNone/>
          </a:pPr>
          <a:r>
            <a:rPr lang="en-GB" sz="2200" b="1" kern="1200" dirty="0"/>
            <a:t>Employment fairs</a:t>
          </a:r>
          <a:endParaRPr lang="en-US" sz="2200" kern="1200" dirty="0"/>
        </a:p>
      </dsp:txBody>
      <dsp:txXfrm>
        <a:off x="7229475" y="39687"/>
        <a:ext cx="3286125" cy="1971675"/>
      </dsp:txXfrm>
    </dsp:sp>
    <dsp:sp modelId="{6A6B0C99-94EA-4F3C-982B-3D463D83C63E}">
      <dsp:nvSpPr>
        <dsp:cNvPr id="0" name=""/>
        <dsp:cNvSpPr/>
      </dsp:nvSpPr>
      <dsp:spPr>
        <a:xfrm>
          <a:off x="0" y="2339975"/>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t>Health /wellbeing: </a:t>
          </a:r>
        </a:p>
        <a:p>
          <a:pPr marL="0" lvl="0" indent="0" algn="ctr" defTabSz="977900">
            <a:lnSpc>
              <a:spcPct val="90000"/>
            </a:lnSpc>
            <a:spcBef>
              <a:spcPct val="0"/>
            </a:spcBef>
            <a:spcAft>
              <a:spcPct val="35000"/>
            </a:spcAft>
            <a:buNone/>
          </a:pPr>
          <a:r>
            <a:rPr lang="en-GB" sz="2200" kern="1200" dirty="0"/>
            <a:t>On-campus GP, mental health support, counselling, dyslexia and disabilities</a:t>
          </a:r>
          <a:endParaRPr lang="en-US" sz="2200" kern="1200" dirty="0"/>
        </a:p>
      </dsp:txBody>
      <dsp:txXfrm>
        <a:off x="0" y="2339975"/>
        <a:ext cx="3286125" cy="1971675"/>
      </dsp:txXfrm>
    </dsp:sp>
    <dsp:sp modelId="{498F8F78-6FEE-415A-810D-724E6B3850E4}">
      <dsp:nvSpPr>
        <dsp:cNvPr id="0" name=""/>
        <dsp:cNvSpPr/>
      </dsp:nvSpPr>
      <dsp:spPr>
        <a:xfrm>
          <a:off x="3614737" y="2339975"/>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t>Accommodation: </a:t>
          </a:r>
        </a:p>
        <a:p>
          <a:pPr marL="0" lvl="0" indent="0" algn="ctr" defTabSz="977900">
            <a:lnSpc>
              <a:spcPct val="90000"/>
            </a:lnSpc>
            <a:spcBef>
              <a:spcPct val="0"/>
            </a:spcBef>
            <a:spcAft>
              <a:spcPct val="35000"/>
            </a:spcAft>
            <a:buNone/>
          </a:pPr>
          <a:r>
            <a:rPr lang="en-GB" sz="2200" kern="1200" dirty="0"/>
            <a:t>flat reps assigned to every flat, accommodation team to help with queries or concerns, close to facilities</a:t>
          </a:r>
          <a:endParaRPr lang="en-US" sz="2200" kern="1200" dirty="0"/>
        </a:p>
      </dsp:txBody>
      <dsp:txXfrm>
        <a:off x="3614737" y="2339975"/>
        <a:ext cx="3286125" cy="1971675"/>
      </dsp:txXfrm>
    </dsp:sp>
    <dsp:sp modelId="{A2290A94-DFE5-43D5-AB8D-D3F42C17E9D0}">
      <dsp:nvSpPr>
        <dsp:cNvPr id="0" name=""/>
        <dsp:cNvSpPr/>
      </dsp:nvSpPr>
      <dsp:spPr>
        <a:xfrm>
          <a:off x="7229475" y="2339975"/>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 </a:t>
          </a:r>
          <a:r>
            <a:rPr lang="en-GB" sz="2200" b="1" kern="1200" dirty="0"/>
            <a:t>International support:</a:t>
          </a:r>
        </a:p>
        <a:p>
          <a:pPr marL="0" lvl="0" indent="0" algn="ctr" defTabSz="977900">
            <a:lnSpc>
              <a:spcPct val="90000"/>
            </a:lnSpc>
            <a:spcBef>
              <a:spcPct val="0"/>
            </a:spcBef>
            <a:spcAft>
              <a:spcPct val="35000"/>
            </a:spcAft>
            <a:buNone/>
          </a:pPr>
          <a:r>
            <a:rPr lang="en-GB" sz="2200" b="0" kern="1200" dirty="0"/>
            <a:t>Mentoring for students &amp;</a:t>
          </a:r>
        </a:p>
        <a:p>
          <a:pPr marL="0" lvl="0" indent="0" algn="ctr" defTabSz="977900">
            <a:lnSpc>
              <a:spcPct val="90000"/>
            </a:lnSpc>
            <a:spcBef>
              <a:spcPct val="0"/>
            </a:spcBef>
            <a:spcAft>
              <a:spcPct val="35000"/>
            </a:spcAft>
            <a:buNone/>
          </a:pPr>
          <a:r>
            <a:rPr lang="en-GB" sz="2200" b="0" kern="1200" dirty="0"/>
            <a:t>Liaison with schools</a:t>
          </a:r>
        </a:p>
        <a:p>
          <a:pPr marL="0" lvl="0" indent="0" algn="ctr" defTabSz="977900">
            <a:lnSpc>
              <a:spcPct val="90000"/>
            </a:lnSpc>
            <a:spcBef>
              <a:spcPct val="0"/>
            </a:spcBef>
            <a:spcAft>
              <a:spcPct val="35000"/>
            </a:spcAft>
            <a:buNone/>
          </a:pPr>
          <a:r>
            <a:rPr lang="en-GB" sz="2200" b="0" kern="1200" dirty="0"/>
            <a:t>International team </a:t>
          </a:r>
          <a:endParaRPr lang="en-US" sz="2200" b="0" kern="1200" dirty="0"/>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88DBF993-64D5-4CF8-B6A7-7BADE770A341}" type="datetimeFigureOut">
              <a:rPr lang="en-GB" smtClean="0"/>
              <a:t>31/07/2024</a:t>
            </a:fld>
            <a:endParaRPr lang="en-GB"/>
          </a:p>
        </p:txBody>
      </p:sp>
      <p:sp>
        <p:nvSpPr>
          <p:cNvPr id="4" name="Footer Placeholder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418B8677-63ED-40C5-835F-EE31B24B150B}" type="slidenum">
              <a:rPr lang="en-GB" smtClean="0"/>
              <a:t>‹#›</a:t>
            </a:fld>
            <a:endParaRPr lang="en-GB"/>
          </a:p>
        </p:txBody>
      </p:sp>
    </p:spTree>
    <p:extLst>
      <p:ext uri="{BB962C8B-B14F-4D97-AF65-F5344CB8AC3E}">
        <p14:creationId xmlns:p14="http://schemas.microsoft.com/office/powerpoint/2010/main" val="905164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CA41141C-B6B1-4399-8A9E-D0759334A2EE}" type="datetimeFigureOut">
              <a:rPr lang="en-GB" smtClean="0"/>
              <a:t>31/07/2024</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6D20520A-6CE3-4A80-814B-1E1C87E36285}" type="slidenum">
              <a:rPr lang="en-GB" smtClean="0"/>
              <a:t>‹#›</a:t>
            </a:fld>
            <a:endParaRPr lang="en-GB"/>
          </a:p>
        </p:txBody>
      </p:sp>
    </p:spTree>
    <p:extLst>
      <p:ext uri="{BB962C8B-B14F-4D97-AF65-F5344CB8AC3E}">
        <p14:creationId xmlns:p14="http://schemas.microsoft.com/office/powerpoint/2010/main" val="4178998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fld id="{6D20520A-6CE3-4A80-814B-1E1C87E36285}" type="slidenum">
              <a:rPr lang="en-GB" smtClean="0"/>
              <a:t>1</a:t>
            </a:fld>
            <a:endParaRPr lang="en-GB"/>
          </a:p>
        </p:txBody>
      </p:sp>
    </p:spTree>
    <p:extLst>
      <p:ext uri="{BB962C8B-B14F-4D97-AF65-F5344CB8AC3E}">
        <p14:creationId xmlns:p14="http://schemas.microsoft.com/office/powerpoint/2010/main" val="150539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endParaRPr lang="en-GB" altLang="en-US" sz="100" b="1" dirty="0"/>
          </a:p>
          <a:p>
            <a:pPr eaLnBrk="1" hangingPunct="1"/>
            <a:r>
              <a:rPr lang="en-GB" altLang="en-US" dirty="0"/>
              <a:t>one of the largest providers of teacher education in the UK, working in close partnership with schools across London and beyond</a:t>
            </a:r>
          </a:p>
          <a:p>
            <a:pPr eaLnBrk="1" hangingPunct="1"/>
            <a:endParaRPr lang="en-GB" altLang="en-US" sz="200" dirty="0"/>
          </a:p>
          <a:p>
            <a:pPr eaLnBrk="1" hangingPunct="1"/>
            <a:r>
              <a:rPr lang="en-GB" altLang="en-US" dirty="0"/>
              <a:t>a friendly and supportive university</a:t>
            </a:r>
          </a:p>
          <a:p>
            <a:pPr eaLnBrk="1" hangingPunct="1"/>
            <a:endParaRPr lang="en-GB" altLang="en-US" sz="200" dirty="0"/>
          </a:p>
          <a:p>
            <a:pPr eaLnBrk="1" hangingPunct="1"/>
            <a:r>
              <a:rPr lang="en-GB" altLang="en-US" dirty="0"/>
              <a:t>the only campus-based university within London. </a:t>
            </a:r>
          </a:p>
          <a:p>
            <a:endParaRPr lang="en-GB" dirty="0"/>
          </a:p>
        </p:txBody>
      </p:sp>
      <p:sp>
        <p:nvSpPr>
          <p:cNvPr id="4" name="Slide Number Placeholder 3"/>
          <p:cNvSpPr>
            <a:spLocks noGrp="1"/>
          </p:cNvSpPr>
          <p:nvPr>
            <p:ph type="sldNum" sz="quarter" idx="10"/>
          </p:nvPr>
        </p:nvSpPr>
        <p:spPr/>
        <p:txBody>
          <a:bodyPr/>
          <a:lstStyle/>
          <a:p>
            <a:fld id="{6D20520A-6CE3-4A80-814B-1E1C87E36285}" type="slidenum">
              <a:rPr lang="en-GB" smtClean="0"/>
              <a:t>5</a:t>
            </a:fld>
            <a:endParaRPr lang="en-GB"/>
          </a:p>
        </p:txBody>
      </p:sp>
    </p:spTree>
    <p:extLst>
      <p:ext uri="{BB962C8B-B14F-4D97-AF65-F5344CB8AC3E}">
        <p14:creationId xmlns:p14="http://schemas.microsoft.com/office/powerpoint/2010/main" val="1921306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20520A-6CE3-4A80-814B-1E1C87E36285}" type="slidenum">
              <a:rPr lang="en-GB" smtClean="0"/>
              <a:t>6</a:t>
            </a:fld>
            <a:endParaRPr lang="en-GB"/>
          </a:p>
        </p:txBody>
      </p:sp>
    </p:spTree>
    <p:extLst>
      <p:ext uri="{BB962C8B-B14F-4D97-AF65-F5344CB8AC3E}">
        <p14:creationId xmlns:p14="http://schemas.microsoft.com/office/powerpoint/2010/main" val="143222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20520A-6CE3-4A80-814B-1E1C87E36285}" type="slidenum">
              <a:rPr lang="en-GB" smtClean="0"/>
              <a:t>7</a:t>
            </a:fld>
            <a:endParaRPr lang="en-GB"/>
          </a:p>
        </p:txBody>
      </p:sp>
    </p:spTree>
    <p:extLst>
      <p:ext uri="{BB962C8B-B14F-4D97-AF65-F5344CB8AC3E}">
        <p14:creationId xmlns:p14="http://schemas.microsoft.com/office/powerpoint/2010/main" val="235350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20520A-6CE3-4A80-814B-1E1C87E36285}" type="slidenum">
              <a:rPr lang="en-GB" smtClean="0"/>
              <a:t>13</a:t>
            </a:fld>
            <a:endParaRPr lang="en-GB"/>
          </a:p>
        </p:txBody>
      </p:sp>
    </p:spTree>
    <p:extLst>
      <p:ext uri="{BB962C8B-B14F-4D97-AF65-F5344CB8AC3E}">
        <p14:creationId xmlns:p14="http://schemas.microsoft.com/office/powerpoint/2010/main" val="421299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52913"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solidFill>
                  <a:srgbClr val="063532"/>
                </a:solidFill>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06353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733337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6353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solidFill>
                  <a:srgbClr val="063532"/>
                </a:solidFill>
              </a:defRPr>
            </a:lvl1pPr>
            <a:lvl2pPr>
              <a:defRPr>
                <a:solidFill>
                  <a:srgbClr val="063532"/>
                </a:solidFill>
              </a:defRPr>
            </a:lvl2pPr>
            <a:lvl3pPr>
              <a:defRPr>
                <a:solidFill>
                  <a:srgbClr val="063532"/>
                </a:solidFill>
              </a:defRPr>
            </a:lvl3pPr>
            <a:lvl4pPr>
              <a:defRPr>
                <a:solidFill>
                  <a:srgbClr val="063532"/>
                </a:solidFill>
              </a:defRPr>
            </a:lvl4pPr>
            <a:lvl5pPr>
              <a:defRPr>
                <a:solidFill>
                  <a:srgbClr val="06353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smtClean="0">
                <a:solidFill>
                  <a:srgbClr val="063532"/>
                </a:solidFill>
              </a:defRPr>
            </a:lvl1pPr>
          </a:lstStyle>
          <a:p>
            <a:pPr>
              <a:defRPr/>
            </a:pPr>
            <a:fld id="{DF09AD9C-A3AD-4BB7-B4E2-99758A1CEACF}" type="datetimeFigureOut">
              <a:rPr lang="en-GB"/>
              <a:pPr>
                <a:defRPr/>
              </a:pPr>
              <a:t>31/07/2024</a:t>
            </a:fld>
            <a:endParaRPr lang="en-GB"/>
          </a:p>
        </p:txBody>
      </p:sp>
      <p:sp>
        <p:nvSpPr>
          <p:cNvPr id="5" name="Footer Placeholder 4"/>
          <p:cNvSpPr>
            <a:spLocks noGrp="1"/>
          </p:cNvSpPr>
          <p:nvPr>
            <p:ph type="ftr" sz="quarter" idx="11"/>
          </p:nvPr>
        </p:nvSpPr>
        <p:spPr/>
        <p:txBody>
          <a:bodyPr/>
          <a:lstStyle>
            <a:lvl1pPr>
              <a:defRPr>
                <a:solidFill>
                  <a:srgbClr val="063532"/>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smtClean="0">
                <a:solidFill>
                  <a:srgbClr val="063532"/>
                </a:solidFill>
              </a:defRPr>
            </a:lvl1pPr>
          </a:lstStyle>
          <a:p>
            <a:pPr>
              <a:defRPr/>
            </a:pPr>
            <a:fld id="{968FB352-F2AD-4805-B162-B8F9DC77F744}" type="slidenum">
              <a:rPr lang="en-GB"/>
              <a:pPr>
                <a:defRPr/>
              </a:pPr>
              <a:t>‹#›</a:t>
            </a:fld>
            <a:endParaRPr lang="en-GB"/>
          </a:p>
        </p:txBody>
      </p:sp>
    </p:spTree>
    <p:extLst>
      <p:ext uri="{BB962C8B-B14F-4D97-AF65-F5344CB8AC3E}">
        <p14:creationId xmlns:p14="http://schemas.microsoft.com/office/powerpoint/2010/main" val="1004849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268BD2D1-3EE1-4570-A72C-BA8D9197A783}" type="datetimeFigureOut">
              <a:rPr lang="en-GB"/>
              <a:pPr>
                <a:defRPr/>
              </a:pPr>
              <a:t>31/07/2024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6F95469-249B-4B60-9623-4204C7EB1D63}" type="slidenum">
              <a:rPr lang="en-GB"/>
              <a:pPr>
                <a:defRPr/>
              </a:pPr>
              <a:t>‹#›</a:t>
            </a:fld>
            <a:endParaRPr lang="en-GB"/>
          </a:p>
        </p:txBody>
      </p:sp>
    </p:spTree>
    <p:extLst>
      <p:ext uri="{BB962C8B-B14F-4D97-AF65-F5344CB8AC3E}">
        <p14:creationId xmlns:p14="http://schemas.microsoft.com/office/powerpoint/2010/main" val="682863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EDD7325-3A40-4001-B6C2-28284BB2BAAA}" type="datetimeFigureOut">
              <a:rPr lang="en-GB"/>
              <a:pPr>
                <a:defRPr/>
              </a:pPr>
              <a:t>31/07/2024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83E5D1A-7F7B-4B4F-846A-A41BFEC8777D}" type="slidenum">
              <a:rPr lang="en-GB"/>
              <a:pPr>
                <a:defRPr/>
              </a:pPr>
              <a:t>‹#›</a:t>
            </a:fld>
            <a:endParaRPr lang="en-GB"/>
          </a:p>
        </p:txBody>
      </p:sp>
    </p:spTree>
    <p:extLst>
      <p:ext uri="{BB962C8B-B14F-4D97-AF65-F5344CB8AC3E}">
        <p14:creationId xmlns:p14="http://schemas.microsoft.com/office/powerpoint/2010/main" val="367706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E2BF837-7AF3-4533-B18A-E905C1EF72F8}" type="datetimeFigureOut">
              <a:rPr lang="en-GB"/>
              <a:pPr>
                <a:defRPr/>
              </a:pPr>
              <a:t>31/07/2024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AD403E65-7C13-4B0F-8396-110A91055F65}" type="slidenum">
              <a:rPr lang="en-GB"/>
              <a:pPr>
                <a:defRPr/>
              </a:pPr>
              <a:t>‹#›</a:t>
            </a:fld>
            <a:endParaRPr lang="en-GB"/>
          </a:p>
        </p:txBody>
      </p:sp>
    </p:spTree>
    <p:extLst>
      <p:ext uri="{BB962C8B-B14F-4D97-AF65-F5344CB8AC3E}">
        <p14:creationId xmlns:p14="http://schemas.microsoft.com/office/powerpoint/2010/main" val="10220022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BEA"/>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rgbClr val="063532"/>
                </a:solidFill>
                <a:latin typeface="+mn-lt"/>
              </a:defRPr>
            </a:lvl1pPr>
          </a:lstStyle>
          <a:p>
            <a:pPr>
              <a:defRPr/>
            </a:pPr>
            <a:fld id="{AE1FCDD3-C74A-49FF-8C74-4EAB971BB25E}" type="datetimeFigureOut">
              <a:rPr lang="en-GB"/>
              <a:pPr>
                <a:defRPr/>
              </a:pPr>
              <a:t>31/07/2024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63532"/>
                </a:solidFill>
                <a:latin typeface="+mn-lt"/>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rgbClr val="063532"/>
                </a:solidFill>
                <a:latin typeface="+mn-lt"/>
              </a:defRPr>
            </a:lvl1pPr>
          </a:lstStyle>
          <a:p>
            <a:pPr>
              <a:defRPr/>
            </a:pPr>
            <a:fld id="{8EEF2120-5EB0-477B-85A8-AB12346E113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4" r:id="rId3"/>
    <p:sldLayoutId id="2147483665" r:id="rId4"/>
    <p:sldLayoutId id="2147483666" r:id="rId5"/>
  </p:sldLayoutIdLst>
  <p:txStyles>
    <p:titleStyle>
      <a:lvl1pPr algn="l" rtl="0" eaLnBrk="1" fontAlgn="base" hangingPunct="1">
        <a:lnSpc>
          <a:spcPct val="90000"/>
        </a:lnSpc>
        <a:spcBef>
          <a:spcPct val="0"/>
        </a:spcBef>
        <a:spcAft>
          <a:spcPct val="0"/>
        </a:spcAft>
        <a:defRPr sz="4400" kern="1200">
          <a:solidFill>
            <a:srgbClr val="063532"/>
          </a:solidFill>
          <a:latin typeface="+mj-lt"/>
          <a:ea typeface="+mj-ea"/>
          <a:cs typeface="+mj-cs"/>
        </a:defRPr>
      </a:lvl1pPr>
      <a:lvl2pPr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rgbClr val="063532"/>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063532"/>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063532"/>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063532"/>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635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Sonia.Cordones@Roehampton.ac.uk" TargetMode="External"/><Relationship Id="rId5" Type="http://schemas.openxmlformats.org/officeDocument/2006/relationships/hyperlink" Target="mailto:Ruth.Seabrook@roehampton.ac.uk" TargetMode="Externa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dbs@roehampton.ac.uk"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hyperlink" Target="mailto:Teachertraining@Roehampton.ac.uk" TargetMode="External"/><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Ruth.Seabrook@roehampton.ac.uk" TargetMode="External"/><Relationship Id="rId5" Type="http://schemas.openxmlformats.org/officeDocument/2006/relationships/hyperlink" Target="mailto:StudentFinance@roehampton.ac.uk" TargetMode="External"/><Relationship Id="rId4" Type="http://schemas.openxmlformats.org/officeDocument/2006/relationships/hyperlink" Target="mailto:wellbeing@roehampton.ac.u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roehampton.libwizard.com/f/gettingready_pg"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EBA840-BCB3-4729-BA11-2C581811BFF0}"/>
              </a:ext>
            </a:extLst>
          </p:cNvPr>
          <p:cNvPicPr>
            <a:picLocks noChangeAspect="1"/>
          </p:cNvPicPr>
          <p:nvPr/>
        </p:nvPicPr>
        <p:blipFill>
          <a:blip r:embed="rId3"/>
          <a:stretch>
            <a:fillRect/>
          </a:stretch>
        </p:blipFill>
        <p:spPr>
          <a:xfrm>
            <a:off x="0" y="-22983"/>
            <a:ext cx="5090160" cy="496499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62500"/>
            <a:ext cx="12191999" cy="2325537"/>
          </a:xfrm>
          <a:prstGeom prst="rect">
            <a:avLst/>
          </a:prstGeom>
        </p:spPr>
      </p:pic>
      <p:sp>
        <p:nvSpPr>
          <p:cNvPr id="4" name="TextBox 1">
            <a:extLst>
              <a:ext uri="{FF2B5EF4-FFF2-40B4-BE49-F238E27FC236}">
                <a16:creationId xmlns:a16="http://schemas.microsoft.com/office/drawing/2014/main" id="{9F2EFD85-68DE-412D-A7B3-E2E679EDC716}"/>
              </a:ext>
            </a:extLst>
          </p:cNvPr>
          <p:cNvSpPr txBox="1"/>
          <p:nvPr/>
        </p:nvSpPr>
        <p:spPr>
          <a:xfrm>
            <a:off x="216582" y="2095500"/>
            <a:ext cx="11975418" cy="523220"/>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algn="ctr" rtl="0" fontAlgn="base">
              <a:spcBef>
                <a:spcPct val="0"/>
              </a:spcBef>
              <a:spcAft>
                <a:spcPct val="0"/>
              </a:spcAft>
              <a:defRPr b="1" kern="1200">
                <a:solidFill>
                  <a:schemeClr val="bg1"/>
                </a:solidFill>
                <a:latin typeface="Gill Sans MT" pitchFamily="34" charset="0"/>
                <a:ea typeface="+mn-ea"/>
                <a:cs typeface="Arial" charset="0"/>
              </a:defRPr>
            </a:lvl1pPr>
            <a:lvl2pPr marL="457200" algn="ctr" rtl="0" fontAlgn="base">
              <a:spcBef>
                <a:spcPct val="0"/>
              </a:spcBef>
              <a:spcAft>
                <a:spcPct val="0"/>
              </a:spcAft>
              <a:defRPr b="1" kern="1200">
                <a:solidFill>
                  <a:schemeClr val="bg1"/>
                </a:solidFill>
                <a:latin typeface="Gill Sans MT" pitchFamily="34" charset="0"/>
                <a:ea typeface="+mn-ea"/>
                <a:cs typeface="Arial" charset="0"/>
              </a:defRPr>
            </a:lvl2pPr>
            <a:lvl3pPr marL="914400" algn="ctr" rtl="0" fontAlgn="base">
              <a:spcBef>
                <a:spcPct val="0"/>
              </a:spcBef>
              <a:spcAft>
                <a:spcPct val="0"/>
              </a:spcAft>
              <a:defRPr b="1" kern="1200">
                <a:solidFill>
                  <a:schemeClr val="bg1"/>
                </a:solidFill>
                <a:latin typeface="Gill Sans MT" pitchFamily="34" charset="0"/>
                <a:ea typeface="+mn-ea"/>
                <a:cs typeface="Arial" charset="0"/>
              </a:defRPr>
            </a:lvl3pPr>
            <a:lvl4pPr marL="1371600" algn="ctr" rtl="0" fontAlgn="base">
              <a:spcBef>
                <a:spcPct val="0"/>
              </a:spcBef>
              <a:spcAft>
                <a:spcPct val="0"/>
              </a:spcAft>
              <a:defRPr b="1" kern="1200">
                <a:solidFill>
                  <a:schemeClr val="bg1"/>
                </a:solidFill>
                <a:latin typeface="Gill Sans MT" pitchFamily="34" charset="0"/>
                <a:ea typeface="+mn-ea"/>
                <a:cs typeface="Arial" charset="0"/>
              </a:defRPr>
            </a:lvl4pPr>
            <a:lvl5pPr marL="1828800" algn="ctr" rtl="0" fontAlgn="base">
              <a:spcBef>
                <a:spcPct val="0"/>
              </a:spcBef>
              <a:spcAft>
                <a:spcPct val="0"/>
              </a:spcAft>
              <a:defRPr b="1" kern="1200">
                <a:solidFill>
                  <a:schemeClr val="bg1"/>
                </a:solidFill>
                <a:latin typeface="Gill Sans MT" pitchFamily="34" charset="0"/>
                <a:ea typeface="+mn-ea"/>
                <a:cs typeface="Arial" charset="0"/>
              </a:defRPr>
            </a:lvl5pPr>
            <a:lvl6pPr marL="2286000" algn="l" defTabSz="914400" rtl="0" eaLnBrk="1" latinLnBrk="0" hangingPunct="1">
              <a:defRPr b="1" kern="1200">
                <a:solidFill>
                  <a:schemeClr val="bg1"/>
                </a:solidFill>
                <a:latin typeface="Gill Sans MT" pitchFamily="34" charset="0"/>
                <a:ea typeface="+mn-ea"/>
                <a:cs typeface="Arial" charset="0"/>
              </a:defRPr>
            </a:lvl6pPr>
            <a:lvl7pPr marL="2743200" algn="l" defTabSz="914400" rtl="0" eaLnBrk="1" latinLnBrk="0" hangingPunct="1">
              <a:defRPr b="1" kern="1200">
                <a:solidFill>
                  <a:schemeClr val="bg1"/>
                </a:solidFill>
                <a:latin typeface="Gill Sans MT" pitchFamily="34" charset="0"/>
                <a:ea typeface="+mn-ea"/>
                <a:cs typeface="Arial" charset="0"/>
              </a:defRPr>
            </a:lvl7pPr>
            <a:lvl8pPr marL="3200400" algn="l" defTabSz="914400" rtl="0" eaLnBrk="1" latinLnBrk="0" hangingPunct="1">
              <a:defRPr b="1" kern="1200">
                <a:solidFill>
                  <a:schemeClr val="bg1"/>
                </a:solidFill>
                <a:latin typeface="Gill Sans MT" pitchFamily="34" charset="0"/>
                <a:ea typeface="+mn-ea"/>
                <a:cs typeface="Arial" charset="0"/>
              </a:defRPr>
            </a:lvl8pPr>
            <a:lvl9pPr marL="3657600" algn="l" defTabSz="914400" rtl="0" eaLnBrk="1" latinLnBrk="0" hangingPunct="1">
              <a:defRPr b="1" kern="1200">
                <a:solidFill>
                  <a:schemeClr val="bg1"/>
                </a:solidFill>
                <a:latin typeface="Gill Sans MT" pitchFamily="34" charset="0"/>
                <a:ea typeface="+mn-ea"/>
                <a:cs typeface="Arial" charset="0"/>
              </a:defRPr>
            </a:lvl9pPr>
          </a:lstStyle>
          <a:p>
            <a:pPr algn="l"/>
            <a:r>
              <a:rPr lang="en-GB" sz="2800" b="0" dirty="0">
                <a:solidFill>
                  <a:schemeClr val="tx1"/>
                </a:solidFill>
                <a:latin typeface="Roboto Light"/>
                <a:cs typeface="Arial"/>
              </a:rPr>
              <a:t> </a:t>
            </a:r>
            <a:endParaRPr lang="en-US"/>
          </a:p>
        </p:txBody>
      </p:sp>
      <p:sp>
        <p:nvSpPr>
          <p:cNvPr id="2" name="TextBox 1">
            <a:extLst>
              <a:ext uri="{FF2B5EF4-FFF2-40B4-BE49-F238E27FC236}">
                <a16:creationId xmlns:a16="http://schemas.microsoft.com/office/drawing/2014/main" id="{82CC43C8-FF21-45BD-B10B-87AC1681B75F}"/>
              </a:ext>
            </a:extLst>
          </p:cNvPr>
          <p:cNvSpPr txBox="1"/>
          <p:nvPr/>
        </p:nvSpPr>
        <p:spPr>
          <a:xfrm>
            <a:off x="5008880" y="284480"/>
            <a:ext cx="6858000" cy="3477875"/>
          </a:xfrm>
          <a:prstGeom prst="rect">
            <a:avLst/>
          </a:prstGeom>
          <a:noFill/>
        </p:spPr>
        <p:txBody>
          <a:bodyPr wrap="square" lIns="91440" tIns="45720" rIns="91440" bIns="45720" rtlCol="0" anchor="t">
            <a:spAutoFit/>
          </a:bodyPr>
          <a:lstStyle/>
          <a:p>
            <a:r>
              <a:rPr lang="en-GB" sz="3200" dirty="0"/>
              <a:t>Ruth Seabrook Head of Secondary ITE</a:t>
            </a:r>
          </a:p>
          <a:p>
            <a:r>
              <a:rPr lang="en-GB" sz="3200" dirty="0">
                <a:hlinkClick r:id="rId5"/>
              </a:rPr>
              <a:t>Ruth.Seabrook@Roehampton.ac.uk</a:t>
            </a:r>
            <a:r>
              <a:rPr lang="en-GB" sz="3200" dirty="0"/>
              <a:t> </a:t>
            </a:r>
          </a:p>
          <a:p>
            <a:endParaRPr lang="en-GB" sz="3200" dirty="0"/>
          </a:p>
          <a:p>
            <a:r>
              <a:rPr lang="en-GB" sz="3200" dirty="0"/>
              <a:t>Sonia Cordones PGCE Programme Lead</a:t>
            </a:r>
          </a:p>
          <a:p>
            <a:r>
              <a:rPr lang="en-GB" sz="3200" dirty="0">
                <a:hlinkClick r:id="rId6"/>
              </a:rPr>
              <a:t>Sonia.Cordones@Roehampton.ac.uk</a:t>
            </a:r>
            <a:r>
              <a:rPr lang="en-GB" sz="3200" dirty="0"/>
              <a:t>  </a:t>
            </a:r>
          </a:p>
          <a:p>
            <a:endParaRPr lang="en-GB" sz="2000" dirty="0"/>
          </a:p>
          <a:p>
            <a:endParaRPr lang="en-GB" sz="2000" dirty="0">
              <a:cs typeface="Calibri"/>
            </a:endParaRPr>
          </a:p>
          <a:p>
            <a:endParaRPr lang="en-GB" sz="2000" dirty="0"/>
          </a:p>
        </p:txBody>
      </p:sp>
      <p:sp>
        <p:nvSpPr>
          <p:cNvPr id="5" name="TextBox 4">
            <a:extLst>
              <a:ext uri="{FF2B5EF4-FFF2-40B4-BE49-F238E27FC236}">
                <a16:creationId xmlns:a16="http://schemas.microsoft.com/office/drawing/2014/main" id="{925CDC41-4DED-4B52-8F80-4DB42D3D4F62}"/>
              </a:ext>
            </a:extLst>
          </p:cNvPr>
          <p:cNvSpPr txBox="1"/>
          <p:nvPr/>
        </p:nvSpPr>
        <p:spPr>
          <a:xfrm>
            <a:off x="5389137" y="3372349"/>
            <a:ext cx="6097485" cy="1569660"/>
          </a:xfrm>
          <a:prstGeom prst="rect">
            <a:avLst/>
          </a:prstGeom>
          <a:noFill/>
        </p:spPr>
        <p:txBody>
          <a:bodyPr wrap="square" rtlCol="0">
            <a:spAutoFit/>
          </a:bodyPr>
          <a:lstStyle/>
          <a:p>
            <a:pPr algn="ctr"/>
            <a:r>
              <a:rPr lang="en-GB" sz="9600" dirty="0"/>
              <a:t>WELCOME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31744-2AA8-4DE1-AD76-27BAAD15AAB3}"/>
              </a:ext>
            </a:extLst>
          </p:cNvPr>
          <p:cNvSpPr>
            <a:spLocks noGrp="1"/>
          </p:cNvSpPr>
          <p:nvPr>
            <p:ph type="title"/>
          </p:nvPr>
        </p:nvSpPr>
        <p:spPr>
          <a:xfrm>
            <a:off x="-391160" y="0"/>
            <a:ext cx="10515600" cy="1325563"/>
          </a:xfrm>
        </p:spPr>
        <p:txBody>
          <a:bodyPr/>
          <a:lstStyle/>
          <a:p>
            <a:r>
              <a:rPr lang="en-GB" dirty="0"/>
              <a:t>	</a:t>
            </a:r>
            <a:r>
              <a:rPr lang="en-GB" sz="8800" dirty="0"/>
              <a:t>Conditions:</a:t>
            </a:r>
            <a:endParaRPr lang="en-GB" dirty="0"/>
          </a:p>
        </p:txBody>
      </p:sp>
      <p:sp>
        <p:nvSpPr>
          <p:cNvPr id="3" name="Content Placeholder 2">
            <a:extLst>
              <a:ext uri="{FF2B5EF4-FFF2-40B4-BE49-F238E27FC236}">
                <a16:creationId xmlns:a16="http://schemas.microsoft.com/office/drawing/2014/main" id="{6E0E29A2-CC15-42F7-AA37-F86E81D349A9}"/>
              </a:ext>
            </a:extLst>
          </p:cNvPr>
          <p:cNvSpPr>
            <a:spLocks noGrp="1"/>
          </p:cNvSpPr>
          <p:nvPr>
            <p:ph idx="1"/>
          </p:nvPr>
        </p:nvSpPr>
        <p:spPr>
          <a:xfrm>
            <a:off x="677718" y="1690688"/>
            <a:ext cx="10836564" cy="4351338"/>
          </a:xfrm>
        </p:spPr>
        <p:txBody>
          <a:bodyPr/>
          <a:lstStyle/>
          <a:p>
            <a:pPr marL="0" indent="0">
              <a:buNone/>
            </a:pPr>
            <a:r>
              <a:rPr lang="en-GB" dirty="0"/>
              <a:t>If you have outstanding conditions, you cannot enrol until these are all met so:</a:t>
            </a:r>
          </a:p>
          <a:p>
            <a:r>
              <a:rPr lang="en-GB" dirty="0"/>
              <a:t>quals certificates - do not wait until Sept either send registered post or come in we have 2 dates – 24</a:t>
            </a:r>
            <a:r>
              <a:rPr lang="en-GB" baseline="30000" dirty="0"/>
              <a:t>th</a:t>
            </a:r>
            <a:r>
              <a:rPr lang="en-GB" dirty="0"/>
              <a:t> July &amp; 14</a:t>
            </a:r>
            <a:r>
              <a:rPr lang="en-GB" baseline="30000" dirty="0"/>
              <a:t>th</a:t>
            </a:r>
            <a:r>
              <a:rPr lang="en-GB" dirty="0"/>
              <a:t> August in Lulham reception at 11am.</a:t>
            </a:r>
          </a:p>
          <a:p>
            <a:r>
              <a:rPr lang="en-GB" dirty="0"/>
              <a:t>Equivalency tests - do them NOW!</a:t>
            </a:r>
          </a:p>
          <a:p>
            <a:r>
              <a:rPr lang="en-GB" dirty="0"/>
              <a:t>DOH/Suitability – do </a:t>
            </a:r>
            <a:r>
              <a:rPr lang="en-GB"/>
              <a:t>not delay.</a:t>
            </a:r>
            <a:endParaRPr lang="en-GB" dirty="0"/>
          </a:p>
          <a:p>
            <a:r>
              <a:rPr lang="en-GB" dirty="0"/>
              <a:t>DBS – you cannot go on placement without it.</a:t>
            </a:r>
          </a:p>
          <a:p>
            <a:endParaRPr lang="en-GB" dirty="0"/>
          </a:p>
          <a:p>
            <a:pPr marL="0" indent="0" algn="ctr">
              <a:buNone/>
            </a:pPr>
            <a:r>
              <a:rPr lang="en-GB" sz="3600" dirty="0"/>
              <a:t>You cannot fully enrol, get access to Moodle, email, Abyasa or your ID card without having met these!</a:t>
            </a:r>
          </a:p>
        </p:txBody>
      </p:sp>
      <p:pic>
        <p:nvPicPr>
          <p:cNvPr id="4" name="Picture 3">
            <a:extLst>
              <a:ext uri="{FF2B5EF4-FFF2-40B4-BE49-F238E27FC236}">
                <a16:creationId xmlns:a16="http://schemas.microsoft.com/office/drawing/2014/main" id="{704EACCB-675E-4EA9-A4F9-C9C037D5C639}"/>
              </a:ext>
            </a:extLst>
          </p:cNvPr>
          <p:cNvPicPr>
            <a:picLocks noChangeAspect="1"/>
          </p:cNvPicPr>
          <p:nvPr/>
        </p:nvPicPr>
        <p:blipFill>
          <a:blip r:embed="rId2"/>
          <a:stretch>
            <a:fillRect/>
          </a:stretch>
        </p:blipFill>
        <p:spPr>
          <a:xfrm>
            <a:off x="10547094" y="142833"/>
            <a:ext cx="1454637" cy="1547855"/>
          </a:xfrm>
          <a:prstGeom prst="rect">
            <a:avLst/>
          </a:prstGeom>
        </p:spPr>
      </p:pic>
    </p:spTree>
    <p:extLst>
      <p:ext uri="{BB962C8B-B14F-4D97-AF65-F5344CB8AC3E}">
        <p14:creationId xmlns:p14="http://schemas.microsoft.com/office/powerpoint/2010/main" val="3449933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4EACCB-675E-4EA9-A4F9-C9C037D5C639}"/>
              </a:ext>
            </a:extLst>
          </p:cNvPr>
          <p:cNvPicPr>
            <a:picLocks noChangeAspect="1"/>
          </p:cNvPicPr>
          <p:nvPr/>
        </p:nvPicPr>
        <p:blipFill>
          <a:blip r:embed="rId2"/>
          <a:stretch>
            <a:fillRect/>
          </a:stretch>
        </p:blipFill>
        <p:spPr>
          <a:xfrm>
            <a:off x="41654" y="70284"/>
            <a:ext cx="1454637" cy="1547855"/>
          </a:xfrm>
          <a:prstGeom prst="rect">
            <a:avLst/>
          </a:prstGeom>
        </p:spPr>
      </p:pic>
      <p:sp>
        <p:nvSpPr>
          <p:cNvPr id="7" name="TextBox 6">
            <a:extLst>
              <a:ext uri="{FF2B5EF4-FFF2-40B4-BE49-F238E27FC236}">
                <a16:creationId xmlns:a16="http://schemas.microsoft.com/office/drawing/2014/main" id="{F903940F-5726-FE1A-E224-78F114DA9CF9}"/>
              </a:ext>
            </a:extLst>
          </p:cNvPr>
          <p:cNvSpPr txBox="1"/>
          <p:nvPr/>
        </p:nvSpPr>
        <p:spPr>
          <a:xfrm>
            <a:off x="325120" y="1652792"/>
            <a:ext cx="11541760" cy="4778488"/>
          </a:xfrm>
          <a:prstGeom prst="rect">
            <a:avLst/>
          </a:prstGeom>
          <a:noFill/>
        </p:spPr>
        <p:txBody>
          <a:bodyPr wrap="square">
            <a:spAutoFit/>
          </a:bodyPr>
          <a:lstStyle/>
          <a:p>
            <a:pPr marL="342900" marR="0" lvl="0" indent="-342900" algn="just" defTabSz="914400" rtl="0" eaLnBrk="1" fontAlgn="auto" latinLnBrk="0" hangingPunct="1">
              <a:lnSpc>
                <a:spcPct val="115000"/>
              </a:lnSpc>
              <a:spcBef>
                <a:spcPct val="0"/>
              </a:spcBef>
              <a:spcAft>
                <a:spcPts val="1000"/>
              </a:spcAft>
              <a:buClrTx/>
              <a:buSzTx/>
              <a:buFont typeface="Symbol" panose="05050102010706020507" pitchFamily="18" charset="2"/>
              <a:buChar char=""/>
              <a:tabLst/>
              <a:defRPr/>
            </a:pPr>
            <a:r>
              <a:rPr kumimoji="0" lang="en-US" sz="2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j-cs"/>
              </a:rPr>
              <a:t>If you do not currently have a DBS: </a:t>
            </a:r>
            <a:r>
              <a:rPr kumimoji="0" lang="en-US" sz="2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j-cs"/>
              </a:rPr>
              <a:t>You need to complete a DBS check through UoR.</a:t>
            </a:r>
          </a:p>
          <a:p>
            <a:pPr marL="342900" marR="0" lvl="0" indent="-342900" algn="just" defTabSz="914400" rtl="0" eaLnBrk="1" fontAlgn="auto" latinLnBrk="0" hangingPunct="1">
              <a:lnSpc>
                <a:spcPct val="115000"/>
              </a:lnSpc>
              <a:spcBef>
                <a:spcPct val="0"/>
              </a:spcBef>
              <a:spcAft>
                <a:spcPts val="1000"/>
              </a:spcAft>
              <a:buClrTx/>
              <a:buSzTx/>
              <a:buFont typeface="Symbol" panose="05050102010706020507" pitchFamily="18" charset="2"/>
              <a:buChar char=""/>
              <a:tabLst/>
              <a:defRPr/>
            </a:pPr>
            <a:endParaRPr kumimoji="0" lang="en-US" sz="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j-cs"/>
            </a:endParaRPr>
          </a:p>
          <a:p>
            <a:pPr marL="342900" marR="0" lvl="0" indent="-342900" algn="just" defTabSz="914400" rtl="0" eaLnBrk="1" fontAlgn="auto" latinLnBrk="0" hangingPunct="1">
              <a:lnSpc>
                <a:spcPct val="115000"/>
              </a:lnSpc>
              <a:spcBef>
                <a:spcPct val="0"/>
              </a:spcBef>
              <a:spcAft>
                <a:spcPts val="1000"/>
              </a:spcAft>
              <a:buClrTx/>
              <a:buSzTx/>
              <a:buFont typeface="Symbol" panose="05050102010706020507" pitchFamily="18" charset="2"/>
              <a:buChar char=""/>
              <a:tabLst/>
              <a:defRPr/>
            </a:pPr>
            <a:r>
              <a:rPr kumimoji="0" lang="en-US" sz="2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j-cs"/>
              </a:rPr>
              <a:t>If you have a DBS completed with another </a:t>
            </a:r>
            <a:r>
              <a:rPr kumimoji="0" lang="en-US" sz="2000" b="1"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mj-cs"/>
              </a:rPr>
              <a:t>organisation</a:t>
            </a:r>
            <a:r>
              <a:rPr kumimoji="0" lang="en-US" sz="2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j-cs"/>
              </a:rPr>
              <a:t> </a:t>
            </a:r>
            <a:r>
              <a:rPr kumimoji="0" lang="en-US" sz="2000" b="1" i="0" u="sng"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j-cs"/>
              </a:rPr>
              <a:t>and</a:t>
            </a:r>
            <a:r>
              <a:rPr kumimoji="0" lang="en-US" sz="2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j-cs"/>
              </a:rPr>
              <a:t> are registered with Update Service:</a:t>
            </a:r>
            <a:r>
              <a:rPr kumimoji="0" lang="en-US" sz="2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j-cs"/>
              </a:rPr>
              <a:t> You need to complete an online status check at Roehampton to determine that the certificate is current and valid.  UoR will check your subscription is renewed annually, and remains active, or you will not be able to go on placement. </a:t>
            </a:r>
          </a:p>
          <a:p>
            <a:pPr marL="342900" marR="0" lvl="0" indent="-342900" algn="just" defTabSz="914400" rtl="0" eaLnBrk="1" fontAlgn="auto" latinLnBrk="0" hangingPunct="1">
              <a:lnSpc>
                <a:spcPct val="115000"/>
              </a:lnSpc>
              <a:spcBef>
                <a:spcPct val="0"/>
              </a:spcBef>
              <a:spcAft>
                <a:spcPts val="1000"/>
              </a:spcAft>
              <a:buClrTx/>
              <a:buSzTx/>
              <a:buFont typeface="Symbol" panose="05050102010706020507" pitchFamily="18" charset="2"/>
              <a:buChar char=""/>
              <a:tabLst/>
              <a:defRPr/>
            </a:pPr>
            <a:endParaRPr kumimoji="0" lang="en-US" sz="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j-cs"/>
            </a:endParaRPr>
          </a:p>
          <a:p>
            <a:pPr marL="342900" marR="0" lvl="0" indent="-342900" algn="just" defTabSz="914400" rtl="0" eaLnBrk="1" fontAlgn="auto" latinLnBrk="0" hangingPunct="1">
              <a:lnSpc>
                <a:spcPct val="115000"/>
              </a:lnSpc>
              <a:spcBef>
                <a:spcPct val="0"/>
              </a:spcBef>
              <a:spcAft>
                <a:spcPts val="1000"/>
              </a:spcAft>
              <a:buClrTx/>
              <a:buSzTx/>
              <a:buFont typeface="Symbol" panose="05050102010706020507" pitchFamily="18" charset="2"/>
              <a:buChar char=""/>
              <a:tabLst/>
              <a:defRPr/>
            </a:pPr>
            <a:r>
              <a:rPr kumimoji="0" lang="en-US" sz="2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j-cs"/>
              </a:rPr>
              <a:t>If you have completed a DBS check with another </a:t>
            </a:r>
            <a:r>
              <a:rPr kumimoji="0" lang="en-US" sz="2000" b="1"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mj-cs"/>
              </a:rPr>
              <a:t>organisation</a:t>
            </a:r>
            <a:r>
              <a:rPr kumimoji="0" lang="en-US" sz="2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j-cs"/>
              </a:rPr>
              <a:t> but are </a:t>
            </a:r>
            <a:r>
              <a:rPr kumimoji="0" lang="en-US" sz="2000" b="1" i="0" u="sng"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j-cs"/>
              </a:rPr>
              <a:t>not</a:t>
            </a:r>
            <a:r>
              <a:rPr kumimoji="0" lang="en-US" sz="2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j-cs"/>
              </a:rPr>
              <a:t> registered with Update Service: </a:t>
            </a:r>
            <a:r>
              <a:rPr kumimoji="0" lang="en-US" sz="2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j-cs"/>
              </a:rPr>
              <a:t>You need to complete a DBS check through UoR.  </a:t>
            </a:r>
          </a:p>
          <a:p>
            <a:pPr marL="342900" marR="0" lvl="0" indent="-342900" algn="just" defTabSz="914400" rtl="0" eaLnBrk="1" fontAlgn="auto" latinLnBrk="0" hangingPunct="1">
              <a:lnSpc>
                <a:spcPct val="115000"/>
              </a:lnSpc>
              <a:spcBef>
                <a:spcPct val="0"/>
              </a:spcBef>
              <a:spcAft>
                <a:spcPts val="1000"/>
              </a:spcAft>
              <a:buClrTx/>
              <a:buSzTx/>
              <a:buFont typeface="Symbol" panose="05050102010706020507" pitchFamily="18" charset="2"/>
              <a:buChar char=""/>
              <a:tabLst/>
              <a:defRPr/>
            </a:pPr>
            <a:endParaRPr kumimoji="0" lang="en-US" sz="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j-cs"/>
            </a:endParaRPr>
          </a:p>
          <a:p>
            <a:pPr marL="342900" marR="0" lvl="0" indent="-342900" algn="just" defTabSz="914400" rtl="0" eaLnBrk="1" fontAlgn="auto" latinLnBrk="0" hangingPunct="1">
              <a:lnSpc>
                <a:spcPct val="115000"/>
              </a:lnSpc>
              <a:spcBef>
                <a:spcPct val="0"/>
              </a:spcBef>
              <a:spcAft>
                <a:spcPts val="100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j-cs"/>
              </a:rPr>
              <a:t>Every student needs to have contacted the DBS team to provide DBS details.  See the document </a:t>
            </a:r>
            <a:r>
              <a:rPr kumimoji="0" lang="en-GB" sz="2000" b="1"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j-cs"/>
              </a:rPr>
              <a:t>DBS Guidance for BA and PGCE students on ITE Programmes </a:t>
            </a:r>
            <a:r>
              <a:rPr kumimoji="0" lang="en-GB" sz="2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j-cs"/>
              </a:rPr>
              <a:t>which is on the Partnerships Site.</a:t>
            </a:r>
          </a:p>
          <a:p>
            <a:pPr marL="342900" marR="0" lvl="0" indent="-342900" algn="just" defTabSz="914400" rtl="0" eaLnBrk="1" fontAlgn="auto" latinLnBrk="0" hangingPunct="1">
              <a:lnSpc>
                <a:spcPct val="115000"/>
              </a:lnSpc>
              <a:spcBef>
                <a:spcPct val="0"/>
              </a:spcBef>
              <a:spcAft>
                <a:spcPts val="1000"/>
              </a:spcAft>
              <a:buClrTx/>
              <a:buSzTx/>
              <a:buFont typeface="Symbol" panose="05050102010706020507" pitchFamily="18" charset="2"/>
              <a:buChar char=""/>
              <a:tabLst/>
              <a:defRPr/>
            </a:pPr>
            <a:endParaRPr kumimoji="0" lang="en-GB" sz="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j-cs"/>
            </a:endParaRPr>
          </a:p>
          <a:p>
            <a:pPr marL="342900" marR="0" lvl="0" indent="-342900" algn="just" defTabSz="914400" rtl="0" eaLnBrk="1" fontAlgn="auto" latinLnBrk="0" hangingPunct="1">
              <a:lnSpc>
                <a:spcPct val="115000"/>
              </a:lnSpc>
              <a:spcBef>
                <a:spcPct val="0"/>
              </a:spcBef>
              <a:spcAft>
                <a:spcPts val="1000"/>
              </a:spcAft>
              <a:buClrTx/>
              <a:buSzTx/>
              <a:buFont typeface="Symbol" panose="05050102010706020507" pitchFamily="18" charset="2"/>
              <a:buChar char=""/>
              <a:tabLst/>
              <a:defRPr/>
            </a:pPr>
            <a:r>
              <a:rPr kumimoji="0" lang="en-GB" sz="2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j-cs"/>
              </a:rPr>
              <a:t>Please send all DBS enquiries to: </a:t>
            </a:r>
            <a:r>
              <a:rPr kumimoji="0" lang="en-GB" sz="2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j-cs"/>
                <a:hlinkClick r:id="rId3"/>
              </a:rPr>
              <a:t>dbs@roehampton.ac.uk</a:t>
            </a:r>
            <a:r>
              <a:rPr kumimoji="0" lang="en-GB" sz="2000" b="0"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j-cs"/>
              </a:rPr>
              <a:t>. </a:t>
            </a:r>
            <a:endParaRPr kumimoji="0" lang="en-GB" sz="2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j-cs"/>
            </a:endParaRPr>
          </a:p>
        </p:txBody>
      </p:sp>
      <p:sp>
        <p:nvSpPr>
          <p:cNvPr id="8" name="TextBox 7">
            <a:extLst>
              <a:ext uri="{FF2B5EF4-FFF2-40B4-BE49-F238E27FC236}">
                <a16:creationId xmlns:a16="http://schemas.microsoft.com/office/drawing/2014/main" id="{E62CB672-8FA6-C623-CDFB-233FA268CE93}"/>
              </a:ext>
            </a:extLst>
          </p:cNvPr>
          <p:cNvSpPr txBox="1"/>
          <p:nvPr/>
        </p:nvSpPr>
        <p:spPr>
          <a:xfrm>
            <a:off x="2001520" y="426720"/>
            <a:ext cx="9631680" cy="923330"/>
          </a:xfrm>
          <a:prstGeom prst="rect">
            <a:avLst/>
          </a:prstGeom>
          <a:noFill/>
        </p:spPr>
        <p:txBody>
          <a:bodyPr wrap="square" rtlCol="0">
            <a:spAutoFit/>
          </a:bodyPr>
          <a:lstStyle/>
          <a:p>
            <a:r>
              <a:rPr lang="en-GB" sz="5400" dirty="0"/>
              <a:t>DBS – what to do!</a:t>
            </a:r>
          </a:p>
        </p:txBody>
      </p:sp>
    </p:spTree>
    <p:extLst>
      <p:ext uri="{BB962C8B-B14F-4D97-AF65-F5344CB8AC3E}">
        <p14:creationId xmlns:p14="http://schemas.microsoft.com/office/powerpoint/2010/main" val="2960716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bwMode="auto">
          <a:xfrm>
            <a:off x="838200" y="365125"/>
            <a:ext cx="10515600" cy="1325563"/>
          </a:xfrm>
          <a:prstGeom prst="rect">
            <a:avLst/>
          </a:prstGeom>
          <a:noFill/>
          <a:ln>
            <a:noFill/>
          </a:ln>
        </p:spPr>
        <p:txBody>
          <a:bodyPr vert="horz" wrap="square" lIns="91440" tIns="45720" rIns="91440" bIns="45720" numCol="1" anchor="ctr" anchorCtr="0" compatLnSpc="1">
            <a:prstTxWarp prst="textNoShape">
              <a:avLst/>
            </a:prstTxWarp>
            <a:normAutofit/>
          </a:bodyPr>
          <a:lstStyle/>
          <a:p>
            <a:pPr eaLnBrk="1" hangingPunct="1">
              <a:lnSpc>
                <a:spcPct val="90000"/>
              </a:lnSpc>
              <a:spcAft>
                <a:spcPts val="600"/>
              </a:spcAft>
              <a:defRPr/>
            </a:pPr>
            <a:r>
              <a:rPr lang="en-GB" sz="4400" b="1">
                <a:solidFill>
                  <a:srgbClr val="063532"/>
                </a:solidFill>
                <a:latin typeface="+mj-lt"/>
                <a:ea typeface="+mj-ea"/>
                <a:cs typeface="+mj-cs"/>
              </a:rPr>
              <a:t>Student support</a:t>
            </a:r>
          </a:p>
        </p:txBody>
      </p:sp>
      <p:graphicFrame>
        <p:nvGraphicFramePr>
          <p:cNvPr id="5" name="TextBox 2">
            <a:extLst>
              <a:ext uri="{FF2B5EF4-FFF2-40B4-BE49-F238E27FC236}">
                <a16:creationId xmlns:a16="http://schemas.microsoft.com/office/drawing/2014/main" id="{513B484C-A860-4C6B-AEC5-0954508AC244}"/>
              </a:ext>
            </a:extLst>
          </p:cNvPr>
          <p:cNvGraphicFramePr/>
          <p:nvPr>
            <p:extLst>
              <p:ext uri="{D42A27DB-BD31-4B8C-83A1-F6EECF244321}">
                <p14:modId xmlns:p14="http://schemas.microsoft.com/office/powerpoint/2010/main" val="17102891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188FDB7B-6F5B-48EA-EC48-7C87CF6F9BAC}"/>
              </a:ext>
            </a:extLst>
          </p:cNvPr>
          <p:cNvPicPr>
            <a:picLocks noChangeAspect="1"/>
          </p:cNvPicPr>
          <p:nvPr/>
        </p:nvPicPr>
        <p:blipFill>
          <a:blip r:embed="rId7"/>
          <a:stretch>
            <a:fillRect/>
          </a:stretch>
        </p:blipFill>
        <p:spPr>
          <a:xfrm>
            <a:off x="10019692" y="-236828"/>
            <a:ext cx="2292295" cy="2292295"/>
          </a:xfrm>
          <a:prstGeom prst="rect">
            <a:avLst/>
          </a:prstGeom>
        </p:spPr>
      </p:pic>
    </p:spTree>
    <p:extLst>
      <p:ext uri="{BB962C8B-B14F-4D97-AF65-F5344CB8AC3E}">
        <p14:creationId xmlns:p14="http://schemas.microsoft.com/office/powerpoint/2010/main" val="145376222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768972" y="292576"/>
            <a:ext cx="10009864" cy="1325563"/>
          </a:xfrm>
        </p:spPr>
        <p:txBody>
          <a:bodyPr/>
          <a:lstStyle/>
          <a:p>
            <a:pPr algn="ctr"/>
            <a:r>
              <a:rPr lang="en-GB" altLang="en-US" sz="6000" b="1" dirty="0">
                <a:latin typeface="Roboto Light"/>
                <a:cs typeface="Arial"/>
              </a:rPr>
              <a:t>Contacts for other help: </a:t>
            </a:r>
          </a:p>
        </p:txBody>
      </p:sp>
      <p:sp>
        <p:nvSpPr>
          <p:cNvPr id="2" name="TextBox 1"/>
          <p:cNvSpPr txBox="1"/>
          <p:nvPr/>
        </p:nvSpPr>
        <p:spPr>
          <a:xfrm>
            <a:off x="419331" y="1840431"/>
            <a:ext cx="12044218" cy="4970591"/>
          </a:xfrm>
          <a:prstGeom prst="rect">
            <a:avLst/>
          </a:prstGeom>
          <a:noFill/>
        </p:spPr>
        <p:txBody>
          <a:bodyPr wrap="square" rtlCol="0" anchor="t">
            <a:spAutoFit/>
          </a:bodyPr>
          <a:lstStyle/>
          <a:p>
            <a:pPr>
              <a:spcBef>
                <a:spcPts val="600"/>
              </a:spcBef>
              <a:spcAft>
                <a:spcPts val="600"/>
              </a:spcAft>
            </a:pPr>
            <a:r>
              <a:rPr lang="en-GB" sz="3200" b="1" dirty="0">
                <a:latin typeface="+mn-lt"/>
              </a:rPr>
              <a:t>Admissions: </a:t>
            </a:r>
            <a:r>
              <a:rPr lang="en-GB" sz="3200" b="1" dirty="0">
                <a:latin typeface="+mn-lt"/>
                <a:hlinkClick r:id="rId3"/>
              </a:rPr>
              <a:t>Teachertraining@Roehampton.ac.uk</a:t>
            </a:r>
            <a:r>
              <a:rPr lang="en-GB" sz="3200" b="1" dirty="0">
                <a:latin typeface="+mn-lt"/>
              </a:rPr>
              <a:t> </a:t>
            </a:r>
          </a:p>
          <a:p>
            <a:pPr>
              <a:spcBef>
                <a:spcPts val="600"/>
              </a:spcBef>
              <a:spcAft>
                <a:spcPts val="600"/>
              </a:spcAft>
            </a:pPr>
            <a:r>
              <a:rPr lang="en-GB" sz="3200" b="1" dirty="0">
                <a:latin typeface="+mn-lt"/>
              </a:rPr>
              <a:t>Health and Wellbeing:  </a:t>
            </a:r>
            <a:r>
              <a:rPr lang="en-GB" sz="3200" b="1" u="sng" dirty="0">
                <a:solidFill>
                  <a:srgbClr val="0000FF"/>
                </a:solidFill>
                <a:effectLst/>
                <a:latin typeface="Calibri" panose="020F0502020204030204" pitchFamily="34" charset="0"/>
                <a:ea typeface="Aptos" panose="020B0004020202020204" pitchFamily="34" charset="0"/>
                <a:cs typeface="Aptos" panose="020B0004020202020204" pitchFamily="34" charset="0"/>
                <a:hlinkClick r:id="rId4"/>
              </a:rPr>
              <a:t>wellbeing@roehampton.ac.uk</a:t>
            </a:r>
            <a:endParaRPr lang="en-GB" sz="3200" dirty="0">
              <a:latin typeface="+mn-lt"/>
            </a:endParaRPr>
          </a:p>
          <a:p>
            <a:pPr>
              <a:spcBef>
                <a:spcPts val="600"/>
              </a:spcBef>
              <a:spcAft>
                <a:spcPts val="600"/>
              </a:spcAft>
            </a:pPr>
            <a:r>
              <a:rPr lang="en-GB" sz="3200" b="1" dirty="0">
                <a:latin typeface="+mn-lt"/>
              </a:rPr>
              <a:t>Student Finance: </a:t>
            </a:r>
            <a:r>
              <a:rPr lang="en-GB" sz="3200" b="1" i="0" dirty="0">
                <a:solidFill>
                  <a:srgbClr val="605E5C"/>
                </a:solidFill>
                <a:effectLst/>
                <a:latin typeface="+mn-lt"/>
                <a:hlinkClick r:id="rId5"/>
              </a:rPr>
              <a:t>StudentFinance@roehampton.ac.uk</a:t>
            </a:r>
            <a:r>
              <a:rPr lang="en-GB" sz="3200" b="1" i="0" dirty="0">
                <a:solidFill>
                  <a:srgbClr val="605E5C"/>
                </a:solidFill>
                <a:effectLst/>
                <a:latin typeface="+mn-lt"/>
              </a:rPr>
              <a:t> </a:t>
            </a:r>
          </a:p>
          <a:p>
            <a:pPr>
              <a:spcBef>
                <a:spcPts val="600"/>
              </a:spcBef>
              <a:spcAft>
                <a:spcPts val="600"/>
              </a:spcAft>
            </a:pPr>
            <a:r>
              <a:rPr lang="en-GB" sz="3200" b="1" dirty="0">
                <a:latin typeface="+mn-lt"/>
              </a:rPr>
              <a:t>If subject related: </a:t>
            </a:r>
            <a:r>
              <a:rPr lang="en-GB" sz="3200" dirty="0">
                <a:latin typeface="+mn-lt"/>
              </a:rPr>
              <a:t>contact your subject lead in the first instance about subject questions or me for anything programme related</a:t>
            </a:r>
          </a:p>
          <a:p>
            <a:pPr>
              <a:spcBef>
                <a:spcPts val="600"/>
              </a:spcBef>
              <a:spcAft>
                <a:spcPts val="600"/>
              </a:spcAft>
            </a:pPr>
            <a:r>
              <a:rPr lang="en-GB" sz="2800" b="1" dirty="0">
                <a:latin typeface="+mn-lt"/>
                <a:hlinkClick r:id="rId6"/>
              </a:rPr>
              <a:t>Ruth.Seabrook@roehampton.ac.uk</a:t>
            </a:r>
            <a:r>
              <a:rPr lang="en-GB" sz="2800" b="1" dirty="0">
                <a:latin typeface="+mn-lt"/>
              </a:rPr>
              <a:t> </a:t>
            </a:r>
            <a:r>
              <a:rPr lang="en-GB" sz="2400" dirty="0">
                <a:latin typeface="+mn-lt"/>
              </a:rPr>
              <a:t>for any concerns/worries, if you need help, want advice or </a:t>
            </a:r>
            <a:r>
              <a:rPr lang="en-GB" sz="2400" b="1" u="sng" dirty="0">
                <a:latin typeface="+mn-lt"/>
              </a:rPr>
              <a:t>not had a response to other emails.</a:t>
            </a:r>
            <a:endParaRPr lang="en-GB" sz="3200" b="1" u="sng" dirty="0">
              <a:latin typeface="+mn-lt"/>
            </a:endParaRPr>
          </a:p>
          <a:p>
            <a:pPr>
              <a:spcBef>
                <a:spcPts val="600"/>
              </a:spcBef>
              <a:spcAft>
                <a:spcPts val="600"/>
              </a:spcAft>
            </a:pPr>
            <a:r>
              <a:rPr lang="en-GB" sz="3200" dirty="0">
                <a:latin typeface="+mn-lt"/>
              </a:rPr>
              <a:t> </a:t>
            </a:r>
          </a:p>
          <a:p>
            <a:endParaRPr lang="en-GB" dirty="0"/>
          </a:p>
        </p:txBody>
      </p:sp>
      <p:pic>
        <p:nvPicPr>
          <p:cNvPr id="5" name="Picture 4">
            <a:extLst>
              <a:ext uri="{FF2B5EF4-FFF2-40B4-BE49-F238E27FC236}">
                <a16:creationId xmlns:a16="http://schemas.microsoft.com/office/drawing/2014/main" id="{4F06AC67-74C5-49F6-A60B-10E723C46383}"/>
              </a:ext>
            </a:extLst>
          </p:cNvPr>
          <p:cNvPicPr>
            <a:picLocks noChangeAspect="1"/>
          </p:cNvPicPr>
          <p:nvPr/>
        </p:nvPicPr>
        <p:blipFill>
          <a:blip r:embed="rId7"/>
          <a:stretch>
            <a:fillRect/>
          </a:stretch>
        </p:blipFill>
        <p:spPr>
          <a:xfrm>
            <a:off x="41654" y="70284"/>
            <a:ext cx="1454637" cy="1547855"/>
          </a:xfrm>
          <a:prstGeom prst="rect">
            <a:avLst/>
          </a:prstGeom>
        </p:spPr>
      </p:pic>
    </p:spTree>
    <p:extLst>
      <p:ext uri="{BB962C8B-B14F-4D97-AF65-F5344CB8AC3E}">
        <p14:creationId xmlns:p14="http://schemas.microsoft.com/office/powerpoint/2010/main" val="361160814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960" y="-1682888"/>
            <a:ext cx="4480400" cy="5504688"/>
          </a:xfrm>
        </p:spPr>
        <p:txBody>
          <a:bodyPr>
            <a:normAutofit/>
          </a:bodyPr>
          <a:lstStyle/>
          <a:p>
            <a:r>
              <a:rPr lang="en-GB" sz="6000" dirty="0"/>
              <a:t>Who are we?</a:t>
            </a:r>
          </a:p>
        </p:txBody>
      </p:sp>
      <p:graphicFrame>
        <p:nvGraphicFramePr>
          <p:cNvPr id="7" name="Content Placeholder 4">
            <a:extLst>
              <a:ext uri="{FF2B5EF4-FFF2-40B4-BE49-F238E27FC236}">
                <a16:creationId xmlns:a16="http://schemas.microsoft.com/office/drawing/2014/main" id="{03911F0A-3B98-47F7-813A-273E7E11141B}"/>
              </a:ext>
            </a:extLst>
          </p:cNvPr>
          <p:cNvGraphicFramePr>
            <a:graphicFrameLocks noGrp="1"/>
          </p:cNvGraphicFramePr>
          <p:nvPr>
            <p:ph idx="1"/>
            <p:extLst>
              <p:ext uri="{D42A27DB-BD31-4B8C-83A1-F6EECF244321}">
                <p14:modId xmlns:p14="http://schemas.microsoft.com/office/powerpoint/2010/main" val="219413246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picture containing person, outdoor, wearing, smiling&#10;&#10;Description automatically generated">
            <a:extLst>
              <a:ext uri="{FF2B5EF4-FFF2-40B4-BE49-F238E27FC236}">
                <a16:creationId xmlns:a16="http://schemas.microsoft.com/office/drawing/2014/main" id="{D6287376-DC3D-A500-B9E4-84EDA41B607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206" r="12283" b="3382"/>
          <a:stretch/>
        </p:blipFill>
        <p:spPr>
          <a:xfrm>
            <a:off x="5184743" y="1763245"/>
            <a:ext cx="911257" cy="923393"/>
          </a:xfrm>
          <a:prstGeom prst="rect">
            <a:avLst/>
          </a:prstGeom>
        </p:spPr>
      </p:pic>
      <p:pic>
        <p:nvPicPr>
          <p:cNvPr id="5" name="Picture 4">
            <a:extLst>
              <a:ext uri="{FF2B5EF4-FFF2-40B4-BE49-F238E27FC236}">
                <a16:creationId xmlns:a16="http://schemas.microsoft.com/office/drawing/2014/main" id="{F653E681-4820-95D2-0E57-CAA70C2B6D42}"/>
              </a:ext>
            </a:extLst>
          </p:cNvPr>
          <p:cNvPicPr>
            <a:picLocks noChangeAspect="1"/>
          </p:cNvPicPr>
          <p:nvPr/>
        </p:nvPicPr>
        <p:blipFill rotWithShape="1">
          <a:blip r:embed="rId8">
            <a:extLst>
              <a:ext uri="{28A0092B-C50C-407E-A947-70E740481C1C}">
                <a14:useLocalDpi xmlns:a14="http://schemas.microsoft.com/office/drawing/2010/main" val="0"/>
              </a:ext>
            </a:extLst>
          </a:blip>
          <a:srcRect l="7957" t="32336" r="78837" b="44507"/>
          <a:stretch/>
        </p:blipFill>
        <p:spPr bwMode="auto">
          <a:xfrm>
            <a:off x="5184743" y="2906098"/>
            <a:ext cx="929186" cy="915702"/>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06A66255-B091-CDD5-491A-1CB159887422}"/>
              </a:ext>
            </a:extLst>
          </p:cNvPr>
          <p:cNvPicPr>
            <a:picLocks noChangeAspect="1"/>
          </p:cNvPicPr>
          <p:nvPr/>
        </p:nvPicPr>
        <p:blipFill>
          <a:blip r:embed="rId9"/>
          <a:stretch>
            <a:fillRect/>
          </a:stretch>
        </p:blipFill>
        <p:spPr>
          <a:xfrm>
            <a:off x="107833" y="5150284"/>
            <a:ext cx="1454637" cy="1547855"/>
          </a:xfrm>
          <a:prstGeom prst="rect">
            <a:avLst/>
          </a:prstGeom>
        </p:spPr>
      </p:pic>
    </p:spTree>
    <p:extLst>
      <p:ext uri="{BB962C8B-B14F-4D97-AF65-F5344CB8AC3E}">
        <p14:creationId xmlns:p14="http://schemas.microsoft.com/office/powerpoint/2010/main" val="2145559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320" y="0"/>
            <a:ext cx="10515600" cy="1325563"/>
          </a:xfrm>
        </p:spPr>
        <p:txBody>
          <a:bodyPr vert="horz" lIns="91440" tIns="45720" rIns="91440" bIns="45720" rtlCol="0" anchor="ctr">
            <a:normAutofit/>
          </a:bodyPr>
          <a:lstStyle/>
          <a:p>
            <a:r>
              <a:rPr lang="en-US" sz="4200" kern="1200" dirty="0">
                <a:solidFill>
                  <a:schemeClr val="tx1"/>
                </a:solidFill>
                <a:latin typeface="+mj-lt"/>
                <a:ea typeface="+mj-ea"/>
                <a:cs typeface="+mj-cs"/>
              </a:rPr>
              <a:t>Subject </a:t>
            </a:r>
            <a:r>
              <a:rPr lang="en-US" sz="4200" dirty="0">
                <a:solidFill>
                  <a:schemeClr val="tx1"/>
                </a:solidFill>
              </a:rPr>
              <a:t>Leads</a:t>
            </a:r>
            <a:r>
              <a:rPr lang="en-US" sz="4200" kern="1200" dirty="0">
                <a:solidFill>
                  <a:schemeClr val="tx1"/>
                </a:solidFill>
                <a:latin typeface="+mj-lt"/>
                <a:ea typeface="+mj-ea"/>
                <a:cs typeface="+mj-cs"/>
              </a:rPr>
              <a:t>:</a:t>
            </a:r>
            <a:br>
              <a:rPr lang="en-US" sz="4200" kern="1200" dirty="0">
                <a:solidFill>
                  <a:schemeClr val="tx1"/>
                </a:solidFill>
                <a:latin typeface="+mj-lt"/>
                <a:ea typeface="+mj-ea"/>
                <a:cs typeface="+mj-cs"/>
              </a:rPr>
            </a:br>
            <a:endParaRPr lang="en-US" sz="4200" kern="1200" dirty="0">
              <a:solidFill>
                <a:schemeClr val="tx1"/>
              </a:solidFill>
              <a:latin typeface="+mj-lt"/>
              <a:ea typeface="+mj-ea"/>
              <a:cs typeface="+mj-cs"/>
            </a:endParaRPr>
          </a:p>
        </p:txBody>
      </p:sp>
      <p:sp>
        <p:nvSpPr>
          <p:cNvPr id="7" name="Rectangle 2">
            <a:extLst>
              <a:ext uri="{FF2B5EF4-FFF2-40B4-BE49-F238E27FC236}">
                <a16:creationId xmlns:a16="http://schemas.microsoft.com/office/drawing/2014/main" id="{D6036CEF-A814-466A-A7B8-A7D03FE825B9}"/>
              </a:ext>
            </a:extLst>
          </p:cNvPr>
          <p:cNvSpPr>
            <a:spLocks noChangeArrowheads="1"/>
          </p:cNvSpPr>
          <p:nvPr/>
        </p:nvSpPr>
        <p:spPr bwMode="auto">
          <a:xfrm>
            <a:off x="244348" y="967358"/>
            <a:ext cx="11683492" cy="5748401"/>
          </a:xfrm>
          <a:prstGeom prst="rect">
            <a:avLst/>
          </a:prstGeom>
        </p:spPr>
        <p:txBody>
          <a:bodyPr vert="horz" lIns="91440" tIns="45720" rIns="91440" bIns="45720" rtlCol="0">
            <a:normAutofit fontScale="92500" lnSpcReduction="20000"/>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spcAft>
                <a:spcPts val="600"/>
              </a:spcAft>
            </a:pPr>
            <a:r>
              <a:rPr lang="en-US" altLang="en-US" sz="2600" b="1" dirty="0">
                <a:latin typeface="+mn-lt"/>
              </a:rPr>
              <a:t>SUBJECT	</a:t>
            </a:r>
            <a:r>
              <a:rPr lang="en-US" altLang="en-US" b="1" dirty="0">
                <a:latin typeface="+mn-lt"/>
              </a:rPr>
              <a:t>               	</a:t>
            </a:r>
            <a:r>
              <a:rPr lang="en-US" altLang="en-US" sz="2600" b="1" dirty="0">
                <a:latin typeface="+mn-lt"/>
              </a:rPr>
              <a:t>SUBJECT LEAD</a:t>
            </a:r>
            <a:r>
              <a:rPr lang="en-US" altLang="en-US" b="1" dirty="0">
                <a:latin typeface="+mn-lt"/>
              </a:rPr>
              <a:t>	                        </a:t>
            </a:r>
            <a:r>
              <a:rPr lang="en-US" altLang="en-US" sz="2600" b="1" dirty="0">
                <a:latin typeface="+mn-lt"/>
              </a:rPr>
              <a:t>PHONE/E-MAIL       </a:t>
            </a:r>
            <a:r>
              <a:rPr lang="en-US" altLang="en-US" b="1" dirty="0">
                <a:latin typeface="+mn-lt"/>
              </a:rPr>
              <a:t> </a:t>
            </a:r>
            <a:r>
              <a:rPr lang="en-US" altLang="en-US" sz="2600" b="1" dirty="0">
                <a:latin typeface="+mn-lt"/>
              </a:rPr>
              <a:t>(all @roehampton.ac.uk)</a:t>
            </a:r>
          </a:p>
          <a:p>
            <a:pPr>
              <a:lnSpc>
                <a:spcPct val="90000"/>
              </a:lnSpc>
              <a:spcAft>
                <a:spcPts val="600"/>
              </a:spcAft>
            </a:pPr>
            <a:endParaRPr lang="en-US" altLang="en-US" b="1" dirty="0">
              <a:latin typeface="+mn-lt"/>
            </a:endParaRPr>
          </a:p>
          <a:p>
            <a:pPr indent="-228600">
              <a:lnSpc>
                <a:spcPct val="90000"/>
              </a:lnSpc>
              <a:spcAft>
                <a:spcPts val="600"/>
              </a:spcAft>
              <a:buFont typeface="Arial" panose="020B0604020202020204" pitchFamily="34" charset="0"/>
              <a:buChar char="•"/>
            </a:pPr>
            <a:r>
              <a:rPr lang="en-US" altLang="en-US" dirty="0">
                <a:latin typeface="+mn-lt"/>
              </a:rPr>
              <a:t>Art and Design		Robert Watts	      	      020 8392 3871		r.watts</a:t>
            </a:r>
          </a:p>
          <a:p>
            <a:pPr indent="-228600">
              <a:lnSpc>
                <a:spcPct val="90000"/>
              </a:lnSpc>
              <a:spcAft>
                <a:spcPts val="600"/>
              </a:spcAft>
              <a:buFont typeface="Arial" panose="020B0604020202020204" pitchFamily="34" charset="0"/>
              <a:buChar char="•"/>
            </a:pPr>
            <a:r>
              <a:rPr lang="en-US" altLang="en-US" dirty="0">
                <a:latin typeface="+mn-lt"/>
              </a:rPr>
              <a:t>Computing 		Miles Berry		      020 8392 3241  		m.berry</a:t>
            </a:r>
          </a:p>
          <a:p>
            <a:pPr indent="-228600">
              <a:lnSpc>
                <a:spcPct val="90000"/>
              </a:lnSpc>
              <a:spcAft>
                <a:spcPts val="600"/>
              </a:spcAft>
              <a:buFont typeface="Arial" panose="020B0604020202020204" pitchFamily="34" charset="0"/>
              <a:buChar char="•"/>
            </a:pPr>
            <a:r>
              <a:rPr lang="en-US" altLang="en-US" dirty="0">
                <a:latin typeface="+mn-lt"/>
              </a:rPr>
              <a:t>Business Studies and Econ	Rob.Buck				N/A		Rob.buck</a:t>
            </a:r>
          </a:p>
          <a:p>
            <a:pPr indent="-228600">
              <a:lnSpc>
                <a:spcPct val="90000"/>
              </a:lnSpc>
              <a:spcAft>
                <a:spcPts val="600"/>
              </a:spcAft>
              <a:buFont typeface="Arial" panose="020B0604020202020204" pitchFamily="34" charset="0"/>
              <a:buChar char="•"/>
            </a:pPr>
            <a:r>
              <a:rPr lang="en-US" altLang="en-US" dirty="0">
                <a:latin typeface="+mn-lt"/>
              </a:rPr>
              <a:t>Dance			Kelly McClelland			N/A		kelly.mcclelland</a:t>
            </a:r>
          </a:p>
          <a:p>
            <a:pPr indent="-228600">
              <a:lnSpc>
                <a:spcPct val="90000"/>
              </a:lnSpc>
              <a:spcAft>
                <a:spcPts val="600"/>
              </a:spcAft>
              <a:buFont typeface="Arial" panose="020B0604020202020204" pitchFamily="34" charset="0"/>
              <a:buChar char="•"/>
            </a:pPr>
            <a:r>
              <a:rPr lang="en-US" altLang="en-US" dirty="0">
                <a:latin typeface="+mn-lt"/>
              </a:rPr>
              <a:t>Design and Technology	Catherine Stoner	      	      020 8392 4411 		catherine.stoner</a:t>
            </a:r>
          </a:p>
          <a:p>
            <a:pPr indent="-228600">
              <a:lnSpc>
                <a:spcPct val="90000"/>
              </a:lnSpc>
              <a:spcAft>
                <a:spcPts val="600"/>
              </a:spcAft>
              <a:buFont typeface="Arial" panose="020B0604020202020204" pitchFamily="34" charset="0"/>
              <a:buChar char="•"/>
            </a:pPr>
            <a:r>
              <a:rPr lang="en-US" altLang="en-US" dirty="0">
                <a:latin typeface="+mn-lt"/>
              </a:rPr>
              <a:t>Drama			Rebecca Thompson	      	      020 8392 5028		rebecca.thompson</a:t>
            </a:r>
          </a:p>
          <a:p>
            <a:pPr indent="-228600">
              <a:lnSpc>
                <a:spcPct val="90000"/>
              </a:lnSpc>
              <a:spcAft>
                <a:spcPts val="600"/>
              </a:spcAft>
              <a:buFont typeface="Arial" panose="020B0604020202020204" pitchFamily="34" charset="0"/>
              <a:buChar char="•"/>
            </a:pPr>
            <a:r>
              <a:rPr lang="en-US" altLang="en-US" dirty="0">
                <a:latin typeface="+mn-lt"/>
              </a:rPr>
              <a:t>English			Mari Cruice		      020 8392 3281 		mari.cruice</a:t>
            </a:r>
          </a:p>
          <a:p>
            <a:pPr indent="-228600">
              <a:lnSpc>
                <a:spcPct val="90000"/>
              </a:lnSpc>
              <a:spcAft>
                <a:spcPts val="600"/>
              </a:spcAft>
              <a:buFont typeface="Arial" panose="020B0604020202020204" pitchFamily="34" charset="0"/>
              <a:buChar char="•"/>
            </a:pPr>
            <a:r>
              <a:rPr lang="en-US" altLang="en-US" dirty="0">
                <a:latin typeface="+mn-lt"/>
              </a:rPr>
              <a:t>Geography		Rachael Butcher	      		N/A		rachael.butcher</a:t>
            </a:r>
          </a:p>
          <a:p>
            <a:pPr indent="-228600">
              <a:lnSpc>
                <a:spcPct val="90000"/>
              </a:lnSpc>
              <a:spcAft>
                <a:spcPts val="600"/>
              </a:spcAft>
              <a:buFont typeface="Arial" panose="020B0604020202020204" pitchFamily="34" charset="0"/>
              <a:buChar char="•"/>
            </a:pPr>
            <a:r>
              <a:rPr lang="en-US" altLang="en-US" dirty="0">
                <a:latin typeface="+mn-lt"/>
              </a:rPr>
              <a:t>History			Ali Messer		      020 8392 3106		a.messer</a:t>
            </a:r>
          </a:p>
          <a:p>
            <a:pPr indent="-228600">
              <a:lnSpc>
                <a:spcPct val="90000"/>
              </a:lnSpc>
              <a:spcAft>
                <a:spcPts val="600"/>
              </a:spcAft>
              <a:buFont typeface="Arial" panose="020B0604020202020204" pitchFamily="34" charset="0"/>
              <a:buChar char="•"/>
            </a:pPr>
            <a:r>
              <a:rPr lang="en-US" altLang="en-US" dirty="0">
                <a:latin typeface="+mn-lt"/>
              </a:rPr>
              <a:t>Mathematics		Nick Langford	      	      020 8392 3859		n.langford</a:t>
            </a:r>
          </a:p>
          <a:p>
            <a:pPr indent="-228600">
              <a:lnSpc>
                <a:spcPct val="90000"/>
              </a:lnSpc>
              <a:spcAft>
                <a:spcPts val="600"/>
              </a:spcAft>
              <a:buFont typeface="Arial" panose="020B0604020202020204" pitchFamily="34" charset="0"/>
              <a:buChar char="•"/>
            </a:pPr>
            <a:r>
              <a:rPr lang="en-US" altLang="en-US" dirty="0">
                <a:latin typeface="+mn-lt"/>
              </a:rPr>
              <a:t>Modern Foreign Language	Sonia Cordones/Nick Power            020 8392 3000        	sonia.cordones /nicholas.power</a:t>
            </a:r>
          </a:p>
          <a:p>
            <a:pPr indent="-228600">
              <a:lnSpc>
                <a:spcPct val="90000"/>
              </a:lnSpc>
              <a:spcAft>
                <a:spcPts val="600"/>
              </a:spcAft>
              <a:buFont typeface="Arial" panose="020B0604020202020204" pitchFamily="34" charset="0"/>
              <a:buChar char="•"/>
            </a:pPr>
            <a:r>
              <a:rPr lang="en-US" altLang="en-US" dirty="0">
                <a:latin typeface="+mn-lt"/>
              </a:rPr>
              <a:t>Music			Kate Potts-Lovegrove 	      	N/A 		kate.potts-Lovegrove/bella.urquhart</a:t>
            </a:r>
          </a:p>
          <a:p>
            <a:pPr indent="-228600">
              <a:lnSpc>
                <a:spcPct val="90000"/>
              </a:lnSpc>
              <a:spcAft>
                <a:spcPts val="600"/>
              </a:spcAft>
              <a:buFont typeface="Arial" panose="020B0604020202020204" pitchFamily="34" charset="0"/>
              <a:buChar char="•"/>
            </a:pPr>
            <a:r>
              <a:rPr lang="en-US" altLang="en-US" dirty="0">
                <a:latin typeface="+mn-lt"/>
              </a:rPr>
              <a:t>PE			</a:t>
            </a:r>
            <a:r>
              <a:rPr lang="en-US" b="0" i="0" dirty="0">
                <a:effectLst/>
                <a:latin typeface="+mn-lt"/>
              </a:rPr>
              <a:t>Lorraine Robins Kent </a:t>
            </a:r>
            <a:r>
              <a:rPr lang="en-US" altLang="en-US" dirty="0">
                <a:latin typeface="+mn-lt"/>
              </a:rPr>
              <a:t>	     	N/A		lorraine.robins-kent</a:t>
            </a:r>
          </a:p>
          <a:p>
            <a:pPr indent="-228600">
              <a:lnSpc>
                <a:spcPct val="90000"/>
              </a:lnSpc>
              <a:spcAft>
                <a:spcPts val="600"/>
              </a:spcAft>
              <a:buFont typeface="Arial" panose="020B0604020202020204" pitchFamily="34" charset="0"/>
              <a:buChar char="•"/>
            </a:pPr>
            <a:r>
              <a:rPr lang="en-US" altLang="en-US" dirty="0">
                <a:latin typeface="+mn-lt"/>
              </a:rPr>
              <a:t>Psychology		Alex Knight			N/A		alex.night</a:t>
            </a:r>
          </a:p>
          <a:p>
            <a:pPr indent="-228600">
              <a:lnSpc>
                <a:spcPct val="90000"/>
              </a:lnSpc>
              <a:spcAft>
                <a:spcPts val="600"/>
              </a:spcAft>
              <a:buFont typeface="Arial" panose="020B0604020202020204" pitchFamily="34" charset="0"/>
              <a:buChar char="•"/>
            </a:pPr>
            <a:r>
              <a:rPr lang="en-US" altLang="en-US" dirty="0">
                <a:latin typeface="+mn-lt"/>
              </a:rPr>
              <a:t>Religious Education	Simon Hughes	                         020 8392 3248 		simon.hughes</a:t>
            </a:r>
          </a:p>
          <a:p>
            <a:pPr indent="-228600">
              <a:lnSpc>
                <a:spcPct val="90000"/>
              </a:lnSpc>
              <a:spcAft>
                <a:spcPts val="600"/>
              </a:spcAft>
              <a:buFont typeface="Arial" panose="020B0604020202020204" pitchFamily="34" charset="0"/>
              <a:buChar char="•"/>
            </a:pPr>
            <a:r>
              <a:rPr lang="en-US" altLang="en-US" dirty="0">
                <a:latin typeface="+mn-lt"/>
              </a:rPr>
              <a:t>Science (Bio)		Steve Abrams	                         020 8392 3016		steve.abrams</a:t>
            </a:r>
          </a:p>
          <a:p>
            <a:pPr indent="-228600">
              <a:lnSpc>
                <a:spcPct val="90000"/>
              </a:lnSpc>
              <a:spcAft>
                <a:spcPts val="600"/>
              </a:spcAft>
              <a:buFont typeface="Arial" panose="020B0604020202020204" pitchFamily="34" charset="0"/>
              <a:buChar char="•"/>
            </a:pPr>
            <a:r>
              <a:rPr lang="en-US" altLang="en-US" dirty="0">
                <a:latin typeface="+mn-lt"/>
              </a:rPr>
              <a:t>Science (Physics/Chem.)	</a:t>
            </a:r>
            <a:r>
              <a:rPr lang="en-US" dirty="0">
                <a:effectLst/>
                <a:latin typeface="+mn-lt"/>
              </a:rPr>
              <a:t>Nicklas Lindstrom </a:t>
            </a:r>
            <a:r>
              <a:rPr lang="en-US" altLang="en-US" dirty="0">
                <a:latin typeface="+mn-lt"/>
              </a:rPr>
              <a:t>	                         020 8392 </a:t>
            </a:r>
            <a:r>
              <a:rPr lang="en-US" dirty="0">
                <a:latin typeface="+mn-lt"/>
              </a:rPr>
              <a:t>3087</a:t>
            </a:r>
            <a:r>
              <a:rPr lang="en-US" altLang="en-US" dirty="0">
                <a:latin typeface="+mn-lt"/>
              </a:rPr>
              <a:t>		nicklas.lindstrom</a:t>
            </a:r>
          </a:p>
          <a:p>
            <a:pPr indent="-228600">
              <a:lnSpc>
                <a:spcPct val="90000"/>
              </a:lnSpc>
              <a:spcAft>
                <a:spcPts val="600"/>
              </a:spcAft>
              <a:buFont typeface="Arial" panose="020B0604020202020204" pitchFamily="34" charset="0"/>
              <a:buChar char="•"/>
            </a:pPr>
            <a:r>
              <a:rPr lang="en-US" altLang="en-US" dirty="0">
                <a:latin typeface="+mn-lt"/>
              </a:rPr>
              <a:t>Social Sciences		Tomislav		                  		N/A		Tomislav.maric</a:t>
            </a:r>
          </a:p>
        </p:txBody>
      </p:sp>
    </p:spTree>
    <p:extLst>
      <p:ext uri="{BB962C8B-B14F-4D97-AF65-F5344CB8AC3E}">
        <p14:creationId xmlns:p14="http://schemas.microsoft.com/office/powerpoint/2010/main" val="882440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64A10B-3DAB-F0C8-C1CE-E74A6C0E6252}"/>
              </a:ext>
            </a:extLst>
          </p:cNvPr>
          <p:cNvSpPr>
            <a:spLocks noGrp="1"/>
          </p:cNvSpPr>
          <p:nvPr>
            <p:ph type="title"/>
          </p:nvPr>
        </p:nvSpPr>
        <p:spPr>
          <a:xfrm>
            <a:off x="838200" y="241927"/>
            <a:ext cx="10515600" cy="1325563"/>
          </a:xfrm>
        </p:spPr>
        <p:txBody>
          <a:bodyPr>
            <a:noAutofit/>
          </a:bodyPr>
          <a:lstStyle/>
          <a:p>
            <a:r>
              <a:rPr lang="en-GB" sz="2800" b="1" kern="1400" dirty="0">
                <a:solidFill>
                  <a:srgbClr val="00B050"/>
                </a:solidFill>
                <a:effectLst/>
                <a:latin typeface="Gill Sans MT" panose="020B0502020104020203" pitchFamily="34" charset="0"/>
                <a:ea typeface="Times New Roman" panose="02020603050405020304" pitchFamily="18" charset="0"/>
                <a:cs typeface="Calibri" panose="020F0502020204030204" pitchFamily="34" charset="0"/>
              </a:rPr>
              <a:t>We value a Froebelian approach to teacher education with whole child development at the core of our philosophy</a:t>
            </a:r>
            <a:br>
              <a:rPr lang="en-GB" sz="2800" dirty="0">
                <a:effectLst/>
                <a:latin typeface="Times New Roman" panose="02020603050405020304" pitchFamily="18" charset="0"/>
                <a:ea typeface="Times New Roman" panose="02020603050405020304" pitchFamily="18" charset="0"/>
              </a:rPr>
            </a:br>
            <a:endParaRPr lang="en-GB" sz="2800" dirty="0"/>
          </a:p>
        </p:txBody>
      </p:sp>
      <p:sp>
        <p:nvSpPr>
          <p:cNvPr id="8" name="Content Placeholder 7">
            <a:extLst>
              <a:ext uri="{FF2B5EF4-FFF2-40B4-BE49-F238E27FC236}">
                <a16:creationId xmlns:a16="http://schemas.microsoft.com/office/drawing/2014/main" id="{05A757DF-523A-12DB-C2E6-234028C3DE54}"/>
              </a:ext>
            </a:extLst>
          </p:cNvPr>
          <p:cNvSpPr>
            <a:spLocks noGrp="1"/>
          </p:cNvSpPr>
          <p:nvPr>
            <p:ph idx="1"/>
          </p:nvPr>
        </p:nvSpPr>
        <p:spPr>
          <a:xfrm>
            <a:off x="447041" y="1148080"/>
            <a:ext cx="10906760" cy="5252719"/>
          </a:xfrm>
        </p:spPr>
        <p:txBody>
          <a:bodyPr>
            <a:normAutofit fontScale="62500" lnSpcReduction="20000"/>
          </a:bodyPr>
          <a:lstStyle/>
          <a:p>
            <a:pPr marL="1431925" indent="-1431925" algn="just">
              <a:lnSpc>
                <a:spcPct val="118000"/>
              </a:lnSpc>
              <a:spcAft>
                <a:spcPts val="600"/>
              </a:spcAft>
              <a:buNone/>
            </a:pPr>
            <a:r>
              <a:rPr lang="en-GB" sz="3200" b="1" dirty="0">
                <a:effectLst/>
                <a:latin typeface="Gill Sans MT" panose="020B0502020104020203" pitchFamily="34" charset="0"/>
                <a:ea typeface="Times New Roman" panose="02020603050405020304" pitchFamily="18" charset="0"/>
              </a:rPr>
              <a:t>Respectful:	</a:t>
            </a:r>
            <a:r>
              <a:rPr lang="en-GB" sz="2500" dirty="0">
                <a:effectLst/>
                <a:latin typeface="Gill Sans MT" panose="020B0502020104020203" pitchFamily="34" charset="0"/>
                <a:ea typeface="Times New Roman" panose="02020603050405020304" pitchFamily="18" charset="0"/>
              </a:rPr>
              <a:t>We respect each other and build positive relationships with our pupils and colleagues. We celebrate diversity and create an inclusive community. </a:t>
            </a:r>
            <a:endParaRPr lang="en-GB" sz="2500" dirty="0">
              <a:effectLst/>
              <a:latin typeface="Times New Roman" panose="02020603050405020304" pitchFamily="18" charset="0"/>
              <a:ea typeface="Times New Roman" panose="02020603050405020304" pitchFamily="18" charset="0"/>
            </a:endParaRPr>
          </a:p>
          <a:p>
            <a:pPr marL="1524000" indent="-1524000" algn="just">
              <a:buNone/>
            </a:pPr>
            <a:r>
              <a:rPr lang="en-GB" sz="3200" b="1" dirty="0">
                <a:effectLst/>
                <a:latin typeface="Gill Sans MT" panose="020B0502020104020203" pitchFamily="34" charset="0"/>
                <a:ea typeface="Times New Roman" panose="02020603050405020304" pitchFamily="18" charset="0"/>
              </a:rPr>
              <a:t>Reflective:</a:t>
            </a:r>
            <a:r>
              <a:rPr lang="en-GB" sz="3200" b="1" dirty="0">
                <a:latin typeface="Gill Sans MT" panose="020B0502020104020203" pitchFamily="34" charset="0"/>
                <a:ea typeface="Times New Roman" panose="02020603050405020304" pitchFamily="18" charset="0"/>
              </a:rPr>
              <a:t>	</a:t>
            </a:r>
            <a:r>
              <a:rPr lang="en-GB" sz="2600" dirty="0">
                <a:latin typeface="Gill Sans MT" panose="020B0502020104020203" pitchFamily="34" charset="0"/>
                <a:ea typeface="Times New Roman" panose="02020603050405020304" pitchFamily="18" charset="0"/>
              </a:rPr>
              <a:t>We </a:t>
            </a:r>
            <a:r>
              <a:rPr lang="en-GB" sz="2500" dirty="0">
                <a:effectLst/>
                <a:latin typeface="Gill Sans MT" panose="020B0502020104020203" pitchFamily="34" charset="0"/>
                <a:ea typeface="Times New Roman" panose="02020603050405020304" pitchFamily="18" charset="0"/>
              </a:rPr>
              <a:t>reflect on our practice, connecting academic literature, research, and school experience. We strive to continually improve our pedagogy.</a:t>
            </a:r>
            <a:endParaRPr lang="en-GB" sz="2500" dirty="0">
              <a:effectLst/>
              <a:latin typeface="Times New Roman" panose="02020603050405020304" pitchFamily="18" charset="0"/>
              <a:ea typeface="Times New Roman" panose="02020603050405020304" pitchFamily="18" charset="0"/>
            </a:endParaRPr>
          </a:p>
          <a:p>
            <a:pPr marL="1524000" indent="-1524000" algn="just">
              <a:buNone/>
            </a:pPr>
            <a:r>
              <a:rPr lang="en-GB" sz="3200" b="1" dirty="0">
                <a:effectLst/>
                <a:latin typeface="Gill Sans MT" panose="020B0502020104020203" pitchFamily="34" charset="0"/>
                <a:ea typeface="Times New Roman" panose="02020603050405020304" pitchFamily="18" charset="0"/>
              </a:rPr>
              <a:t>Resilient: 	</a:t>
            </a:r>
            <a:r>
              <a:rPr lang="en-GB" sz="2500" dirty="0">
                <a:effectLst/>
                <a:latin typeface="Gill Sans MT" panose="020B0502020104020203" pitchFamily="34" charset="0"/>
                <a:ea typeface="Times New Roman" panose="02020603050405020304" pitchFamily="18" charset="0"/>
              </a:rPr>
              <a:t>We support each other and seek to grow from our challenges. We strive to realise our potential and to thrive together.</a:t>
            </a:r>
            <a:endParaRPr lang="en-GB" sz="2500" dirty="0">
              <a:effectLst/>
              <a:latin typeface="Times New Roman" panose="02020603050405020304" pitchFamily="18" charset="0"/>
              <a:ea typeface="Times New Roman" panose="02020603050405020304" pitchFamily="18" charset="0"/>
            </a:endParaRPr>
          </a:p>
          <a:p>
            <a:pPr marL="0" indent="0" algn="just">
              <a:buNone/>
            </a:pPr>
            <a:r>
              <a:rPr lang="en-GB" sz="3200" b="1" dirty="0">
                <a:effectLst/>
                <a:latin typeface="Gill Sans MT" panose="020B0502020104020203" pitchFamily="34" charset="0"/>
                <a:ea typeface="Times New Roman" panose="02020603050405020304" pitchFamily="18" charset="0"/>
              </a:rPr>
              <a:t>Resourceful:  </a:t>
            </a:r>
            <a:r>
              <a:rPr lang="en-GB" sz="2500" dirty="0">
                <a:effectLst/>
                <a:latin typeface="Gill Sans MT" panose="020B0502020104020203" pitchFamily="34" charset="0"/>
                <a:ea typeface="Times New Roman" panose="02020603050405020304" pitchFamily="18" charset="0"/>
              </a:rPr>
              <a:t>We work hard, and we are creative, imaginative, and curious. We keep learning.</a:t>
            </a:r>
            <a:endParaRPr lang="en-GB" sz="2500" dirty="0">
              <a:effectLst/>
              <a:latin typeface="Times New Roman" panose="02020603050405020304" pitchFamily="18" charset="0"/>
              <a:ea typeface="Times New Roman" panose="02020603050405020304" pitchFamily="18" charset="0"/>
            </a:endParaRPr>
          </a:p>
          <a:p>
            <a:pPr marL="0" indent="0" algn="just">
              <a:buNone/>
            </a:pPr>
            <a:endParaRPr lang="en-GB" sz="1100" b="1" dirty="0">
              <a:solidFill>
                <a:srgbClr val="00B050"/>
              </a:solidFill>
              <a:effectLst/>
              <a:latin typeface="Gill Sans MT" panose="020B0502020104020203" pitchFamily="34" charset="0"/>
              <a:ea typeface="Times New Roman" panose="02020603050405020304" pitchFamily="18" charset="0"/>
            </a:endParaRPr>
          </a:p>
          <a:p>
            <a:pPr marL="0" indent="0" algn="just">
              <a:buNone/>
            </a:pPr>
            <a:r>
              <a:rPr lang="en-GB" sz="3300" b="1" dirty="0">
                <a:solidFill>
                  <a:srgbClr val="00B050"/>
                </a:solidFill>
                <a:effectLst/>
                <a:latin typeface="Gill Sans MT" panose="020B0502020104020203" pitchFamily="34" charset="0"/>
                <a:ea typeface="Times New Roman" panose="02020603050405020304" pitchFamily="18" charset="0"/>
              </a:rPr>
              <a:t>Our Ambition is to: </a:t>
            </a:r>
            <a:endParaRPr lang="en-GB" sz="3300" dirty="0">
              <a:effectLst/>
              <a:latin typeface="Times New Roman" panose="02020603050405020304" pitchFamily="18" charset="0"/>
              <a:ea typeface="Times New Roman" panose="02020603050405020304" pitchFamily="18" charset="0"/>
            </a:endParaRPr>
          </a:p>
          <a:p>
            <a:pPr marL="0" indent="0" algn="just">
              <a:buNone/>
            </a:pPr>
            <a:endParaRPr lang="en-GB" sz="700" dirty="0">
              <a:effectLst/>
              <a:latin typeface="Times New Roman" panose="02020603050405020304" pitchFamily="18" charset="0"/>
              <a:ea typeface="Times New Roman" panose="02020603050405020304" pitchFamily="18" charset="0"/>
            </a:endParaRPr>
          </a:p>
          <a:p>
            <a:pPr algn="l"/>
            <a:r>
              <a:rPr lang="en-GB" sz="2500" b="1" dirty="0">
                <a:effectLst/>
                <a:latin typeface="Gill Sans MT" panose="020B0502020104020203" pitchFamily="34" charset="0"/>
                <a:ea typeface="Times New Roman" panose="02020603050405020304" pitchFamily="18" charset="0"/>
              </a:rPr>
              <a:t>Prepare our students for their early career induction</a:t>
            </a:r>
            <a:r>
              <a:rPr lang="en-GB" sz="2500" dirty="0">
                <a:effectLst/>
                <a:latin typeface="Gill Sans MT" panose="020B0502020104020203" pitchFamily="34" charset="0"/>
                <a:ea typeface="Times New Roman" panose="02020603050405020304" pitchFamily="18" charset="0"/>
              </a:rPr>
              <a:t>; to inspire them to continue to learn and develop professionally.</a:t>
            </a:r>
            <a:endParaRPr lang="en-GB" sz="2500" dirty="0">
              <a:effectLst/>
              <a:latin typeface="Times New Roman" panose="02020603050405020304" pitchFamily="18" charset="0"/>
              <a:ea typeface="Times New Roman" panose="02020603050405020304" pitchFamily="18" charset="0"/>
            </a:endParaRPr>
          </a:p>
          <a:p>
            <a:pPr algn="l">
              <a:lnSpc>
                <a:spcPct val="150000"/>
              </a:lnSpc>
            </a:pPr>
            <a:r>
              <a:rPr lang="en-GB" sz="2500" b="1" kern="1400" dirty="0">
                <a:effectLst/>
                <a:latin typeface="Gill Sans MT" panose="020B0502020104020203" pitchFamily="34" charset="0"/>
                <a:ea typeface="Times New Roman" panose="02020603050405020304" pitchFamily="18" charset="0"/>
                <a:cs typeface="Calibri" panose="020F0502020204030204" pitchFamily="34" charset="0"/>
              </a:rPr>
              <a:t>Develop subject specific pedagogical content</a:t>
            </a:r>
            <a:r>
              <a:rPr lang="en-GB" sz="2500" kern="1400" dirty="0">
                <a:effectLst/>
                <a:latin typeface="Gill Sans MT" panose="020B0502020104020203" pitchFamily="34" charset="0"/>
                <a:ea typeface="Times New Roman" panose="02020603050405020304" pitchFamily="18" charset="0"/>
                <a:cs typeface="Calibri" panose="020F0502020204030204" pitchFamily="34" charset="0"/>
              </a:rPr>
              <a:t> </a:t>
            </a:r>
            <a:r>
              <a:rPr lang="en-GB" sz="2500" b="1" kern="1400" dirty="0">
                <a:effectLst/>
                <a:latin typeface="Gill Sans MT" panose="020B0502020104020203" pitchFamily="34" charset="0"/>
                <a:ea typeface="Times New Roman" panose="02020603050405020304" pitchFamily="18" charset="0"/>
                <a:cs typeface="Calibri" panose="020F0502020204030204" pitchFamily="34" charset="0"/>
              </a:rPr>
              <a:t>knowledge </a:t>
            </a:r>
            <a:r>
              <a:rPr lang="en-GB" sz="2500" kern="1400" dirty="0">
                <a:effectLst/>
                <a:latin typeface="Gill Sans MT" panose="020B0502020104020203" pitchFamily="34" charset="0"/>
                <a:ea typeface="Times New Roman" panose="02020603050405020304" pitchFamily="18" charset="0"/>
                <a:cs typeface="Calibri" panose="020F0502020204030204" pitchFamily="34" charset="0"/>
              </a:rPr>
              <a:t>and an understanding of the what, how and why of teaching in different contexts; meeting the CCF and going beyond it.</a:t>
            </a:r>
            <a:endParaRPr lang="en-GB" sz="2500" dirty="0">
              <a:effectLst/>
              <a:latin typeface="Times New Roman" panose="02020603050405020304" pitchFamily="18" charset="0"/>
              <a:ea typeface="Times New Roman" panose="02020603050405020304" pitchFamily="18" charset="0"/>
            </a:endParaRPr>
          </a:p>
          <a:p>
            <a:pPr algn="l">
              <a:lnSpc>
                <a:spcPct val="118000"/>
              </a:lnSpc>
              <a:spcAft>
                <a:spcPts val="600"/>
              </a:spcAft>
            </a:pPr>
            <a:r>
              <a:rPr lang="en-GB" sz="2500" b="1" kern="1400" dirty="0">
                <a:effectLst/>
                <a:latin typeface="Gill Sans MT" panose="020B0502020104020203" pitchFamily="34" charset="0"/>
                <a:ea typeface="Times New Roman" panose="02020603050405020304" pitchFamily="18" charset="0"/>
                <a:cs typeface="Calibri" panose="020F0502020204030204" pitchFamily="34" charset="0"/>
              </a:rPr>
              <a:t>Create research-informed curricula</a:t>
            </a:r>
            <a:r>
              <a:rPr lang="en-GB" sz="2500" kern="1400" dirty="0">
                <a:effectLst/>
                <a:latin typeface="Gill Sans MT" panose="020B0502020104020203" pitchFamily="34" charset="0"/>
                <a:ea typeface="Times New Roman" panose="02020603050405020304" pitchFamily="18" charset="0"/>
                <a:cs typeface="Calibri" panose="020F0502020204030204" pitchFamily="34" charset="0"/>
              </a:rPr>
              <a:t> that meet the diverse needs of pupils in our partner schools.</a:t>
            </a:r>
            <a:endParaRPr lang="en-GB" sz="2500" dirty="0">
              <a:effectLst/>
              <a:latin typeface="Times New Roman" panose="02020603050405020304" pitchFamily="18" charset="0"/>
              <a:ea typeface="Times New Roman" panose="02020603050405020304" pitchFamily="18" charset="0"/>
            </a:endParaRPr>
          </a:p>
          <a:p>
            <a:pPr algn="l">
              <a:lnSpc>
                <a:spcPct val="118000"/>
              </a:lnSpc>
              <a:spcAft>
                <a:spcPts val="600"/>
              </a:spcAft>
            </a:pPr>
            <a:r>
              <a:rPr lang="en-GB" sz="2500" b="1" kern="1400" dirty="0">
                <a:effectLst/>
                <a:latin typeface="Gill Sans MT" panose="020B0502020104020203" pitchFamily="34" charset="0"/>
                <a:ea typeface="Times New Roman" panose="02020603050405020304" pitchFamily="18" charset="0"/>
                <a:cs typeface="Calibri" panose="020F0502020204030204" pitchFamily="34" charset="0"/>
              </a:rPr>
              <a:t>Build a network of experts</a:t>
            </a:r>
            <a:r>
              <a:rPr lang="en-GB" sz="2500" kern="1400" dirty="0">
                <a:effectLst/>
                <a:latin typeface="Gill Sans MT" panose="020B0502020104020203" pitchFamily="34" charset="0"/>
                <a:ea typeface="Times New Roman" panose="02020603050405020304" pitchFamily="18" charset="0"/>
                <a:cs typeface="Calibri" panose="020F0502020204030204" pitchFamily="34" charset="0"/>
              </a:rPr>
              <a:t> to mentor and support our students in our partner schools.</a:t>
            </a:r>
            <a:endParaRPr lang="en-GB" sz="2500" dirty="0">
              <a:effectLst/>
              <a:latin typeface="Times New Roman" panose="02020603050405020304" pitchFamily="18" charset="0"/>
              <a:ea typeface="Times New Roman" panose="02020603050405020304" pitchFamily="18" charset="0"/>
            </a:endParaRPr>
          </a:p>
          <a:p>
            <a:pPr algn="l"/>
            <a:r>
              <a:rPr lang="en-GB" sz="2500" b="1" dirty="0">
                <a:effectLst/>
                <a:latin typeface="Gill Sans MT" panose="020B0502020104020203" pitchFamily="34" charset="0"/>
                <a:ea typeface="Times New Roman" panose="02020603050405020304" pitchFamily="18" charset="0"/>
              </a:rPr>
              <a:t>Assure quality</a:t>
            </a:r>
            <a:r>
              <a:rPr lang="en-GB" sz="2500" dirty="0">
                <a:effectLst/>
                <a:latin typeface="Gill Sans MT" panose="020B0502020104020203" pitchFamily="34" charset="0"/>
                <a:ea typeface="Times New Roman" panose="02020603050405020304" pitchFamily="18" charset="0"/>
              </a:rPr>
              <a:t> using meticulous processes that support the highest possible standards.</a:t>
            </a:r>
            <a:endParaRPr lang="en-GB" sz="2500" dirty="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878AFE3D-8B2D-6147-1B31-6164BCA63A46}"/>
              </a:ext>
            </a:extLst>
          </p:cNvPr>
          <p:cNvPicPr>
            <a:picLocks noChangeAspect="1"/>
          </p:cNvPicPr>
          <p:nvPr/>
        </p:nvPicPr>
        <p:blipFill>
          <a:blip r:embed="rId2"/>
          <a:stretch>
            <a:fillRect/>
          </a:stretch>
        </p:blipFill>
        <p:spPr>
          <a:xfrm>
            <a:off x="10207652" y="4822852"/>
            <a:ext cx="2292295" cy="2292295"/>
          </a:xfrm>
          <a:prstGeom prst="rect">
            <a:avLst/>
          </a:prstGeom>
        </p:spPr>
      </p:pic>
    </p:spTree>
    <p:extLst>
      <p:ext uri="{BB962C8B-B14F-4D97-AF65-F5344CB8AC3E}">
        <p14:creationId xmlns:p14="http://schemas.microsoft.com/office/powerpoint/2010/main" val="2709224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7CB5B8-3B0A-4FCD-8F62-ECD771101476}"/>
              </a:ext>
            </a:extLst>
          </p:cNvPr>
          <p:cNvSpPr txBox="1"/>
          <p:nvPr/>
        </p:nvSpPr>
        <p:spPr>
          <a:xfrm>
            <a:off x="203200" y="151179"/>
            <a:ext cx="5019040" cy="6940361"/>
          </a:xfrm>
          <a:prstGeom prst="rect">
            <a:avLst/>
          </a:prstGeom>
          <a:solidFill>
            <a:schemeClr val="accent2">
              <a:lumMod val="40000"/>
              <a:lumOff val="60000"/>
            </a:schemeClr>
          </a:solidFill>
        </p:spPr>
        <p:txBody>
          <a:bodyPr wrap="square" lIns="91440" tIns="45720" rIns="91440" bIns="45720" rtlCol="0" anchor="t">
            <a:spAutoFit/>
          </a:bodyPr>
          <a:lstStyle/>
          <a:p>
            <a:r>
              <a:rPr lang="en-GB" sz="3200" b="1" dirty="0">
                <a:latin typeface="Roboto Light" panose="02000000000000000000"/>
              </a:rPr>
              <a:t>Course starts:</a:t>
            </a:r>
          </a:p>
          <a:p>
            <a:endParaRPr lang="en-GB" sz="1100" b="1" dirty="0">
              <a:latin typeface="Roboto Light" panose="02000000000000000000"/>
            </a:endParaRPr>
          </a:p>
          <a:p>
            <a:r>
              <a:rPr lang="en-GB" sz="2800" b="1" dirty="0">
                <a:latin typeface="Roboto Light" panose="02000000000000000000"/>
              </a:rPr>
              <a:t>University Induction:</a:t>
            </a:r>
          </a:p>
          <a:p>
            <a:r>
              <a:rPr lang="en-GB" sz="2800" dirty="0">
                <a:latin typeface="Roboto Light" panose="02000000000000000000"/>
              </a:rPr>
              <a:t>Wednesday September 4</a:t>
            </a:r>
            <a:r>
              <a:rPr lang="en-GB" sz="2800" baseline="30000" dirty="0">
                <a:latin typeface="Roboto Light" panose="02000000000000000000"/>
              </a:rPr>
              <a:t>th</a:t>
            </a:r>
            <a:r>
              <a:rPr lang="en-GB" sz="2800" dirty="0">
                <a:latin typeface="Roboto Light" panose="02000000000000000000"/>
              </a:rPr>
              <a:t> at 9.00am meet your tutors for subject and induction.</a:t>
            </a:r>
          </a:p>
          <a:p>
            <a:endParaRPr lang="en-GB" sz="1200" b="1" dirty="0">
              <a:latin typeface="Roboto Light" panose="02000000000000000000"/>
            </a:endParaRPr>
          </a:p>
          <a:p>
            <a:r>
              <a:rPr lang="en-GB" sz="2800" b="1" dirty="0">
                <a:latin typeface="Roboto Light" panose="02000000000000000000"/>
              </a:rPr>
              <a:t>School placements:</a:t>
            </a:r>
          </a:p>
          <a:p>
            <a:endParaRPr lang="en-GB" sz="1200" b="1" dirty="0">
              <a:latin typeface="Roboto Light" panose="02000000000000000000"/>
            </a:endParaRPr>
          </a:p>
          <a:p>
            <a:r>
              <a:rPr lang="en-GB" sz="2800" dirty="0">
                <a:latin typeface="Roboto Light" panose="02000000000000000000"/>
              </a:rPr>
              <a:t>Lead Partner and Apprentice students start earlier as directed by their lead school</a:t>
            </a:r>
          </a:p>
          <a:p>
            <a:endParaRPr lang="en-GB" sz="1400" b="1" dirty="0">
              <a:latin typeface="Roboto Light" panose="02000000000000000000"/>
            </a:endParaRPr>
          </a:p>
          <a:p>
            <a:r>
              <a:rPr lang="en-GB" sz="2800" dirty="0">
                <a:latin typeface="Roboto Light" panose="02000000000000000000"/>
              </a:rPr>
              <a:t>Uni-led students start in school on Friday 20</a:t>
            </a:r>
            <a:r>
              <a:rPr lang="en-GB" sz="2800" baseline="30000" dirty="0">
                <a:latin typeface="Roboto Light" panose="02000000000000000000"/>
              </a:rPr>
              <a:t>th</a:t>
            </a:r>
            <a:r>
              <a:rPr lang="en-GB" sz="2800" dirty="0">
                <a:latin typeface="Roboto Light" panose="02000000000000000000"/>
              </a:rPr>
              <a:t> September  - you will find out schools in September.</a:t>
            </a:r>
            <a:endParaRPr lang="en-GB" sz="2800" dirty="0">
              <a:latin typeface="Roboto Light" panose="02000000000000000000"/>
              <a:ea typeface="Roboto Light"/>
            </a:endParaRPr>
          </a:p>
          <a:p>
            <a:endParaRPr lang="en-GB" sz="2800" dirty="0">
              <a:cs typeface="Calibri"/>
            </a:endParaRPr>
          </a:p>
        </p:txBody>
      </p:sp>
    </p:spTree>
    <p:extLst>
      <p:ext uri="{BB962C8B-B14F-4D97-AF65-F5344CB8AC3E}">
        <p14:creationId xmlns:p14="http://schemas.microsoft.com/office/powerpoint/2010/main" val="549729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2099693" y="-251324"/>
            <a:ext cx="8442672" cy="1325563"/>
          </a:xfrm>
        </p:spPr>
        <p:txBody>
          <a:bodyPr/>
          <a:lstStyle/>
          <a:p>
            <a:pPr algn="ctr"/>
            <a:r>
              <a:rPr lang="en-GB" altLang="en-US" sz="4000" b="1" dirty="0">
                <a:latin typeface="Roboto Light"/>
                <a:cs typeface="Arial"/>
              </a:rPr>
              <a:t>The pattern of the year 2024-25</a:t>
            </a:r>
            <a:endParaRPr lang="en-GB" altLang="en-US" sz="4000" b="1" dirty="0">
              <a:latin typeface="Roboto Light"/>
              <a:cs typeface="Arial" panose="020B0604020202020204" pitchFamily="34" charset="0"/>
            </a:endParaRPr>
          </a:p>
        </p:txBody>
      </p:sp>
      <p:sp>
        <p:nvSpPr>
          <p:cNvPr id="7" name="Rectangle 4"/>
          <p:cNvSpPr>
            <a:spLocks noChangeArrowheads="1"/>
          </p:cNvSpPr>
          <p:nvPr/>
        </p:nvSpPr>
        <p:spPr bwMode="auto">
          <a:xfrm>
            <a:off x="1927947" y="844211"/>
            <a:ext cx="10432084"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342900" indent="-342900" algn="just">
              <a:buFont typeface="Wingdings" panose="05000000000000000000" pitchFamily="2" charset="2"/>
              <a:buChar char="ü"/>
            </a:pPr>
            <a:r>
              <a:rPr lang="en-GB" altLang="en-US" sz="2000" dirty="0">
                <a:latin typeface="Roboto Light"/>
                <a:cs typeface="Arial"/>
              </a:rPr>
              <a:t>The course starts on the Monday 2nd September so be ready!!</a:t>
            </a:r>
          </a:p>
          <a:p>
            <a:pPr marL="0" indent="0" algn="just"/>
            <a:endParaRPr lang="en-GB" altLang="en-US" sz="2000" dirty="0">
              <a:latin typeface="Roboto Light"/>
              <a:cs typeface="Arial"/>
            </a:endParaRPr>
          </a:p>
          <a:p>
            <a:pPr marL="342900" indent="-342900" algn="just">
              <a:buFont typeface="Wingdings" panose="05000000000000000000" pitchFamily="2" charset="2"/>
              <a:buChar char="ü"/>
            </a:pPr>
            <a:r>
              <a:rPr lang="en-GB" altLang="en-US" sz="2000" dirty="0">
                <a:latin typeface="Roboto Light"/>
                <a:cs typeface="Arial"/>
              </a:rPr>
              <a:t>Induction Wednesday 4</a:t>
            </a:r>
            <a:r>
              <a:rPr lang="en-GB" altLang="en-US" sz="2000" baseline="30000" dirty="0">
                <a:latin typeface="Roboto Light"/>
                <a:cs typeface="Arial"/>
              </a:rPr>
              <a:t>th</a:t>
            </a:r>
            <a:r>
              <a:rPr lang="en-GB" altLang="en-US" sz="2000" dirty="0">
                <a:latin typeface="Roboto Light"/>
                <a:cs typeface="Arial"/>
              </a:rPr>
              <a:t> September at 9am to register</a:t>
            </a:r>
          </a:p>
          <a:p>
            <a:pPr marL="342900" indent="-342900" algn="just">
              <a:buFont typeface="Wingdings" panose="05000000000000000000" pitchFamily="2" charset="2"/>
              <a:buChar char="ü"/>
            </a:pPr>
            <a:endParaRPr lang="en-GB" altLang="en-US" sz="2000" dirty="0">
              <a:latin typeface="Roboto Light"/>
              <a:cs typeface="Arial"/>
            </a:endParaRPr>
          </a:p>
          <a:p>
            <a:pPr marL="342900" indent="-342900" algn="just">
              <a:buFont typeface="Wingdings" charset="0"/>
              <a:buChar char="ü"/>
            </a:pPr>
            <a:r>
              <a:rPr lang="en-GB" altLang="en-US" sz="2000" dirty="0">
                <a:latin typeface="Roboto Light"/>
                <a:cs typeface="Arial"/>
              </a:rPr>
              <a:t> Up to 120 days in two different schools </a:t>
            </a:r>
          </a:p>
          <a:p>
            <a:pPr algn="just">
              <a:buFont typeface="Arial" charset="0"/>
              <a:buChar char="•"/>
            </a:pPr>
            <a:endParaRPr lang="en-GB" altLang="en-US" sz="2000" dirty="0">
              <a:latin typeface="Roboto Light"/>
              <a:cs typeface="Arial"/>
            </a:endParaRPr>
          </a:p>
          <a:p>
            <a:pPr marL="342900" indent="-342900" algn="just">
              <a:buFont typeface="Wingdings" charset="0"/>
              <a:buChar char="ü"/>
            </a:pPr>
            <a:r>
              <a:rPr lang="en-GB" altLang="en-US" sz="2000" dirty="0">
                <a:latin typeface="Roboto Light"/>
                <a:cs typeface="Arial"/>
              </a:rPr>
              <a:t>University-led study every Wednesday and some Thursday's in September</a:t>
            </a:r>
            <a:endParaRPr lang="en-GB" altLang="en-US" sz="2000" dirty="0">
              <a:latin typeface="Roboto Light"/>
              <a:ea typeface="Roboto Light"/>
              <a:cs typeface="Arial"/>
            </a:endParaRPr>
          </a:p>
          <a:p>
            <a:pPr algn="just">
              <a:buFont typeface="Arial" charset="0"/>
              <a:buChar char="•"/>
            </a:pPr>
            <a:endParaRPr lang="en-GB" altLang="en-US" sz="2000" dirty="0">
              <a:latin typeface="Roboto Light"/>
            </a:endParaRPr>
          </a:p>
          <a:p>
            <a:pPr marL="342900" indent="-342900" algn="just">
              <a:buFont typeface="Wingdings"/>
              <a:buChar char="ü"/>
            </a:pPr>
            <a:r>
              <a:rPr lang="en-GB" altLang="en-US" sz="2000" dirty="0">
                <a:latin typeface="Roboto Light"/>
                <a:cs typeface="Arial"/>
              </a:rPr>
              <a:t>Subject sessions/PS on Wednesdays</a:t>
            </a:r>
            <a:endParaRPr lang="en-GB" altLang="en-US" sz="2000" dirty="0">
              <a:latin typeface="Roboto Light"/>
              <a:ea typeface="Roboto Light"/>
              <a:cs typeface="Arial"/>
            </a:endParaRPr>
          </a:p>
          <a:p>
            <a:pPr marL="0" indent="0" algn="just"/>
            <a:endParaRPr lang="en-GB" altLang="en-US" sz="2000" dirty="0">
              <a:latin typeface="Roboto Light"/>
              <a:cs typeface="Arial"/>
            </a:endParaRPr>
          </a:p>
          <a:p>
            <a:pPr marL="342900" indent="-342900" algn="just">
              <a:buFont typeface="Wingdings"/>
              <a:buChar char="ü"/>
            </a:pPr>
            <a:r>
              <a:rPr lang="en-GB" altLang="en-US" sz="2000" dirty="0">
                <a:latin typeface="Roboto Light"/>
                <a:cs typeface="Arial"/>
              </a:rPr>
              <a:t>There will be some directed tasks completed remotely in the first few weeks</a:t>
            </a:r>
          </a:p>
          <a:p>
            <a:pPr marL="342900" indent="-342900" algn="just">
              <a:buFont typeface="Wingdings"/>
              <a:buChar char="ü"/>
            </a:pPr>
            <a:endParaRPr lang="en-GB" altLang="en-US" sz="2000" dirty="0">
              <a:latin typeface="Roboto Light"/>
              <a:cs typeface="Arial"/>
            </a:endParaRPr>
          </a:p>
          <a:p>
            <a:pPr marL="342900" indent="-342900" algn="just">
              <a:buFont typeface="Wingdings"/>
              <a:buChar char="ü"/>
            </a:pPr>
            <a:r>
              <a:rPr lang="en-GB" altLang="en-US" sz="2000" dirty="0">
                <a:latin typeface="Roboto Light"/>
                <a:cs typeface="Arial"/>
              </a:rPr>
              <a:t>Numeracy task</a:t>
            </a:r>
          </a:p>
          <a:p>
            <a:pPr marL="342900" indent="-342900" algn="just">
              <a:buFont typeface="Wingdings"/>
              <a:buChar char="ü"/>
            </a:pPr>
            <a:endParaRPr lang="en-GB" altLang="en-US" sz="2000" dirty="0">
              <a:latin typeface="Roboto Light"/>
              <a:cs typeface="Arial"/>
            </a:endParaRPr>
          </a:p>
          <a:p>
            <a:pPr marL="342900" indent="-342900" algn="just">
              <a:buFont typeface="Wingdings"/>
              <a:buChar char="ü"/>
            </a:pPr>
            <a:r>
              <a:rPr lang="en-GB" altLang="en-US" sz="2000" dirty="0">
                <a:latin typeface="Roboto Light"/>
                <a:cs typeface="Arial"/>
              </a:rPr>
              <a:t>Abyasa training Mon 9</a:t>
            </a:r>
            <a:r>
              <a:rPr lang="en-GB" altLang="en-US" sz="2000" baseline="30000" dirty="0">
                <a:latin typeface="Roboto Light"/>
                <a:cs typeface="Arial"/>
              </a:rPr>
              <a:t>th</a:t>
            </a:r>
            <a:r>
              <a:rPr lang="en-GB" altLang="en-US" sz="2000" dirty="0">
                <a:latin typeface="Roboto Light"/>
                <a:cs typeface="Arial"/>
              </a:rPr>
              <a:t> Sept (so LP and App you won’t be in school)</a:t>
            </a:r>
          </a:p>
          <a:p>
            <a:pPr marL="342900" indent="-342900" algn="just">
              <a:buFont typeface="Wingdings"/>
              <a:buChar char="ü"/>
            </a:pPr>
            <a:endParaRPr lang="en-GB" altLang="en-US" sz="2000" dirty="0">
              <a:latin typeface="Roboto Light"/>
            </a:endParaRPr>
          </a:p>
          <a:p>
            <a:pPr marL="342900" indent="-342900" algn="just">
              <a:buFont typeface="Wingdings" charset="0"/>
              <a:buChar char="ü"/>
            </a:pPr>
            <a:r>
              <a:rPr lang="en-GB" altLang="en-US" sz="2000" dirty="0">
                <a:latin typeface="Roboto Light"/>
                <a:cs typeface="Arial"/>
              </a:rPr>
              <a:t>Professional Studies: at Roehampton and in allocated  PS hub schools</a:t>
            </a:r>
            <a:endParaRPr lang="en-GB" altLang="en-US" sz="2000" dirty="0">
              <a:latin typeface="Roboto Light"/>
              <a:ea typeface="Roboto Light"/>
              <a:cs typeface="Arial"/>
            </a:endParaRPr>
          </a:p>
          <a:p>
            <a:pPr>
              <a:buFont typeface="Arial" charset="0"/>
              <a:buChar char="•"/>
            </a:pPr>
            <a:endParaRPr lang="en-GB" altLang="en-US" dirty="0">
              <a:ea typeface="Roboto Light"/>
              <a:cs typeface="Calibri" panose="020F0502020204030204" pitchFamily="34" charset="0"/>
            </a:endParaRPr>
          </a:p>
        </p:txBody>
      </p:sp>
      <p:pic>
        <p:nvPicPr>
          <p:cNvPr id="2" name="Picture 1">
            <a:extLst>
              <a:ext uri="{FF2B5EF4-FFF2-40B4-BE49-F238E27FC236}">
                <a16:creationId xmlns:a16="http://schemas.microsoft.com/office/drawing/2014/main" id="{D56D42DF-0F79-478C-A175-D454006FA06F}"/>
              </a:ext>
            </a:extLst>
          </p:cNvPr>
          <p:cNvPicPr>
            <a:picLocks noChangeAspect="1"/>
          </p:cNvPicPr>
          <p:nvPr/>
        </p:nvPicPr>
        <p:blipFill>
          <a:blip r:embed="rId3"/>
          <a:stretch>
            <a:fillRect/>
          </a:stretch>
        </p:blipFill>
        <p:spPr>
          <a:xfrm>
            <a:off x="41654" y="70284"/>
            <a:ext cx="1454637" cy="1547855"/>
          </a:xfrm>
          <a:prstGeom prst="rect">
            <a:avLst/>
          </a:prstGeom>
        </p:spPr>
      </p:pic>
      <p:pic>
        <p:nvPicPr>
          <p:cNvPr id="3" name="Picture 2">
            <a:extLst>
              <a:ext uri="{FF2B5EF4-FFF2-40B4-BE49-F238E27FC236}">
                <a16:creationId xmlns:a16="http://schemas.microsoft.com/office/drawing/2014/main" id="{8E097AD3-9152-48A0-8AA7-15D64FC8F6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68560" y="4678289"/>
            <a:ext cx="2291471" cy="2291471"/>
          </a:xfrm>
          <a:prstGeom prst="rect">
            <a:avLst/>
          </a:prstGeom>
          <a:noFill/>
        </p:spPr>
      </p:pic>
    </p:spTree>
    <p:extLst>
      <p:ext uri="{BB962C8B-B14F-4D97-AF65-F5344CB8AC3E}">
        <p14:creationId xmlns:p14="http://schemas.microsoft.com/office/powerpoint/2010/main" val="1326108050"/>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4"/>
          <p:cNvSpPr>
            <a:spLocks noChangeArrowheads="1"/>
          </p:cNvSpPr>
          <p:nvPr/>
        </p:nvSpPr>
        <p:spPr bwMode="auto">
          <a:xfrm>
            <a:off x="378981" y="1865759"/>
            <a:ext cx="4064610" cy="2616101"/>
          </a:xfrm>
          <a:prstGeom prst="rect">
            <a:avLst/>
          </a:prstGeom>
          <a:noFill/>
          <a:ln>
            <a:noFill/>
          </a:ln>
        </p:spPr>
        <p:txBody>
          <a:bodyPr wrap="square" anchor="t">
            <a:spAutoFit/>
          </a:bodyPr>
          <a:lstStyle>
            <a:lvl1pPr marL="285750" indent="-2857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800" b="1" dirty="0">
                <a:solidFill>
                  <a:srgbClr val="00A06E"/>
                </a:solidFill>
                <a:latin typeface="Roboto Light"/>
              </a:rPr>
              <a:t>Subject pedagogy</a:t>
            </a:r>
          </a:p>
          <a:p>
            <a:pPr algn="ctr"/>
            <a:endParaRPr lang="en-GB" altLang="en-US" sz="2800" b="1" dirty="0">
              <a:latin typeface="Arial" charset="0"/>
            </a:endParaRPr>
          </a:p>
          <a:p>
            <a:pPr algn="ctr"/>
            <a:r>
              <a:rPr lang="en-GB" altLang="en-US" sz="2400" dirty="0">
                <a:latin typeface="Roboto Light"/>
                <a:cs typeface="Arial"/>
              </a:rPr>
              <a:t>Subject sessions </a:t>
            </a:r>
          </a:p>
          <a:p>
            <a:pPr algn="ctr"/>
            <a:r>
              <a:rPr lang="en-GB" altLang="en-US" sz="2400" dirty="0">
                <a:latin typeface="Roboto Light"/>
                <a:cs typeface="Arial"/>
              </a:rPr>
              <a:t>Learning rounds</a:t>
            </a:r>
            <a:endParaRPr lang="en-GB" dirty="0">
              <a:latin typeface="Roboto Light"/>
            </a:endParaRPr>
          </a:p>
          <a:p>
            <a:pPr algn="ctr"/>
            <a:r>
              <a:rPr lang="en-GB" altLang="en-US" sz="2400" dirty="0">
                <a:latin typeface="Roboto Light"/>
                <a:cs typeface="Arial"/>
              </a:rPr>
              <a:t>Two assignments</a:t>
            </a:r>
            <a:endParaRPr lang="en-GB" sz="2400" dirty="0">
              <a:latin typeface="Roboto Light"/>
              <a:cs typeface="Arial"/>
            </a:endParaRPr>
          </a:p>
          <a:p>
            <a:pPr>
              <a:buFont typeface="Arial" charset="0"/>
              <a:buChar char="•"/>
            </a:pPr>
            <a:endParaRPr lang="en-GB" altLang="en-US" dirty="0"/>
          </a:p>
          <a:p>
            <a:pPr>
              <a:buFont typeface="Arial" charset="0"/>
              <a:buChar char="•"/>
            </a:pPr>
            <a:endParaRPr lang="en-GB" altLang="en-US" dirty="0"/>
          </a:p>
        </p:txBody>
      </p:sp>
      <p:sp>
        <p:nvSpPr>
          <p:cNvPr id="2" name="TextBox 1"/>
          <p:cNvSpPr txBox="1"/>
          <p:nvPr/>
        </p:nvSpPr>
        <p:spPr>
          <a:xfrm>
            <a:off x="6764068" y="1460898"/>
            <a:ext cx="5339263" cy="2062103"/>
          </a:xfrm>
          <a:prstGeom prst="rect">
            <a:avLst/>
          </a:prstGeom>
          <a:noFill/>
        </p:spPr>
        <p:txBody>
          <a:bodyPr wrap="square" rtlCol="0" anchor="t">
            <a:spAutoFit/>
          </a:bodyPr>
          <a:lstStyle/>
          <a:p>
            <a:pPr algn="ctr"/>
            <a:r>
              <a:rPr lang="en-GB" altLang="en-US" sz="2800" b="1" dirty="0">
                <a:solidFill>
                  <a:srgbClr val="00A06E"/>
                </a:solidFill>
                <a:latin typeface="Roboto Light"/>
              </a:rPr>
              <a:t>Professional Studies</a:t>
            </a:r>
          </a:p>
          <a:p>
            <a:pPr algn="ctr"/>
            <a:endParaRPr lang="en-GB" altLang="en-US" sz="2800" b="1" dirty="0">
              <a:solidFill>
                <a:srgbClr val="00A06E"/>
              </a:solidFill>
              <a:latin typeface="Roboto Light"/>
            </a:endParaRPr>
          </a:p>
          <a:p>
            <a:pPr algn="ctr"/>
            <a:r>
              <a:rPr lang="en-GB" altLang="en-US" sz="2400" dirty="0">
                <a:latin typeface="Roboto Light"/>
                <a:cs typeface="Arial"/>
              </a:rPr>
              <a:t>Some school-based training (hubs)</a:t>
            </a:r>
          </a:p>
          <a:p>
            <a:pPr algn="ctr"/>
            <a:r>
              <a:rPr lang="en-GB" altLang="en-US" sz="2400" dirty="0">
                <a:latin typeface="Roboto Light"/>
                <a:cs typeface="Arial"/>
              </a:rPr>
              <a:t>PS sessions at UR</a:t>
            </a:r>
          </a:p>
          <a:p>
            <a:pPr algn="ctr"/>
            <a:r>
              <a:rPr lang="en-GB" altLang="en-US" sz="2400" dirty="0">
                <a:latin typeface="Roboto Light"/>
                <a:cs typeface="Arial"/>
              </a:rPr>
              <a:t>One assignment</a:t>
            </a:r>
          </a:p>
        </p:txBody>
      </p:sp>
      <p:sp>
        <p:nvSpPr>
          <p:cNvPr id="6" name="TextBox 2"/>
          <p:cNvSpPr txBox="1">
            <a:spLocks noChangeArrowheads="1"/>
          </p:cNvSpPr>
          <p:nvPr/>
        </p:nvSpPr>
        <p:spPr bwMode="auto">
          <a:xfrm>
            <a:off x="2505568" y="4481860"/>
            <a:ext cx="7088554"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800" b="1" dirty="0">
                <a:solidFill>
                  <a:srgbClr val="00A06E"/>
                </a:solidFill>
                <a:latin typeface="Roboto Light"/>
              </a:rPr>
              <a:t>Two contrasting placements</a:t>
            </a:r>
          </a:p>
          <a:p>
            <a:pPr algn="ctr"/>
            <a:r>
              <a:rPr lang="en-GB" altLang="en-US" sz="2400" dirty="0">
                <a:latin typeface="Roboto Light"/>
                <a:cs typeface="Arial"/>
              </a:rPr>
              <a:t>Increasing timetable</a:t>
            </a:r>
          </a:p>
          <a:p>
            <a:pPr algn="ctr"/>
            <a:r>
              <a:rPr lang="en-GB" altLang="en-US" sz="2400" dirty="0">
                <a:latin typeface="Roboto Light"/>
                <a:cs typeface="Arial"/>
              </a:rPr>
              <a:t>Increasing independence</a:t>
            </a:r>
          </a:p>
          <a:p>
            <a:pPr algn="ctr"/>
            <a:r>
              <a:rPr lang="en-GB" altLang="en-US" sz="2400" dirty="0">
                <a:latin typeface="Roboto Light"/>
                <a:cs typeface="Arial"/>
              </a:rPr>
              <a:t>Increasing pupil progress</a:t>
            </a:r>
          </a:p>
          <a:p>
            <a:pPr algn="ctr"/>
            <a:r>
              <a:rPr lang="en-GB" altLang="en-US" sz="2400" dirty="0">
                <a:latin typeface="Roboto Light"/>
                <a:cs typeface="Arial"/>
              </a:rPr>
              <a:t>Evidence for QTS working with a trained mentor</a:t>
            </a:r>
            <a:r>
              <a:rPr lang="en-GB" altLang="en-US" sz="2000" b="1" dirty="0">
                <a:latin typeface="Roboto Light"/>
              </a:rPr>
              <a:t> </a:t>
            </a:r>
          </a:p>
        </p:txBody>
      </p:sp>
      <p:sp>
        <p:nvSpPr>
          <p:cNvPr id="12" name="Arrow: Right 11">
            <a:extLst>
              <a:ext uri="{FF2B5EF4-FFF2-40B4-BE49-F238E27FC236}">
                <a16:creationId xmlns:a16="http://schemas.microsoft.com/office/drawing/2014/main" id="{B7EA2BA1-D648-43F3-B32C-38A4FD343A32}"/>
              </a:ext>
            </a:extLst>
          </p:cNvPr>
          <p:cNvSpPr/>
          <p:nvPr/>
        </p:nvSpPr>
        <p:spPr>
          <a:xfrm>
            <a:off x="5561015" y="2247534"/>
            <a:ext cx="977660" cy="488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69BE7C11-930D-43DE-815A-696E9D17C40F}"/>
              </a:ext>
            </a:extLst>
          </p:cNvPr>
          <p:cNvSpPr/>
          <p:nvPr/>
        </p:nvSpPr>
        <p:spPr>
          <a:xfrm rot="8280000">
            <a:off x="6802056" y="3651554"/>
            <a:ext cx="977660" cy="488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30C0D68-C19C-476B-A287-2BC433DED289}"/>
              </a:ext>
            </a:extLst>
          </p:cNvPr>
          <p:cNvSpPr/>
          <p:nvPr/>
        </p:nvSpPr>
        <p:spPr>
          <a:xfrm rot="13380000">
            <a:off x="4414903" y="3651553"/>
            <a:ext cx="977660" cy="488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39EAE76-7FB6-4A5D-8E8B-5A645F79EF76}"/>
              </a:ext>
            </a:extLst>
          </p:cNvPr>
          <p:cNvPicPr>
            <a:picLocks noChangeAspect="1"/>
          </p:cNvPicPr>
          <p:nvPr/>
        </p:nvPicPr>
        <p:blipFill>
          <a:blip r:embed="rId3"/>
          <a:stretch>
            <a:fillRect/>
          </a:stretch>
        </p:blipFill>
        <p:spPr>
          <a:xfrm>
            <a:off x="10648694" y="5190924"/>
            <a:ext cx="1454637" cy="1547855"/>
          </a:xfrm>
          <a:prstGeom prst="rect">
            <a:avLst/>
          </a:prstGeom>
        </p:spPr>
      </p:pic>
      <p:sp>
        <p:nvSpPr>
          <p:cNvPr id="3" name="TextBox 2">
            <a:extLst>
              <a:ext uri="{FF2B5EF4-FFF2-40B4-BE49-F238E27FC236}">
                <a16:creationId xmlns:a16="http://schemas.microsoft.com/office/drawing/2014/main" id="{81B50A2C-08C2-483D-8310-FAEA13E6B2D8}"/>
              </a:ext>
            </a:extLst>
          </p:cNvPr>
          <p:cNvSpPr txBox="1"/>
          <p:nvPr/>
        </p:nvSpPr>
        <p:spPr>
          <a:xfrm>
            <a:off x="1930400" y="258683"/>
            <a:ext cx="9707418" cy="1107996"/>
          </a:xfrm>
          <a:prstGeom prst="rect">
            <a:avLst/>
          </a:prstGeom>
          <a:noFill/>
        </p:spPr>
        <p:txBody>
          <a:bodyPr wrap="square" rtlCol="0">
            <a:spAutoFit/>
          </a:bodyPr>
          <a:lstStyle/>
          <a:p>
            <a:r>
              <a:rPr lang="en-GB" sz="6600" dirty="0"/>
              <a:t>How it all comes together</a:t>
            </a:r>
          </a:p>
        </p:txBody>
      </p:sp>
    </p:spTree>
    <p:extLst>
      <p:ext uri="{BB962C8B-B14F-4D97-AF65-F5344CB8AC3E}">
        <p14:creationId xmlns:p14="http://schemas.microsoft.com/office/powerpoint/2010/main" val="102421010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D289A-7804-5535-347C-6C08FF966D6B}"/>
              </a:ext>
            </a:extLst>
          </p:cNvPr>
          <p:cNvSpPr>
            <a:spLocks noGrp="1"/>
          </p:cNvSpPr>
          <p:nvPr>
            <p:ph type="title"/>
          </p:nvPr>
        </p:nvSpPr>
        <p:spPr>
          <a:xfrm>
            <a:off x="838200" y="131445"/>
            <a:ext cx="10515600" cy="1325563"/>
          </a:xfrm>
        </p:spPr>
        <p:txBody>
          <a:bodyPr/>
          <a:lstStyle/>
          <a:p>
            <a:r>
              <a:rPr lang="en-GB" dirty="0"/>
              <a:t>In readiness – have a watch of this..</a:t>
            </a:r>
          </a:p>
        </p:txBody>
      </p:sp>
      <p:sp>
        <p:nvSpPr>
          <p:cNvPr id="3" name="Content Placeholder 2">
            <a:extLst>
              <a:ext uri="{FF2B5EF4-FFF2-40B4-BE49-F238E27FC236}">
                <a16:creationId xmlns:a16="http://schemas.microsoft.com/office/drawing/2014/main" id="{B6F8895A-6D68-3F36-40B0-ED5A5E0AD2EA}"/>
              </a:ext>
            </a:extLst>
          </p:cNvPr>
          <p:cNvSpPr>
            <a:spLocks noGrp="1"/>
          </p:cNvSpPr>
          <p:nvPr>
            <p:ph idx="1"/>
          </p:nvPr>
        </p:nvSpPr>
        <p:spPr>
          <a:xfrm>
            <a:off x="838200" y="1457008"/>
            <a:ext cx="10515600" cy="815975"/>
          </a:xfrm>
        </p:spPr>
        <p:txBody>
          <a:bodyPr/>
          <a:lstStyle/>
          <a:p>
            <a:pPr marL="0" indent="0">
              <a:buNone/>
            </a:pPr>
            <a:r>
              <a:rPr lang="en-GB" dirty="0">
                <a:hlinkClick r:id="rId2"/>
              </a:rPr>
              <a:t>Getting Ready for the New Academic Year for Postgraduates (libwizard.com)</a:t>
            </a:r>
            <a:endParaRPr lang="en-GB" dirty="0"/>
          </a:p>
          <a:p>
            <a:endParaRPr lang="en-GB" dirty="0"/>
          </a:p>
        </p:txBody>
      </p:sp>
      <p:pic>
        <p:nvPicPr>
          <p:cNvPr id="5" name="Picture 4">
            <a:extLst>
              <a:ext uri="{FF2B5EF4-FFF2-40B4-BE49-F238E27FC236}">
                <a16:creationId xmlns:a16="http://schemas.microsoft.com/office/drawing/2014/main" id="{E83DE0BD-E981-CF27-54AD-42713FA8A9FF}"/>
              </a:ext>
            </a:extLst>
          </p:cNvPr>
          <p:cNvPicPr>
            <a:picLocks noChangeAspect="1"/>
          </p:cNvPicPr>
          <p:nvPr/>
        </p:nvPicPr>
        <p:blipFill>
          <a:blip r:embed="rId3"/>
          <a:stretch>
            <a:fillRect/>
          </a:stretch>
        </p:blipFill>
        <p:spPr>
          <a:xfrm>
            <a:off x="3394420" y="2095976"/>
            <a:ext cx="7365020" cy="4224179"/>
          </a:xfrm>
          <a:prstGeom prst="rect">
            <a:avLst/>
          </a:prstGeom>
        </p:spPr>
      </p:pic>
      <p:pic>
        <p:nvPicPr>
          <p:cNvPr id="6" name="Picture 5">
            <a:extLst>
              <a:ext uri="{FF2B5EF4-FFF2-40B4-BE49-F238E27FC236}">
                <a16:creationId xmlns:a16="http://schemas.microsoft.com/office/drawing/2014/main" id="{B182890B-1B9A-9AEF-236A-5765C9876307}"/>
              </a:ext>
            </a:extLst>
          </p:cNvPr>
          <p:cNvPicPr>
            <a:picLocks noChangeAspect="1"/>
          </p:cNvPicPr>
          <p:nvPr/>
        </p:nvPicPr>
        <p:blipFill>
          <a:blip r:embed="rId4"/>
          <a:stretch>
            <a:fillRect/>
          </a:stretch>
        </p:blipFill>
        <p:spPr>
          <a:xfrm>
            <a:off x="0" y="5178700"/>
            <a:ext cx="1454637" cy="1547855"/>
          </a:xfrm>
          <a:prstGeom prst="rect">
            <a:avLst/>
          </a:prstGeom>
        </p:spPr>
      </p:pic>
    </p:spTree>
    <p:extLst>
      <p:ext uri="{BB962C8B-B14F-4D97-AF65-F5344CB8AC3E}">
        <p14:creationId xmlns:p14="http://schemas.microsoft.com/office/powerpoint/2010/main" val="4131889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6CB58-F0CC-42EE-9BDC-8E4B2478ACB9}"/>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6400" kern="1200">
                <a:solidFill>
                  <a:schemeClr val="tx1"/>
                </a:solidFill>
                <a:latin typeface="+mj-lt"/>
                <a:ea typeface="+mj-ea"/>
                <a:cs typeface="+mj-cs"/>
              </a:rPr>
              <a:t>Calendar for 24-25</a:t>
            </a:r>
            <a:endParaRPr lang="en-US" sz="6400" kern="1200" dirty="0">
              <a:solidFill>
                <a:schemeClr val="tx1"/>
              </a:solidFill>
              <a:latin typeface="+mj-lt"/>
              <a:ea typeface="+mj-ea"/>
              <a:cs typeface="+mj-cs"/>
            </a:endParaRPr>
          </a:p>
        </p:txBody>
      </p:sp>
      <p:pic>
        <p:nvPicPr>
          <p:cNvPr id="6" name="Picture 5">
            <a:extLst>
              <a:ext uri="{FF2B5EF4-FFF2-40B4-BE49-F238E27FC236}">
                <a16:creationId xmlns:a16="http://schemas.microsoft.com/office/drawing/2014/main" id="{D30EB3B8-A587-4BD2-65EA-EDD95D086FBA}"/>
              </a:ext>
            </a:extLst>
          </p:cNvPr>
          <p:cNvPicPr>
            <a:picLocks noChangeAspect="1"/>
          </p:cNvPicPr>
          <p:nvPr/>
        </p:nvPicPr>
        <p:blipFill>
          <a:blip r:embed="rId2"/>
          <a:stretch>
            <a:fillRect/>
          </a:stretch>
        </p:blipFill>
        <p:spPr>
          <a:xfrm>
            <a:off x="5660650" y="0"/>
            <a:ext cx="5149590" cy="6876586"/>
          </a:xfrm>
          <a:prstGeom prst="rect">
            <a:avLst/>
          </a:prstGeom>
        </p:spPr>
      </p:pic>
    </p:spTree>
    <p:extLst>
      <p:ext uri="{BB962C8B-B14F-4D97-AF65-F5344CB8AC3E}">
        <p14:creationId xmlns:p14="http://schemas.microsoft.com/office/powerpoint/2010/main" val="77169038"/>
      </p:ext>
    </p:extLst>
  </p:cSld>
  <p:clrMapOvr>
    <a:masterClrMapping/>
  </p:clrMapOvr>
</p:sld>
</file>

<file path=ppt/theme/theme1.xml><?xml version="1.0" encoding="utf-8"?>
<a:theme xmlns:a="http://schemas.openxmlformats.org/drawingml/2006/main" name="University of Roehampt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ty of Roehampton PowerPoint Template [Compatibility Mode]" id="{E5B5E309-F8AA-487B-8D1A-F3FF829A02BB}" vid="{DF524CFD-4E3D-45F1-941A-862A0545FB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5a28cf3-9262-494e-8e02-5092a5e3e3b0">
      <Value>260</Value>
      <Value>9</Value>
    </TaxCatchAll>
    <TaxKeywordTaxHTField xmlns="75a28cf3-9262-494e-8e02-5092a5e3e3b0">
      <Terms xmlns="http://schemas.microsoft.com/office/infopath/2007/PartnerControls"/>
    </TaxKeywordTaxHTField>
    <SharedWithUsers xmlns="75a28cf3-9262-494e-8e02-5092a5e3e3b0">
      <UserInfo>
        <DisplayName>Mark Keegan</DisplayName>
        <AccountId>275</AccountId>
        <AccountType/>
      </UserInfo>
      <UserInfo>
        <DisplayName>Reggie Blennerhassett</DisplayName>
        <AccountId>393</AccountId>
        <AccountType/>
      </UserInfo>
      <UserInfo>
        <DisplayName>Miral Metawie</DisplayName>
        <AccountId>226</AccountId>
        <AccountType/>
      </UserInfo>
      <UserInfo>
        <DisplayName>Alison Messer</DisplayName>
        <AccountId>151</AccountId>
        <AccountType/>
      </UserInfo>
      <UserInfo>
        <DisplayName>Mandi Kaur</DisplayName>
        <AccountId>1041</AccountId>
        <AccountType/>
      </UserInfo>
      <UserInfo>
        <DisplayName>Ruth Seabrook</DisplayName>
        <AccountId>153</AccountId>
        <AccountType/>
      </UserInfo>
      <UserInfo>
        <DisplayName>Mari Cruice</DisplayName>
        <AccountId>146</AccountId>
        <AccountType/>
      </UserInfo>
    </SharedWithUsers>
    <c8fc7a0aa9f54e3ebfc6ae2b18b8a580 xmlns="1d06da1d-e105-4684-95eb-c62ad8f5d6ba">
      <Terms xmlns="http://schemas.microsoft.com/office/infopath/2007/PartnerControls">
        <TermInfo xmlns="http://schemas.microsoft.com/office/infopath/2007/PartnerControls">
          <TermName xmlns="http://schemas.microsoft.com/office/infopath/2007/PartnerControls">-</TermName>
          <TermId xmlns="http://schemas.microsoft.com/office/infopath/2007/PartnerControls">96c1daca-04a8-4eb7-b1a8-7250d777ade4</TermId>
        </TermInfo>
      </Terms>
    </c8fc7a0aa9f54e3ebfc6ae2b18b8a580>
    <l0bc4a1375b148fdaeb2b55c5d57fc3e xmlns="1d06da1d-e105-4684-95eb-c62ad8f5d6ba">
      <Terms xmlns="http://schemas.microsoft.com/office/infopath/2007/PartnerControls">
        <TermInfo xmlns="http://schemas.microsoft.com/office/infopath/2007/PartnerControls">
          <TermName xmlns="http://schemas.microsoft.com/office/infopath/2007/PartnerControls">Recruitment, International ＆ Admissions</TermName>
          <TermId xmlns="http://schemas.microsoft.com/office/infopath/2007/PartnerControls">234dbd2c-a86b-4cad-9c36-e2bd8a98025d</TermId>
        </TermInfo>
      </Terms>
    </l0bc4a1375b148fdaeb2b55c5d57fc3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4CDB205F9D94409B713977FBA3674B" ma:contentTypeVersion="" ma:contentTypeDescription="Create a new document." ma:contentTypeScope="" ma:versionID="6b1fa22403df9ff3fef9fc55df15332f">
  <xsd:schema xmlns:xsd="http://www.w3.org/2001/XMLSchema" xmlns:xs="http://www.w3.org/2001/XMLSchema" xmlns:p="http://schemas.microsoft.com/office/2006/metadata/properties" xmlns:ns2="1d06da1d-e105-4684-95eb-c62ad8f5d6ba" xmlns:ns3="75a28cf3-9262-494e-8e02-5092a5e3e3b0" xmlns:ns4="5fbb59fa-9856-46a9-8fd5-9ddddf792ab5" targetNamespace="http://schemas.microsoft.com/office/2006/metadata/properties" ma:root="true" ma:fieldsID="6209d940e66c42c859a0eed08cb0ee0a" ns2:_="" ns3:_="" ns4:_="">
    <xsd:import namespace="1d06da1d-e105-4684-95eb-c62ad8f5d6ba"/>
    <xsd:import namespace="75a28cf3-9262-494e-8e02-5092a5e3e3b0"/>
    <xsd:import namespace="5fbb59fa-9856-46a9-8fd5-9ddddf792ab5"/>
    <xsd:element name="properties">
      <xsd:complexType>
        <xsd:sequence>
          <xsd:element name="documentManagement">
            <xsd:complexType>
              <xsd:all>
                <xsd:element ref="ns2:l0bc4a1375b148fdaeb2b55c5d57fc3e" minOccurs="0"/>
                <xsd:element ref="ns3:TaxCatchAll" minOccurs="0"/>
                <xsd:element ref="ns2:c8fc7a0aa9f54e3ebfc6ae2b18b8a580" minOccurs="0"/>
                <xsd:element ref="ns3:TaxKeywordTaxHTField" minOccurs="0"/>
                <xsd:element ref="ns2:MediaServiceMetadata" minOccurs="0"/>
                <xsd:element ref="ns2:MediaServiceFastMetadata" minOccurs="0"/>
                <xsd:element ref="ns3:SharedWithUsers" minOccurs="0"/>
                <xsd:element ref="ns3:SharedWithDetails"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6da1d-e105-4684-95eb-c62ad8f5d6ba" elementFormDefault="qualified">
    <xsd:import namespace="http://schemas.microsoft.com/office/2006/documentManagement/types"/>
    <xsd:import namespace="http://schemas.microsoft.com/office/infopath/2007/PartnerControls"/>
    <xsd:element name="l0bc4a1375b148fdaeb2b55c5d57fc3e" ma:index="9" nillable="true" ma:taxonomy="true" ma:internalName="l0bc4a1375b148fdaeb2b55c5d57fc3e" ma:taxonomyFieldName="Roehampton_x0020_Team" ma:displayName="Roehampton Team" ma:default="" ma:fieldId="{50bc4a13-75b1-48fd-aeb2-b55c5d57fc3e}" ma:sspId="8d0af180-1065-48e5-bc0d-526fac628292" ma:termSetId="d1e35cad-1ad0-4857-8537-5b82f749682e" ma:anchorId="00000000-0000-0000-0000-000000000000" ma:open="false" ma:isKeyword="false">
      <xsd:complexType>
        <xsd:sequence>
          <xsd:element ref="pc:Terms" minOccurs="0" maxOccurs="1"/>
        </xsd:sequence>
      </xsd:complexType>
    </xsd:element>
    <xsd:element name="c8fc7a0aa9f54e3ebfc6ae2b18b8a580" ma:index="12" nillable="true" ma:taxonomy="true" ma:internalName="c8fc7a0aa9f54e3ebfc6ae2b18b8a580" ma:taxonomyFieldName="Document_x0020_Type" ma:displayName="Document Type" ma:default="" ma:fieldId="{c8fc7a0a-a9f5-4e3e-bfc6-ae2b18b8a580}" ma:taxonomyMulti="true" ma:sspId="8d0af180-1065-48e5-bc0d-526fac628292" ma:termSetId="a86422d8-cad4-4935-995f-47ef0cc840e7" ma:anchorId="00000000-0000-0000-0000-000000000000" ma:open="false" ma:isKeyword="false">
      <xsd:complexType>
        <xsd:sequence>
          <xsd:element ref="pc:Terms" minOccurs="0" maxOccurs="1"/>
        </xsd:sequence>
      </xsd:complex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a28cf3-9262-494e-8e02-5092a5e3e3b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4F9948B-D7F7-46E5-B882-8223F4F0F7FA}" ma:internalName="TaxCatchAll" ma:showField="CatchAllData" ma:web="{b872808e-e4c7-4f89-858f-7dc1b45506d7}">
      <xsd:complexType>
        <xsd:complexContent>
          <xsd:extension base="dms:MultiChoiceLookup">
            <xsd:sequence>
              <xsd:element name="Value" type="dms:Lookup" maxOccurs="unbounded" minOccurs="0" nillable="true"/>
            </xsd:sequence>
          </xsd:extension>
        </xsd:complexContent>
      </xsd:complexType>
    </xsd:element>
    <xsd:element name="TaxKeywordTaxHTField" ma:index="14" nillable="true" ma:taxonomy="true" ma:internalName="TaxKeywordTaxHTField" ma:taxonomyFieldName="TaxKeyword" ma:displayName="Enterprise Keywords" ma:fieldId="{23f27201-bee3-471e-b2e7-b64fd8b7ca38}" ma:taxonomyMulti="true" ma:sspId="8d0af180-1065-48e5-bc0d-526fac628292" ma:termSetId="00000000-0000-0000-0000-000000000000" ma:anchorId="00000000-0000-0000-0000-000000000000" ma:open="true" ma:isKeyword="true">
      <xsd:complexType>
        <xsd:sequence>
          <xsd:element ref="pc:Terms" minOccurs="0" maxOccurs="1"/>
        </xsd:sequence>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bb59fa-9856-46a9-8fd5-9ddddf792ab5" elementFormDefault="qualified">
    <xsd:import namespace="http://schemas.microsoft.com/office/2006/documentManagement/types"/>
    <xsd:import namespace="http://schemas.microsoft.com/office/infopath/2007/PartnerControls"/>
    <xsd:element name="MediaServiceDateTaken" ma:index="19" nillable="true" ma:displayName="MediaServiceDateTaken" ma:hidden="true" ma:internalName="MediaServiceDateTaken" ma:readOnly="true">
      <xsd:simpleType>
        <xsd:restriction base="dms:Text"/>
      </xsd:simpleType>
    </xsd:element>
    <xsd:element name="MediaServiceAutoTags" ma:index="20" nillable="true" ma:displayName="MediaServiceAutoTags" ma:internalName="MediaServiceAutoTags"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Location" ma:index="22" nillable="true" ma:displayName="MediaServiceLocation" ma:internalName="MediaServiceLocation"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F9D535-2927-4F23-8374-ACEAE343F6B0}">
  <ds:schemaRefs>
    <ds:schemaRef ds:uri="http://schemas.microsoft.com/office/2006/metadata/properties"/>
    <ds:schemaRef ds:uri="http://schemas.microsoft.com/office/infopath/2007/PartnerControls"/>
    <ds:schemaRef ds:uri="75a28cf3-9262-494e-8e02-5092a5e3e3b0"/>
    <ds:schemaRef ds:uri="1d06da1d-e105-4684-95eb-c62ad8f5d6ba"/>
  </ds:schemaRefs>
</ds:datastoreItem>
</file>

<file path=customXml/itemProps2.xml><?xml version="1.0" encoding="utf-8"?>
<ds:datastoreItem xmlns:ds="http://schemas.openxmlformats.org/officeDocument/2006/customXml" ds:itemID="{6C337DF7-35C3-4E84-89E9-3237FB5976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06da1d-e105-4684-95eb-c62ad8f5d6ba"/>
    <ds:schemaRef ds:uri="75a28cf3-9262-494e-8e02-5092a5e3e3b0"/>
    <ds:schemaRef ds:uri="5fbb59fa-9856-46a9-8fd5-9ddddf792a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C48E1F-9082-4209-9DA2-EA3CEFE977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University of Roehampton PowerPoint Template</Template>
  <TotalTime>0</TotalTime>
  <Words>1332</Words>
  <Application>Microsoft Office PowerPoint</Application>
  <PresentationFormat>Widescreen</PresentationFormat>
  <Paragraphs>149</Paragraphs>
  <Slides>13</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Calibri Light</vt:lpstr>
      <vt:lpstr>Gill Sans MT</vt:lpstr>
      <vt:lpstr>Roboto Light</vt:lpstr>
      <vt:lpstr>Symbol</vt:lpstr>
      <vt:lpstr>Times New Roman</vt:lpstr>
      <vt:lpstr>Wingdings</vt:lpstr>
      <vt:lpstr>University of Roehampton</vt:lpstr>
      <vt:lpstr>PowerPoint Presentation</vt:lpstr>
      <vt:lpstr>Who are we?</vt:lpstr>
      <vt:lpstr>Subject Leads: </vt:lpstr>
      <vt:lpstr>We value a Froebelian approach to teacher education with whole child development at the core of our philosophy </vt:lpstr>
      <vt:lpstr>PowerPoint Presentation</vt:lpstr>
      <vt:lpstr>The pattern of the year 2024-25</vt:lpstr>
      <vt:lpstr>PowerPoint Presentation</vt:lpstr>
      <vt:lpstr>In readiness – have a watch of this..</vt:lpstr>
      <vt:lpstr>Calendar for 24-25</vt:lpstr>
      <vt:lpstr> Conditions:</vt:lpstr>
      <vt:lpstr>PowerPoint Presentation</vt:lpstr>
      <vt:lpstr>PowerPoint Presentation</vt:lpstr>
      <vt:lpstr>Contacts for other help: </vt:lpstr>
    </vt:vector>
  </TitlesOfParts>
  <Company>University Of Roehampton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University of Roehampton PGCE Open Evening</dc:title>
  <dc:creator>Alison Messer</dc:creator>
  <cp:lastModifiedBy>Mitali Choudhory</cp:lastModifiedBy>
  <cp:revision>374</cp:revision>
  <cp:lastPrinted>2017-11-14T20:39:19Z</cp:lastPrinted>
  <dcterms:created xsi:type="dcterms:W3CDTF">2017-09-24T15:57:32Z</dcterms:created>
  <dcterms:modified xsi:type="dcterms:W3CDTF">2024-07-31T13:23:29Z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0x0101004F4CDB205F9D94409B713977FBA3674B</vt:lpwstr>
  </property>
  <property fmtid="{D5CDD505-2E9C-101B-9397-08002B2CF9AE}" pid="3" name="TaxKeyword">
    <vt:lpwstr/>
  </property>
  <property fmtid="{D5CDD505-2E9C-101B-9397-08002B2CF9AE}" pid="4" name="Document Type">
    <vt:lpwstr>9;#-|96c1daca-04a8-4eb7-b1a8-7250d777ade4</vt:lpwstr>
  </property>
  <property fmtid="{D5CDD505-2E9C-101B-9397-08002B2CF9AE}" pid="5" name="Roehampton Team">
    <vt:lpwstr>260;#Recruitment, International ＆ Admissions|234dbd2c-a86b-4cad-9c36-e2bd8a98025d</vt:lpwstr>
  </property>
</Properties>
</file>