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319" r:id="rId3"/>
    <p:sldId id="263" r:id="rId4"/>
    <p:sldId id="268" r:id="rId5"/>
    <p:sldId id="264" r:id="rId6"/>
    <p:sldId id="294" r:id="rId7"/>
    <p:sldId id="293" r:id="rId8"/>
    <p:sldId id="288" r:id="rId9"/>
    <p:sldId id="289" r:id="rId10"/>
    <p:sldId id="298" r:id="rId11"/>
    <p:sldId id="318" r:id="rId12"/>
    <p:sldId id="312" r:id="rId13"/>
    <p:sldId id="314" r:id="rId14"/>
    <p:sldId id="315" r:id="rId15"/>
    <p:sldId id="292" r:id="rId16"/>
    <p:sldId id="299" r:id="rId17"/>
    <p:sldId id="304" r:id="rId18"/>
    <p:sldId id="308" r:id="rId19"/>
  </p:sldIdLst>
  <p:sldSz cx="9144000" cy="6858000" type="screen4x3"/>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1"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36" autoAdjust="0"/>
    <p:restoredTop sz="94660"/>
  </p:normalViewPr>
  <p:slideViewPr>
    <p:cSldViewPr>
      <p:cViewPr>
        <p:scale>
          <a:sx n="81" d="100"/>
          <a:sy n="81" d="100"/>
        </p:scale>
        <p:origin x="-750" y="2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99E8B-CD5C-4EE6-8D11-277EEC77C9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01FBC0A5-9185-4F5C-ABE6-40207C7B503E}">
      <dgm:prSet phldrT="[Text]"/>
      <dgm:spPr>
        <a:solidFill>
          <a:schemeClr val="accent5">
            <a:lumMod val="40000"/>
            <a:lumOff val="60000"/>
          </a:schemeClr>
        </a:solidFill>
      </dgm:spPr>
      <dgm:t>
        <a:bodyPr/>
        <a:lstStyle/>
        <a:p>
          <a:r>
            <a:rPr lang="en-GB" b="1" dirty="0" smtClean="0">
              <a:solidFill>
                <a:schemeClr val="accent5">
                  <a:lumMod val="75000"/>
                </a:schemeClr>
              </a:solidFill>
            </a:rPr>
            <a:t>Understand the question</a:t>
          </a:r>
          <a:endParaRPr lang="en-GB" b="1" dirty="0">
            <a:solidFill>
              <a:schemeClr val="accent5">
                <a:lumMod val="75000"/>
              </a:schemeClr>
            </a:solidFill>
          </a:endParaRPr>
        </a:p>
      </dgm:t>
    </dgm:pt>
    <dgm:pt modelId="{93FE333F-A681-4BE1-953E-977D0864B1F1}" type="parTrans" cxnId="{BCC12063-96D2-4138-8BDD-97E586353494}">
      <dgm:prSet/>
      <dgm:spPr/>
      <dgm:t>
        <a:bodyPr/>
        <a:lstStyle/>
        <a:p>
          <a:endParaRPr lang="en-GB"/>
        </a:p>
      </dgm:t>
    </dgm:pt>
    <dgm:pt modelId="{1EB5608F-3428-4DBD-88BF-149BA1A134D3}" type="sibTrans" cxnId="{BCC12063-96D2-4138-8BDD-97E586353494}">
      <dgm:prSet/>
      <dgm:spPr/>
      <dgm:t>
        <a:bodyPr/>
        <a:lstStyle/>
        <a:p>
          <a:endParaRPr lang="en-GB"/>
        </a:p>
      </dgm:t>
    </dgm:pt>
    <dgm:pt modelId="{6CA2BD4A-C0FA-41B2-B4AB-EDFC6602071E}">
      <dgm:prSet phldrT="[Text]" custT="1"/>
      <dgm:spPr>
        <a:solidFill>
          <a:schemeClr val="accent5">
            <a:lumMod val="40000"/>
            <a:lumOff val="60000"/>
            <a:alpha val="90000"/>
          </a:schemeClr>
        </a:solidFill>
      </dgm:spPr>
      <dgm:t>
        <a:bodyPr/>
        <a:lstStyle/>
        <a:p>
          <a:r>
            <a:rPr lang="en-GB" sz="2400" dirty="0" smtClean="0"/>
            <a:t>Look for the instruction ,content and limiting terms</a:t>
          </a:r>
          <a:endParaRPr lang="en-GB" sz="2400" dirty="0"/>
        </a:p>
      </dgm:t>
    </dgm:pt>
    <dgm:pt modelId="{2322EABF-E980-4F7A-87B9-3421658F2D0E}" type="parTrans" cxnId="{BB99767F-3016-4175-90FA-1D6F6853116F}">
      <dgm:prSet/>
      <dgm:spPr/>
      <dgm:t>
        <a:bodyPr/>
        <a:lstStyle/>
        <a:p>
          <a:endParaRPr lang="en-GB"/>
        </a:p>
      </dgm:t>
    </dgm:pt>
    <dgm:pt modelId="{D9342241-5CF0-497E-8ED0-711606BFD31E}" type="sibTrans" cxnId="{BB99767F-3016-4175-90FA-1D6F6853116F}">
      <dgm:prSet/>
      <dgm:spPr/>
      <dgm:t>
        <a:bodyPr/>
        <a:lstStyle/>
        <a:p>
          <a:endParaRPr lang="en-GB"/>
        </a:p>
      </dgm:t>
    </dgm:pt>
    <dgm:pt modelId="{DBB47F3B-3ECA-4676-9145-82764A68C9AC}">
      <dgm:prSet phldrT="[Text]" custT="1"/>
      <dgm:spPr>
        <a:solidFill>
          <a:schemeClr val="accent5">
            <a:lumMod val="40000"/>
            <a:lumOff val="60000"/>
            <a:alpha val="90000"/>
          </a:schemeClr>
        </a:solidFill>
      </dgm:spPr>
      <dgm:t>
        <a:bodyPr/>
        <a:lstStyle/>
        <a:p>
          <a:r>
            <a:rPr lang="en-GB" sz="2400" dirty="0" smtClean="0"/>
            <a:t>Talk to your tutor/ALA to clarify</a:t>
          </a:r>
          <a:endParaRPr lang="en-GB" sz="2400" dirty="0"/>
        </a:p>
      </dgm:t>
    </dgm:pt>
    <dgm:pt modelId="{8D90D0D8-2C28-4594-92BD-9BA909DA4672}" type="parTrans" cxnId="{85739C46-6778-4012-9039-435380CF6E20}">
      <dgm:prSet/>
      <dgm:spPr/>
      <dgm:t>
        <a:bodyPr/>
        <a:lstStyle/>
        <a:p>
          <a:endParaRPr lang="en-GB"/>
        </a:p>
      </dgm:t>
    </dgm:pt>
    <dgm:pt modelId="{BFD9CE07-EA02-49FA-9AD0-E10F4B7E8BAD}" type="sibTrans" cxnId="{85739C46-6778-4012-9039-435380CF6E20}">
      <dgm:prSet/>
      <dgm:spPr/>
      <dgm:t>
        <a:bodyPr/>
        <a:lstStyle/>
        <a:p>
          <a:endParaRPr lang="en-GB"/>
        </a:p>
      </dgm:t>
    </dgm:pt>
    <dgm:pt modelId="{916BB9ED-D933-4CCE-8D1D-B222E99C08C7}">
      <dgm:prSet phldrT="[Text]"/>
      <dgm:spPr>
        <a:solidFill>
          <a:schemeClr val="accent5">
            <a:lumMod val="40000"/>
            <a:lumOff val="60000"/>
          </a:schemeClr>
        </a:solidFill>
      </dgm:spPr>
      <dgm:t>
        <a:bodyPr/>
        <a:lstStyle/>
        <a:p>
          <a:r>
            <a:rPr lang="en-GB" b="1" dirty="0" smtClean="0">
              <a:solidFill>
                <a:schemeClr val="accent5">
                  <a:lumMod val="75000"/>
                </a:schemeClr>
              </a:solidFill>
            </a:rPr>
            <a:t>Decide what you already know</a:t>
          </a:r>
          <a:endParaRPr lang="en-GB" b="1" dirty="0">
            <a:solidFill>
              <a:schemeClr val="accent5">
                <a:lumMod val="75000"/>
              </a:schemeClr>
            </a:solidFill>
          </a:endParaRPr>
        </a:p>
      </dgm:t>
    </dgm:pt>
    <dgm:pt modelId="{741C1A98-A98B-414F-AE91-E4E70994FA58}" type="parTrans" cxnId="{53313B41-2F6B-4E2E-B5DE-4AC3BC19C5B6}">
      <dgm:prSet/>
      <dgm:spPr/>
      <dgm:t>
        <a:bodyPr/>
        <a:lstStyle/>
        <a:p>
          <a:endParaRPr lang="en-GB"/>
        </a:p>
      </dgm:t>
    </dgm:pt>
    <dgm:pt modelId="{8769DB9F-D0D1-49BF-819A-014CC36DCC03}" type="sibTrans" cxnId="{53313B41-2F6B-4E2E-B5DE-4AC3BC19C5B6}">
      <dgm:prSet/>
      <dgm:spPr/>
      <dgm:t>
        <a:bodyPr/>
        <a:lstStyle/>
        <a:p>
          <a:endParaRPr lang="en-GB"/>
        </a:p>
      </dgm:t>
    </dgm:pt>
    <dgm:pt modelId="{00A8F874-282A-4A47-9A44-28E428A59F33}">
      <dgm:prSet phldrT="[Text]" custT="1"/>
      <dgm:spPr>
        <a:solidFill>
          <a:schemeClr val="accent5">
            <a:lumMod val="40000"/>
            <a:lumOff val="60000"/>
            <a:alpha val="90000"/>
          </a:schemeClr>
        </a:solidFill>
      </dgm:spPr>
      <dgm:t>
        <a:bodyPr/>
        <a:lstStyle/>
        <a:p>
          <a:r>
            <a:rPr lang="en-GB" sz="2400" dirty="0" smtClean="0"/>
            <a:t>Do a mind map/grid/notes to find out what you  know to identify the areas that you need to research</a:t>
          </a:r>
          <a:endParaRPr lang="en-GB" sz="2400" dirty="0"/>
        </a:p>
      </dgm:t>
    </dgm:pt>
    <dgm:pt modelId="{5DCA4C6A-6779-4894-9A4E-835607C5175C}" type="parTrans" cxnId="{77C57C0A-3CC9-4108-B68D-6D789AA795CA}">
      <dgm:prSet/>
      <dgm:spPr/>
      <dgm:t>
        <a:bodyPr/>
        <a:lstStyle/>
        <a:p>
          <a:endParaRPr lang="en-GB"/>
        </a:p>
      </dgm:t>
    </dgm:pt>
    <dgm:pt modelId="{7427962D-347B-403D-9E26-8F68D6FADF9D}" type="sibTrans" cxnId="{77C57C0A-3CC9-4108-B68D-6D789AA795CA}">
      <dgm:prSet/>
      <dgm:spPr/>
      <dgm:t>
        <a:bodyPr/>
        <a:lstStyle/>
        <a:p>
          <a:endParaRPr lang="en-GB"/>
        </a:p>
      </dgm:t>
    </dgm:pt>
    <dgm:pt modelId="{2FE0583A-5B95-4F63-BB03-F0A1D8CD9C9B}">
      <dgm:prSet phldrT="[Text]"/>
      <dgm:spPr>
        <a:solidFill>
          <a:schemeClr val="accent5">
            <a:lumMod val="40000"/>
            <a:lumOff val="60000"/>
          </a:schemeClr>
        </a:solidFill>
      </dgm:spPr>
      <dgm:t>
        <a:bodyPr/>
        <a:lstStyle/>
        <a:p>
          <a:r>
            <a:rPr lang="en-GB" b="1" dirty="0" smtClean="0">
              <a:solidFill>
                <a:schemeClr val="accent5">
                  <a:lumMod val="75000"/>
                </a:schemeClr>
              </a:solidFill>
            </a:rPr>
            <a:t>Decide what you need to read</a:t>
          </a:r>
          <a:endParaRPr lang="en-GB" b="1" dirty="0">
            <a:solidFill>
              <a:schemeClr val="accent5">
                <a:lumMod val="75000"/>
              </a:schemeClr>
            </a:solidFill>
          </a:endParaRPr>
        </a:p>
      </dgm:t>
    </dgm:pt>
    <dgm:pt modelId="{8C35F183-E477-4157-9D11-7C49FFF0808C}" type="parTrans" cxnId="{8F17E6E1-BF03-4815-B3C2-F0D0454843CC}">
      <dgm:prSet/>
      <dgm:spPr/>
      <dgm:t>
        <a:bodyPr/>
        <a:lstStyle/>
        <a:p>
          <a:endParaRPr lang="en-GB"/>
        </a:p>
      </dgm:t>
    </dgm:pt>
    <dgm:pt modelId="{526CB177-C9B7-47B0-A59D-DDE7812DE53F}" type="sibTrans" cxnId="{8F17E6E1-BF03-4815-B3C2-F0D0454843CC}">
      <dgm:prSet/>
      <dgm:spPr/>
      <dgm:t>
        <a:bodyPr/>
        <a:lstStyle/>
        <a:p>
          <a:endParaRPr lang="en-GB"/>
        </a:p>
      </dgm:t>
    </dgm:pt>
    <dgm:pt modelId="{9A485859-618F-41EB-9A4C-6023488CEA7A}">
      <dgm:prSet phldrT="[Text]"/>
      <dgm:spPr>
        <a:solidFill>
          <a:schemeClr val="accent5">
            <a:lumMod val="40000"/>
            <a:lumOff val="60000"/>
            <a:alpha val="90000"/>
          </a:schemeClr>
        </a:solidFill>
      </dgm:spPr>
      <dgm:t>
        <a:bodyPr/>
        <a:lstStyle/>
        <a:p>
          <a:r>
            <a:rPr lang="en-GB" dirty="0" smtClean="0">
              <a:latin typeface="+mn-lt"/>
            </a:rPr>
            <a:t>‘Smart’ reading techniques : use contents list/chapter headings etc to focus on what will be useful</a:t>
          </a:r>
          <a:endParaRPr lang="en-GB" dirty="0">
            <a:latin typeface="+mn-lt"/>
          </a:endParaRPr>
        </a:p>
      </dgm:t>
    </dgm:pt>
    <dgm:pt modelId="{40F784AC-FA28-47B7-BE95-C361CA79ED41}" type="parTrans" cxnId="{19CC5ADD-9551-4FBA-AF09-AAC98A80741D}">
      <dgm:prSet/>
      <dgm:spPr/>
      <dgm:t>
        <a:bodyPr/>
        <a:lstStyle/>
        <a:p>
          <a:endParaRPr lang="en-GB"/>
        </a:p>
      </dgm:t>
    </dgm:pt>
    <dgm:pt modelId="{B9EA8B9E-B374-4740-8B42-821B0F081A72}" type="sibTrans" cxnId="{19CC5ADD-9551-4FBA-AF09-AAC98A80741D}">
      <dgm:prSet/>
      <dgm:spPr/>
      <dgm:t>
        <a:bodyPr/>
        <a:lstStyle/>
        <a:p>
          <a:endParaRPr lang="en-GB"/>
        </a:p>
      </dgm:t>
    </dgm:pt>
    <dgm:pt modelId="{30C65997-47EC-4F22-BCCF-74B8A3FD6491}">
      <dgm:prSet phldrT="[Text]"/>
      <dgm:spPr>
        <a:solidFill>
          <a:schemeClr val="accent5">
            <a:lumMod val="40000"/>
            <a:lumOff val="60000"/>
            <a:alpha val="90000"/>
          </a:schemeClr>
        </a:solidFill>
      </dgm:spPr>
      <dgm:t>
        <a:bodyPr/>
        <a:lstStyle/>
        <a:p>
          <a:r>
            <a:rPr lang="en-GB" dirty="0" smtClean="0">
              <a:latin typeface="+mn-lt"/>
            </a:rPr>
            <a:t>Take ‘smart’ notes</a:t>
          </a:r>
          <a:endParaRPr lang="en-GB" dirty="0">
            <a:latin typeface="+mn-lt"/>
          </a:endParaRPr>
        </a:p>
      </dgm:t>
    </dgm:pt>
    <dgm:pt modelId="{97980636-3075-4D4E-BABE-ADDAEA377770}" type="parTrans" cxnId="{32D7E904-8C9B-4BF6-BA85-C7C7DBB39D84}">
      <dgm:prSet/>
      <dgm:spPr/>
      <dgm:t>
        <a:bodyPr/>
        <a:lstStyle/>
        <a:p>
          <a:endParaRPr lang="en-GB"/>
        </a:p>
      </dgm:t>
    </dgm:pt>
    <dgm:pt modelId="{F49183B6-1758-4E25-AEBA-EB4C8B9019AA}" type="sibTrans" cxnId="{32D7E904-8C9B-4BF6-BA85-C7C7DBB39D84}">
      <dgm:prSet/>
      <dgm:spPr/>
      <dgm:t>
        <a:bodyPr/>
        <a:lstStyle/>
        <a:p>
          <a:endParaRPr lang="en-GB"/>
        </a:p>
      </dgm:t>
    </dgm:pt>
    <dgm:pt modelId="{1A0B949B-D805-4319-94AF-F6E74A761EEA}">
      <dgm:prSet/>
      <dgm:spPr>
        <a:solidFill>
          <a:schemeClr val="accent5">
            <a:lumMod val="40000"/>
            <a:lumOff val="60000"/>
            <a:alpha val="90000"/>
          </a:schemeClr>
        </a:solidFill>
      </dgm:spPr>
      <dgm:t>
        <a:bodyPr/>
        <a:lstStyle/>
        <a:p>
          <a:endParaRPr lang="en-GB" sz="1900" dirty="0"/>
        </a:p>
      </dgm:t>
    </dgm:pt>
    <dgm:pt modelId="{17C7F5D4-C054-41CE-A98C-D4362BD33307}" type="parTrans" cxnId="{A18BCBF3-4479-4225-A42E-ED1BE20BBD87}">
      <dgm:prSet/>
      <dgm:spPr/>
      <dgm:t>
        <a:bodyPr/>
        <a:lstStyle/>
        <a:p>
          <a:endParaRPr lang="en-GB"/>
        </a:p>
      </dgm:t>
    </dgm:pt>
    <dgm:pt modelId="{7A36442B-90EF-4F18-A058-E4F4223DAB3D}" type="sibTrans" cxnId="{A18BCBF3-4479-4225-A42E-ED1BE20BBD87}">
      <dgm:prSet/>
      <dgm:spPr/>
      <dgm:t>
        <a:bodyPr/>
        <a:lstStyle/>
        <a:p>
          <a:endParaRPr lang="en-GB"/>
        </a:p>
      </dgm:t>
    </dgm:pt>
    <dgm:pt modelId="{FD427D9A-D172-4E39-BCDE-03702A9A94E0}">
      <dgm:prSet phldrT="[Text]" custT="1"/>
      <dgm:spPr>
        <a:solidFill>
          <a:schemeClr val="accent5">
            <a:lumMod val="40000"/>
            <a:lumOff val="60000"/>
            <a:alpha val="90000"/>
          </a:schemeClr>
        </a:solidFill>
      </dgm:spPr>
      <dgm:t>
        <a:bodyPr/>
        <a:lstStyle/>
        <a:p>
          <a:r>
            <a:rPr lang="en-GB" sz="2400" dirty="0" smtClean="0"/>
            <a:t>Write the question in your own words </a:t>
          </a:r>
          <a:endParaRPr lang="en-GB" sz="2400" dirty="0"/>
        </a:p>
      </dgm:t>
    </dgm:pt>
    <dgm:pt modelId="{30F6AD50-BB9A-4274-9BFB-9912F0E8B865}" type="parTrans" cxnId="{6A62955A-9B29-4DFD-BDE1-DC607D3DC416}">
      <dgm:prSet/>
      <dgm:spPr/>
      <dgm:t>
        <a:bodyPr/>
        <a:lstStyle/>
        <a:p>
          <a:endParaRPr lang="en-GB"/>
        </a:p>
      </dgm:t>
    </dgm:pt>
    <dgm:pt modelId="{155226A0-9235-4213-A0CB-3638AE41DD34}" type="sibTrans" cxnId="{6A62955A-9B29-4DFD-BDE1-DC607D3DC416}">
      <dgm:prSet/>
      <dgm:spPr/>
      <dgm:t>
        <a:bodyPr/>
        <a:lstStyle/>
        <a:p>
          <a:endParaRPr lang="en-GB"/>
        </a:p>
      </dgm:t>
    </dgm:pt>
    <dgm:pt modelId="{DAD7B274-5629-47BE-B1F1-11F24E845B9A}">
      <dgm:prSet phldrT="[Text]" custT="1"/>
      <dgm:spPr>
        <a:solidFill>
          <a:schemeClr val="accent5">
            <a:lumMod val="40000"/>
            <a:lumOff val="60000"/>
            <a:alpha val="90000"/>
          </a:schemeClr>
        </a:solidFill>
      </dgm:spPr>
      <dgm:t>
        <a:bodyPr/>
        <a:lstStyle/>
        <a:p>
          <a:r>
            <a:rPr lang="en-GB" sz="2400" dirty="0" smtClean="0"/>
            <a:t>Get something down on paper! </a:t>
          </a:r>
          <a:endParaRPr lang="en-GB" sz="2400" dirty="0"/>
        </a:p>
      </dgm:t>
    </dgm:pt>
    <dgm:pt modelId="{FBCAE9A5-7F37-41E4-8738-BD53108D9E6D}" type="parTrans" cxnId="{6AAD4F52-52ED-4B9C-BA40-2DEBF0CED0A5}">
      <dgm:prSet/>
      <dgm:spPr/>
    </dgm:pt>
    <dgm:pt modelId="{E9D822D7-1799-403A-B2CD-CAA5E2BD8ADF}" type="sibTrans" cxnId="{6AAD4F52-52ED-4B9C-BA40-2DEBF0CED0A5}">
      <dgm:prSet/>
      <dgm:spPr/>
    </dgm:pt>
    <dgm:pt modelId="{306034EE-DE9C-49B9-BEE0-36A1079CE167}">
      <dgm:prSet phldrT="[Text]" custT="1"/>
      <dgm:spPr>
        <a:solidFill>
          <a:schemeClr val="accent5">
            <a:lumMod val="40000"/>
            <a:lumOff val="60000"/>
            <a:alpha val="90000"/>
          </a:schemeClr>
        </a:solidFill>
      </dgm:spPr>
      <dgm:t>
        <a:bodyPr/>
        <a:lstStyle/>
        <a:p>
          <a:endParaRPr lang="en-GB" sz="2400" dirty="0"/>
        </a:p>
      </dgm:t>
    </dgm:pt>
    <dgm:pt modelId="{9E54D1CC-DE75-46C8-99DC-3D45684756EF}" type="parTrans" cxnId="{0F3672C5-ED36-4B00-ADF5-60334185ED95}">
      <dgm:prSet/>
      <dgm:spPr/>
    </dgm:pt>
    <dgm:pt modelId="{7F7B4AB4-51B3-4B1C-90F6-E31685203E3D}" type="sibTrans" cxnId="{0F3672C5-ED36-4B00-ADF5-60334185ED95}">
      <dgm:prSet/>
      <dgm:spPr/>
    </dgm:pt>
    <dgm:pt modelId="{F2A6996D-7DF7-44E5-AA6A-2CD4717A8BF6}" type="pres">
      <dgm:prSet presAssocID="{5CE99E8B-CD5C-4EE6-8D11-277EEC77C94B}" presName="Name0" presStyleCnt="0">
        <dgm:presLayoutVars>
          <dgm:dir/>
          <dgm:animLvl val="lvl"/>
          <dgm:resizeHandles val="exact"/>
        </dgm:presLayoutVars>
      </dgm:prSet>
      <dgm:spPr/>
      <dgm:t>
        <a:bodyPr/>
        <a:lstStyle/>
        <a:p>
          <a:endParaRPr lang="en-GB"/>
        </a:p>
      </dgm:t>
    </dgm:pt>
    <dgm:pt modelId="{E319A129-2A15-4B55-B89E-FD3C1D1B8359}" type="pres">
      <dgm:prSet presAssocID="{01FBC0A5-9185-4F5C-ABE6-40207C7B503E}" presName="linNode" presStyleCnt="0"/>
      <dgm:spPr/>
    </dgm:pt>
    <dgm:pt modelId="{9DD6B8AA-8A9B-48AF-AB50-00A97A327BA3}" type="pres">
      <dgm:prSet presAssocID="{01FBC0A5-9185-4F5C-ABE6-40207C7B503E}" presName="parentText" presStyleLbl="node1" presStyleIdx="0" presStyleCnt="3" custLinFactNeighborX="196" custLinFactNeighborY="-151">
        <dgm:presLayoutVars>
          <dgm:chMax val="1"/>
          <dgm:bulletEnabled val="1"/>
        </dgm:presLayoutVars>
      </dgm:prSet>
      <dgm:spPr/>
      <dgm:t>
        <a:bodyPr/>
        <a:lstStyle/>
        <a:p>
          <a:endParaRPr lang="en-GB"/>
        </a:p>
      </dgm:t>
    </dgm:pt>
    <dgm:pt modelId="{E36F00CE-3584-43CA-AB15-4A4CFEE54C9B}" type="pres">
      <dgm:prSet presAssocID="{01FBC0A5-9185-4F5C-ABE6-40207C7B503E}" presName="descendantText" presStyleLbl="alignAccFollowNode1" presStyleIdx="0" presStyleCnt="3" custScaleY="119038">
        <dgm:presLayoutVars>
          <dgm:bulletEnabled val="1"/>
        </dgm:presLayoutVars>
      </dgm:prSet>
      <dgm:spPr/>
      <dgm:t>
        <a:bodyPr/>
        <a:lstStyle/>
        <a:p>
          <a:endParaRPr lang="en-GB"/>
        </a:p>
      </dgm:t>
    </dgm:pt>
    <dgm:pt modelId="{5D620B08-C913-4557-8ADB-B3EAAE9E425F}" type="pres">
      <dgm:prSet presAssocID="{1EB5608F-3428-4DBD-88BF-149BA1A134D3}" presName="sp" presStyleCnt="0"/>
      <dgm:spPr/>
    </dgm:pt>
    <dgm:pt modelId="{A092C09B-86D0-4912-A644-15156DDA1C8A}" type="pres">
      <dgm:prSet presAssocID="{916BB9ED-D933-4CCE-8D1D-B222E99C08C7}" presName="linNode" presStyleCnt="0"/>
      <dgm:spPr/>
    </dgm:pt>
    <dgm:pt modelId="{30DEEA53-8A73-4951-A40D-DBA9DCE17A13}" type="pres">
      <dgm:prSet presAssocID="{916BB9ED-D933-4CCE-8D1D-B222E99C08C7}" presName="parentText" presStyleLbl="node1" presStyleIdx="1" presStyleCnt="3">
        <dgm:presLayoutVars>
          <dgm:chMax val="1"/>
          <dgm:bulletEnabled val="1"/>
        </dgm:presLayoutVars>
      </dgm:prSet>
      <dgm:spPr/>
      <dgm:t>
        <a:bodyPr/>
        <a:lstStyle/>
        <a:p>
          <a:endParaRPr lang="en-GB"/>
        </a:p>
      </dgm:t>
    </dgm:pt>
    <dgm:pt modelId="{501AC561-92CA-4636-9C4C-AED69B8351BB}" type="pres">
      <dgm:prSet presAssocID="{916BB9ED-D933-4CCE-8D1D-B222E99C08C7}" presName="descendantText" presStyleLbl="alignAccFollowNode1" presStyleIdx="1" presStyleCnt="3" custLinFactNeighborX="2431" custLinFactNeighborY="-5723">
        <dgm:presLayoutVars>
          <dgm:bulletEnabled val="1"/>
        </dgm:presLayoutVars>
      </dgm:prSet>
      <dgm:spPr/>
      <dgm:t>
        <a:bodyPr/>
        <a:lstStyle/>
        <a:p>
          <a:endParaRPr lang="en-GB"/>
        </a:p>
      </dgm:t>
    </dgm:pt>
    <dgm:pt modelId="{A23F3661-47A7-4E81-AA21-1F35399C3532}" type="pres">
      <dgm:prSet presAssocID="{8769DB9F-D0D1-49BF-819A-014CC36DCC03}" presName="sp" presStyleCnt="0"/>
      <dgm:spPr/>
    </dgm:pt>
    <dgm:pt modelId="{B3F07C16-8781-470F-AF33-738DBFE2D480}" type="pres">
      <dgm:prSet presAssocID="{2FE0583A-5B95-4F63-BB03-F0A1D8CD9C9B}" presName="linNode" presStyleCnt="0"/>
      <dgm:spPr/>
    </dgm:pt>
    <dgm:pt modelId="{EB84038A-F487-4F8F-A22D-C11ADE12AF94}" type="pres">
      <dgm:prSet presAssocID="{2FE0583A-5B95-4F63-BB03-F0A1D8CD9C9B}" presName="parentText" presStyleLbl="node1" presStyleIdx="2" presStyleCnt="3">
        <dgm:presLayoutVars>
          <dgm:chMax val="1"/>
          <dgm:bulletEnabled val="1"/>
        </dgm:presLayoutVars>
      </dgm:prSet>
      <dgm:spPr/>
      <dgm:t>
        <a:bodyPr/>
        <a:lstStyle/>
        <a:p>
          <a:endParaRPr lang="en-GB"/>
        </a:p>
      </dgm:t>
    </dgm:pt>
    <dgm:pt modelId="{81D7C007-FADC-4E44-9471-316301677C44}" type="pres">
      <dgm:prSet presAssocID="{2FE0583A-5B95-4F63-BB03-F0A1D8CD9C9B}" presName="descendantText" presStyleLbl="alignAccFollowNode1" presStyleIdx="2" presStyleCnt="3" custScaleY="119038">
        <dgm:presLayoutVars>
          <dgm:bulletEnabled val="1"/>
        </dgm:presLayoutVars>
      </dgm:prSet>
      <dgm:spPr/>
      <dgm:t>
        <a:bodyPr/>
        <a:lstStyle/>
        <a:p>
          <a:endParaRPr lang="en-GB"/>
        </a:p>
      </dgm:t>
    </dgm:pt>
  </dgm:ptLst>
  <dgm:cxnLst>
    <dgm:cxn modelId="{1DAC83C1-6742-472D-B540-C3E4B95213AD}" type="presOf" srcId="{306034EE-DE9C-49B9-BEE0-36A1079CE167}" destId="{501AC561-92CA-4636-9C4C-AED69B8351BB}" srcOrd="0" destOrd="0" presId="urn:microsoft.com/office/officeart/2005/8/layout/vList5"/>
    <dgm:cxn modelId="{D68E9DFE-CDE1-4B39-AC86-F57B4321ACF5}" type="presOf" srcId="{5CE99E8B-CD5C-4EE6-8D11-277EEC77C94B}" destId="{F2A6996D-7DF7-44E5-AA6A-2CD4717A8BF6}" srcOrd="0" destOrd="0" presId="urn:microsoft.com/office/officeart/2005/8/layout/vList5"/>
    <dgm:cxn modelId="{2C706743-AD14-47F4-8962-6472DF59F2BD}" type="presOf" srcId="{2FE0583A-5B95-4F63-BB03-F0A1D8CD9C9B}" destId="{EB84038A-F487-4F8F-A22D-C11ADE12AF94}" srcOrd="0" destOrd="0" presId="urn:microsoft.com/office/officeart/2005/8/layout/vList5"/>
    <dgm:cxn modelId="{8F17E6E1-BF03-4815-B3C2-F0D0454843CC}" srcId="{5CE99E8B-CD5C-4EE6-8D11-277EEC77C94B}" destId="{2FE0583A-5B95-4F63-BB03-F0A1D8CD9C9B}" srcOrd="2" destOrd="0" parTransId="{8C35F183-E477-4157-9D11-7C49FFF0808C}" sibTransId="{526CB177-C9B7-47B0-A59D-DDE7812DE53F}"/>
    <dgm:cxn modelId="{B00C5C81-D81A-49CB-9B40-996BB4A5B848}" type="presOf" srcId="{916BB9ED-D933-4CCE-8D1D-B222E99C08C7}" destId="{30DEEA53-8A73-4951-A40D-DBA9DCE17A13}" srcOrd="0" destOrd="0" presId="urn:microsoft.com/office/officeart/2005/8/layout/vList5"/>
    <dgm:cxn modelId="{B7D523AC-8C65-4481-93F6-918EBE5265BC}" type="presOf" srcId="{DBB47F3B-3ECA-4676-9145-82764A68C9AC}" destId="{E36F00CE-3584-43CA-AB15-4A4CFEE54C9B}" srcOrd="0" destOrd="1" presId="urn:microsoft.com/office/officeart/2005/8/layout/vList5"/>
    <dgm:cxn modelId="{A18BCBF3-4479-4225-A42E-ED1BE20BBD87}" srcId="{916BB9ED-D933-4CCE-8D1D-B222E99C08C7}" destId="{1A0B949B-D805-4319-94AF-F6E74A761EEA}" srcOrd="3" destOrd="0" parTransId="{17C7F5D4-C054-41CE-A98C-D4362BD33307}" sibTransId="{7A36442B-90EF-4F18-A058-E4F4223DAB3D}"/>
    <dgm:cxn modelId="{3C42B03F-DC28-4C0D-B5D5-29D29B295468}" type="presOf" srcId="{DAD7B274-5629-47BE-B1F1-11F24E845B9A}" destId="{501AC561-92CA-4636-9C4C-AED69B8351BB}" srcOrd="0" destOrd="2" presId="urn:microsoft.com/office/officeart/2005/8/layout/vList5"/>
    <dgm:cxn modelId="{FB1D499D-7A7D-46BA-9B95-259E1C69DD6E}" type="presOf" srcId="{30C65997-47EC-4F22-BCCF-74B8A3FD6491}" destId="{81D7C007-FADC-4E44-9471-316301677C44}" srcOrd="0" destOrd="1" presId="urn:microsoft.com/office/officeart/2005/8/layout/vList5"/>
    <dgm:cxn modelId="{EFC73CAD-1141-4916-9197-A9739F44D26A}" type="presOf" srcId="{6CA2BD4A-C0FA-41B2-B4AB-EDFC6602071E}" destId="{E36F00CE-3584-43CA-AB15-4A4CFEE54C9B}" srcOrd="0" destOrd="0" presId="urn:microsoft.com/office/officeart/2005/8/layout/vList5"/>
    <dgm:cxn modelId="{19CC5ADD-9551-4FBA-AF09-AAC98A80741D}" srcId="{2FE0583A-5B95-4F63-BB03-F0A1D8CD9C9B}" destId="{9A485859-618F-41EB-9A4C-6023488CEA7A}" srcOrd="0" destOrd="0" parTransId="{40F784AC-FA28-47B7-BE95-C361CA79ED41}" sibTransId="{B9EA8B9E-B374-4740-8B42-821B0F081A72}"/>
    <dgm:cxn modelId="{85739C46-6778-4012-9039-435380CF6E20}" srcId="{01FBC0A5-9185-4F5C-ABE6-40207C7B503E}" destId="{DBB47F3B-3ECA-4676-9145-82764A68C9AC}" srcOrd="1" destOrd="0" parTransId="{8D90D0D8-2C28-4594-92BD-9BA909DA4672}" sibTransId="{BFD9CE07-EA02-49FA-9AD0-E10F4B7E8BAD}"/>
    <dgm:cxn modelId="{0F3672C5-ED36-4B00-ADF5-60334185ED95}" srcId="{916BB9ED-D933-4CCE-8D1D-B222E99C08C7}" destId="{306034EE-DE9C-49B9-BEE0-36A1079CE167}" srcOrd="0" destOrd="0" parTransId="{9E54D1CC-DE75-46C8-99DC-3D45684756EF}" sibTransId="{7F7B4AB4-51B3-4B1C-90F6-E31685203E3D}"/>
    <dgm:cxn modelId="{6A62955A-9B29-4DFD-BDE1-DC607D3DC416}" srcId="{01FBC0A5-9185-4F5C-ABE6-40207C7B503E}" destId="{FD427D9A-D172-4E39-BCDE-03702A9A94E0}" srcOrd="2" destOrd="0" parTransId="{30F6AD50-BB9A-4274-9BFB-9912F0E8B865}" sibTransId="{155226A0-9235-4213-A0CB-3638AE41DD34}"/>
    <dgm:cxn modelId="{6AAD4F52-52ED-4B9C-BA40-2DEBF0CED0A5}" srcId="{916BB9ED-D933-4CCE-8D1D-B222E99C08C7}" destId="{DAD7B274-5629-47BE-B1F1-11F24E845B9A}" srcOrd="2" destOrd="0" parTransId="{FBCAE9A5-7F37-41E4-8738-BD53108D9E6D}" sibTransId="{E9D822D7-1799-403A-B2CD-CAA5E2BD8ADF}"/>
    <dgm:cxn modelId="{EFE3206B-0D57-4038-B702-A790BC1442E1}" type="presOf" srcId="{00A8F874-282A-4A47-9A44-28E428A59F33}" destId="{501AC561-92CA-4636-9C4C-AED69B8351BB}" srcOrd="0" destOrd="1" presId="urn:microsoft.com/office/officeart/2005/8/layout/vList5"/>
    <dgm:cxn modelId="{77C57C0A-3CC9-4108-B68D-6D789AA795CA}" srcId="{916BB9ED-D933-4CCE-8D1D-B222E99C08C7}" destId="{00A8F874-282A-4A47-9A44-28E428A59F33}" srcOrd="1" destOrd="0" parTransId="{5DCA4C6A-6779-4894-9A4E-835607C5175C}" sibTransId="{7427962D-347B-403D-9E26-8F68D6FADF9D}"/>
    <dgm:cxn modelId="{A358B2B3-3588-466D-A8B5-88D3B2A13182}" type="presOf" srcId="{9A485859-618F-41EB-9A4C-6023488CEA7A}" destId="{81D7C007-FADC-4E44-9471-316301677C44}" srcOrd="0" destOrd="0" presId="urn:microsoft.com/office/officeart/2005/8/layout/vList5"/>
    <dgm:cxn modelId="{1A66ECB0-4109-49B7-86AB-028B79489F96}" type="presOf" srcId="{1A0B949B-D805-4319-94AF-F6E74A761EEA}" destId="{501AC561-92CA-4636-9C4C-AED69B8351BB}" srcOrd="0" destOrd="3" presId="urn:microsoft.com/office/officeart/2005/8/layout/vList5"/>
    <dgm:cxn modelId="{BCC12063-96D2-4138-8BDD-97E586353494}" srcId="{5CE99E8B-CD5C-4EE6-8D11-277EEC77C94B}" destId="{01FBC0A5-9185-4F5C-ABE6-40207C7B503E}" srcOrd="0" destOrd="0" parTransId="{93FE333F-A681-4BE1-953E-977D0864B1F1}" sibTransId="{1EB5608F-3428-4DBD-88BF-149BA1A134D3}"/>
    <dgm:cxn modelId="{53313B41-2F6B-4E2E-B5DE-4AC3BC19C5B6}" srcId="{5CE99E8B-CD5C-4EE6-8D11-277EEC77C94B}" destId="{916BB9ED-D933-4CCE-8D1D-B222E99C08C7}" srcOrd="1" destOrd="0" parTransId="{741C1A98-A98B-414F-AE91-E4E70994FA58}" sibTransId="{8769DB9F-D0D1-49BF-819A-014CC36DCC03}"/>
    <dgm:cxn modelId="{BB99767F-3016-4175-90FA-1D6F6853116F}" srcId="{01FBC0A5-9185-4F5C-ABE6-40207C7B503E}" destId="{6CA2BD4A-C0FA-41B2-B4AB-EDFC6602071E}" srcOrd="0" destOrd="0" parTransId="{2322EABF-E980-4F7A-87B9-3421658F2D0E}" sibTransId="{D9342241-5CF0-497E-8ED0-711606BFD31E}"/>
    <dgm:cxn modelId="{E73AA8BA-EEBB-4E34-95FB-BE67D1A4E889}" type="presOf" srcId="{FD427D9A-D172-4E39-BCDE-03702A9A94E0}" destId="{E36F00CE-3584-43CA-AB15-4A4CFEE54C9B}" srcOrd="0" destOrd="2" presId="urn:microsoft.com/office/officeart/2005/8/layout/vList5"/>
    <dgm:cxn modelId="{79002991-31D7-4D9C-9EA2-0709F960C6B0}" type="presOf" srcId="{01FBC0A5-9185-4F5C-ABE6-40207C7B503E}" destId="{9DD6B8AA-8A9B-48AF-AB50-00A97A327BA3}" srcOrd="0" destOrd="0" presId="urn:microsoft.com/office/officeart/2005/8/layout/vList5"/>
    <dgm:cxn modelId="{32D7E904-8C9B-4BF6-BA85-C7C7DBB39D84}" srcId="{2FE0583A-5B95-4F63-BB03-F0A1D8CD9C9B}" destId="{30C65997-47EC-4F22-BCCF-74B8A3FD6491}" srcOrd="1" destOrd="0" parTransId="{97980636-3075-4D4E-BABE-ADDAEA377770}" sibTransId="{F49183B6-1758-4E25-AEBA-EB4C8B9019AA}"/>
    <dgm:cxn modelId="{35DCF0A0-D5B5-4E46-8EA9-F5B49C4F2D5B}" type="presParOf" srcId="{F2A6996D-7DF7-44E5-AA6A-2CD4717A8BF6}" destId="{E319A129-2A15-4B55-B89E-FD3C1D1B8359}" srcOrd="0" destOrd="0" presId="urn:microsoft.com/office/officeart/2005/8/layout/vList5"/>
    <dgm:cxn modelId="{F3BC4987-2DE4-405B-932A-CEA6876C62F8}" type="presParOf" srcId="{E319A129-2A15-4B55-B89E-FD3C1D1B8359}" destId="{9DD6B8AA-8A9B-48AF-AB50-00A97A327BA3}" srcOrd="0" destOrd="0" presId="urn:microsoft.com/office/officeart/2005/8/layout/vList5"/>
    <dgm:cxn modelId="{DF188304-34C0-410B-B858-E0BBBB0AEC99}" type="presParOf" srcId="{E319A129-2A15-4B55-B89E-FD3C1D1B8359}" destId="{E36F00CE-3584-43CA-AB15-4A4CFEE54C9B}" srcOrd="1" destOrd="0" presId="urn:microsoft.com/office/officeart/2005/8/layout/vList5"/>
    <dgm:cxn modelId="{044101F2-2312-4149-B2F8-B22A19F231D3}" type="presParOf" srcId="{F2A6996D-7DF7-44E5-AA6A-2CD4717A8BF6}" destId="{5D620B08-C913-4557-8ADB-B3EAAE9E425F}" srcOrd="1" destOrd="0" presId="urn:microsoft.com/office/officeart/2005/8/layout/vList5"/>
    <dgm:cxn modelId="{1DCF293D-B49D-4F7B-A5DB-9C287E0F6379}" type="presParOf" srcId="{F2A6996D-7DF7-44E5-AA6A-2CD4717A8BF6}" destId="{A092C09B-86D0-4912-A644-15156DDA1C8A}" srcOrd="2" destOrd="0" presId="urn:microsoft.com/office/officeart/2005/8/layout/vList5"/>
    <dgm:cxn modelId="{8A4B26FA-5B3D-4C8A-9C1A-47420A853F69}" type="presParOf" srcId="{A092C09B-86D0-4912-A644-15156DDA1C8A}" destId="{30DEEA53-8A73-4951-A40D-DBA9DCE17A13}" srcOrd="0" destOrd="0" presId="urn:microsoft.com/office/officeart/2005/8/layout/vList5"/>
    <dgm:cxn modelId="{9868C3A0-2B65-41D0-B3C6-33E6058CE43F}" type="presParOf" srcId="{A092C09B-86D0-4912-A644-15156DDA1C8A}" destId="{501AC561-92CA-4636-9C4C-AED69B8351BB}" srcOrd="1" destOrd="0" presId="urn:microsoft.com/office/officeart/2005/8/layout/vList5"/>
    <dgm:cxn modelId="{7996ED79-FCC4-4AED-9438-553BC72E5DA0}" type="presParOf" srcId="{F2A6996D-7DF7-44E5-AA6A-2CD4717A8BF6}" destId="{A23F3661-47A7-4E81-AA21-1F35399C3532}" srcOrd="3" destOrd="0" presId="urn:microsoft.com/office/officeart/2005/8/layout/vList5"/>
    <dgm:cxn modelId="{C7A0E0D0-29A7-4A1E-A4BE-6DD8BB434A7C}" type="presParOf" srcId="{F2A6996D-7DF7-44E5-AA6A-2CD4717A8BF6}" destId="{B3F07C16-8781-470F-AF33-738DBFE2D480}" srcOrd="4" destOrd="0" presId="urn:microsoft.com/office/officeart/2005/8/layout/vList5"/>
    <dgm:cxn modelId="{C6D0E8CA-96B4-48BB-A767-F09F6A3FFA0C}" type="presParOf" srcId="{B3F07C16-8781-470F-AF33-738DBFE2D480}" destId="{EB84038A-F487-4F8F-A22D-C11ADE12AF94}" srcOrd="0" destOrd="0" presId="urn:microsoft.com/office/officeart/2005/8/layout/vList5"/>
    <dgm:cxn modelId="{5D3111FD-0A43-4C3B-B84D-EFC0A892762C}" type="presParOf" srcId="{B3F07C16-8781-470F-AF33-738DBFE2D480}" destId="{81D7C007-FADC-4E44-9471-316301677C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fld id="{07BA8C82-528A-43A5-8127-AD5E0B6F3D30}" type="datetimeFigureOut">
              <a:rPr lang="en-GB" smtClean="0"/>
              <a:pPr/>
              <a:t>14/09/2014</a:t>
            </a:fld>
            <a:endParaRPr lang="en-GB"/>
          </a:p>
        </p:txBody>
      </p:sp>
      <p:sp>
        <p:nvSpPr>
          <p:cNvPr id="4" name="Footer Placehold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fld id="{21481336-8D8E-4656-912A-47D3078AA29A}" type="slidenum">
              <a:rPr lang="en-GB" smtClean="0"/>
              <a:pPr/>
              <a:t>‹#›</a:t>
            </a:fld>
            <a:endParaRPr lang="en-GB"/>
          </a:p>
        </p:txBody>
      </p:sp>
    </p:spTree>
    <p:extLst>
      <p:ext uri="{BB962C8B-B14F-4D97-AF65-F5344CB8AC3E}">
        <p14:creationId xmlns:p14="http://schemas.microsoft.com/office/powerpoint/2010/main" val="164891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CF0699D4-A560-4112-8252-805D1DEAA562}" type="datetimeFigureOut">
              <a:rPr lang="en-GB" smtClean="0"/>
              <a:pPr/>
              <a:t>14/09/2014</a:t>
            </a:fld>
            <a:endParaRPr lang="en-GB" dirty="0"/>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903D6707-9887-4E61-A51D-353357633179}" type="slidenum">
              <a:rPr lang="en-GB" smtClean="0"/>
              <a:pPr/>
              <a:t>‹#›</a:t>
            </a:fld>
            <a:endParaRPr lang="en-GB" dirty="0"/>
          </a:p>
        </p:txBody>
      </p:sp>
    </p:spTree>
    <p:extLst>
      <p:ext uri="{BB962C8B-B14F-4D97-AF65-F5344CB8AC3E}">
        <p14:creationId xmlns:p14="http://schemas.microsoft.com/office/powerpoint/2010/main" val="179278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a:t>
            </a:r>
            <a:r>
              <a:rPr lang="en-GB" baseline="0" dirty="0" smtClean="0"/>
              <a:t> example introduction </a:t>
            </a:r>
            <a:endParaRPr lang="en-GB" dirty="0"/>
          </a:p>
        </p:txBody>
      </p:sp>
      <p:sp>
        <p:nvSpPr>
          <p:cNvPr id="4" name="Slide Number Placeholder 3"/>
          <p:cNvSpPr>
            <a:spLocks noGrp="1"/>
          </p:cNvSpPr>
          <p:nvPr>
            <p:ph type="sldNum" sz="quarter" idx="10"/>
          </p:nvPr>
        </p:nvSpPr>
        <p:spPr/>
        <p:txBody>
          <a:bodyPr/>
          <a:lstStyle/>
          <a:p>
            <a:fld id="{903D6707-9887-4E61-A51D-353357633179}" type="slidenum">
              <a:rPr lang="en-GB" smtClean="0"/>
              <a:pPr/>
              <a:t>13</a:t>
            </a:fld>
            <a:endParaRPr lang="en-GB" dirty="0"/>
          </a:p>
        </p:txBody>
      </p:sp>
    </p:spTree>
    <p:extLst>
      <p:ext uri="{BB962C8B-B14F-4D97-AF65-F5344CB8AC3E}">
        <p14:creationId xmlns:p14="http://schemas.microsoft.com/office/powerpoint/2010/main" val="342243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5C9B39B-66E3-44D2-918D-412EFDCD59BF}" type="datetimeFigureOut">
              <a:rPr lang="en-GB" smtClean="0"/>
              <a:pPr/>
              <a:t>14/09/2014</a:t>
            </a:fld>
            <a:endParaRPr lang="en-GB" dirty="0"/>
          </a:p>
        </p:txBody>
      </p:sp>
      <p:sp>
        <p:nvSpPr>
          <p:cNvPr id="17" name="Footer Placeholder 16"/>
          <p:cNvSpPr>
            <a:spLocks noGrp="1"/>
          </p:cNvSpPr>
          <p:nvPr>
            <p:ph type="ftr" sz="quarter" idx="11"/>
          </p:nvPr>
        </p:nvSpPr>
        <p:spPr/>
        <p:txBody>
          <a:bodyPr/>
          <a:lstStyle/>
          <a:p>
            <a:endParaRPr lang="en-GB"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CC4279F-059E-43F1-95FB-0A807E56663F}" type="slidenum">
              <a:rPr lang="en-GB" smtClean="0"/>
              <a:pPr/>
              <a:t>‹#›</a:t>
            </a:fld>
            <a:endParaRPr lang="en-GB"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C9B39B-66E3-44D2-918D-412EFDCD59BF}" type="datetimeFigureOut">
              <a:rPr lang="en-GB" smtClean="0"/>
              <a:pPr/>
              <a:t>14/09/2014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CC4279F-059E-43F1-95FB-0A807E56663F}"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8CC4279F-059E-43F1-95FB-0A807E56663F}" type="slidenum">
              <a:rPr lang="en-GB" smtClean="0"/>
              <a:pPr/>
              <a:t>‹#›</a:t>
            </a:fld>
            <a:endParaRPr lang="en-GB"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C9B39B-66E3-44D2-918D-412EFDCD59BF}" type="datetimeFigureOut">
              <a:rPr lang="en-GB" smtClean="0"/>
              <a:pPr/>
              <a:t>14/09/2014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5C9B39B-66E3-44D2-918D-412EFDCD59BF}" type="datetimeFigureOut">
              <a:rPr lang="en-GB" smtClean="0"/>
              <a:pPr/>
              <a:t>14/09/2014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4361688" y="1026372"/>
            <a:ext cx="457200" cy="441325"/>
          </a:xfrm>
        </p:spPr>
        <p:txBody>
          <a:bodyPr/>
          <a:lstStyle/>
          <a:p>
            <a:fld id="{8CC4279F-059E-43F1-95FB-0A807E56663F}" type="slidenum">
              <a:rPr lang="en-GB" smtClean="0"/>
              <a:pPr/>
              <a:t>‹#›</a:t>
            </a:fld>
            <a:endParaRPr lang="en-GB"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dirty="0"/>
          </a:p>
        </p:txBody>
      </p:sp>
      <p:sp>
        <p:nvSpPr>
          <p:cNvPr id="4" name="Date Placeholder 3"/>
          <p:cNvSpPr>
            <a:spLocks noGrp="1"/>
          </p:cNvSpPr>
          <p:nvPr>
            <p:ph type="dt" sz="half" idx="10"/>
          </p:nvPr>
        </p:nvSpPr>
        <p:spPr/>
        <p:txBody>
          <a:bodyPr/>
          <a:lstStyle/>
          <a:p>
            <a:fld id="{D5C9B39B-66E3-44D2-918D-412EFDCD59BF}" type="datetimeFigureOut">
              <a:rPr lang="en-GB" smtClean="0"/>
              <a:pPr/>
              <a:t>14/09/2014</a:t>
            </a:fld>
            <a:endParaRPr lang="en-GB"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CC4279F-059E-43F1-95FB-0A807E56663F}" type="slidenum">
              <a:rPr lang="en-GB" smtClean="0"/>
              <a:pPr/>
              <a:t>‹#›</a:t>
            </a:fld>
            <a:endParaRPr lang="en-GB"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5C9B39B-66E3-44D2-918D-412EFDCD59BF}" type="datetimeFigureOut">
              <a:rPr lang="en-GB" smtClean="0"/>
              <a:pPr/>
              <a:t>14/09/2014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CC4279F-059E-43F1-95FB-0A807E56663F}" type="slidenum">
              <a:rPr lang="en-GB" smtClean="0"/>
              <a:pPr/>
              <a:t>‹#›</a:t>
            </a:fld>
            <a:endParaRPr lang="en-GB"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5C9B39B-66E3-44D2-918D-412EFDCD59BF}" type="datetimeFigureOut">
              <a:rPr lang="en-GB" smtClean="0"/>
              <a:pPr/>
              <a:t>14/09/2014</a:t>
            </a:fld>
            <a:endParaRPr lang="en-GB" dirty="0"/>
          </a:p>
        </p:txBody>
      </p:sp>
      <p:sp>
        <p:nvSpPr>
          <p:cNvPr id="8" name="Footer Placeholder 7"/>
          <p:cNvSpPr>
            <a:spLocks noGrp="1"/>
          </p:cNvSpPr>
          <p:nvPr>
            <p:ph type="ftr" sz="quarter" idx="11"/>
          </p:nvPr>
        </p:nvSpPr>
        <p:spPr>
          <a:xfrm>
            <a:off x="304800" y="6409944"/>
            <a:ext cx="3581400" cy="365760"/>
          </a:xfrm>
        </p:spPr>
        <p:txBody>
          <a:bodyPr/>
          <a:lstStyle/>
          <a:p>
            <a:endParaRPr lang="en-GB"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CC4279F-059E-43F1-95FB-0A807E56663F}" type="slidenum">
              <a:rPr lang="en-GB" smtClean="0"/>
              <a:pPr/>
              <a:t>‹#›</a:t>
            </a:fld>
            <a:endParaRPr lang="en-GB"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C9B39B-66E3-44D2-918D-412EFDCD59BF}" type="datetimeFigureOut">
              <a:rPr lang="en-GB" smtClean="0"/>
              <a:pPr/>
              <a:t>14/09/2014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4343400" y="1036020"/>
            <a:ext cx="457200" cy="441325"/>
          </a:xfrm>
        </p:spPr>
        <p:txBody>
          <a:bodyPr/>
          <a:lstStyle/>
          <a:p>
            <a:fld id="{8CC4279F-059E-43F1-95FB-0A807E56663F}"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5C9B39B-66E3-44D2-918D-412EFDCD59BF}" type="datetimeFigureOut">
              <a:rPr lang="en-GB" smtClean="0"/>
              <a:pPr/>
              <a:t>14/09/2014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CC4279F-059E-43F1-95FB-0A807E56663F}"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CC4279F-059E-43F1-95FB-0A807E56663F}" type="slidenum">
              <a:rPr lang="en-GB" smtClean="0"/>
              <a:pPr/>
              <a:t>‹#›</a:t>
            </a:fld>
            <a:endParaRPr lang="en-GB"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D5C9B39B-66E3-44D2-918D-412EFDCD59BF}" type="datetimeFigureOut">
              <a:rPr lang="en-GB" smtClean="0"/>
              <a:pPr/>
              <a:t>14/09/2014</a:t>
            </a:fld>
            <a:endParaRPr lang="en-GB" dirty="0"/>
          </a:p>
        </p:txBody>
      </p:sp>
      <p:sp>
        <p:nvSpPr>
          <p:cNvPr id="6" name="Footer Placeholder 5"/>
          <p:cNvSpPr>
            <a:spLocks noGrp="1"/>
          </p:cNvSpPr>
          <p:nvPr>
            <p:ph type="ftr" sz="quarter" idx="11"/>
          </p:nvPr>
        </p:nvSpPr>
        <p:spPr>
          <a:xfrm>
            <a:off x="301752" y="6410848"/>
            <a:ext cx="3383280" cy="365760"/>
          </a:xfrm>
        </p:spPr>
        <p:txBody>
          <a:bodyPr/>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8CC4279F-059E-43F1-95FB-0A807E56663F}" type="slidenum">
              <a:rPr lang="en-GB" smtClean="0"/>
              <a:pPr/>
              <a:t>‹#›</a:t>
            </a:fld>
            <a:endParaRPr lang="en-GB"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5C9B39B-66E3-44D2-918D-412EFDCD59BF}" type="datetimeFigureOut">
              <a:rPr lang="en-GB" smtClean="0"/>
              <a:pPr/>
              <a:t>14/09/2014</a:t>
            </a:fld>
            <a:endParaRPr lang="en-GB" dirty="0"/>
          </a:p>
        </p:txBody>
      </p:sp>
      <p:sp>
        <p:nvSpPr>
          <p:cNvPr id="6" name="Footer Placeholder 5"/>
          <p:cNvSpPr>
            <a:spLocks noGrp="1"/>
          </p:cNvSpPr>
          <p:nvPr>
            <p:ph type="ftr" sz="quarter" idx="11"/>
          </p:nvPr>
        </p:nvSpPr>
        <p:spPr>
          <a:xfrm>
            <a:off x="301752" y="6410848"/>
            <a:ext cx="3584448" cy="365760"/>
          </a:xfrm>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5C9B39B-66E3-44D2-918D-412EFDCD59BF}" type="datetimeFigureOut">
              <a:rPr lang="en-GB" smtClean="0"/>
              <a:pPr/>
              <a:t>14/09/2014</a:t>
            </a:fld>
            <a:endParaRPr lang="en-GB"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CC4279F-059E-43F1-95FB-0A807E56663F}" type="slidenum">
              <a:rPr lang="en-GB" smtClean="0"/>
              <a:pPr/>
              <a:t>‹#›</a:t>
            </a:fld>
            <a:endParaRPr lang="en-GB"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Essay writing </a:t>
            </a:r>
          </a:p>
        </p:txBody>
      </p:sp>
      <p:sp>
        <p:nvSpPr>
          <p:cNvPr id="2" name="Title 1"/>
          <p:cNvSpPr>
            <a:spLocks noGrp="1"/>
          </p:cNvSpPr>
          <p:nvPr>
            <p:ph type="ctrTitle"/>
          </p:nvPr>
        </p:nvSpPr>
        <p:spPr/>
        <p:txBody>
          <a:bodyPr/>
          <a:lstStyle/>
          <a:p>
            <a:r>
              <a:rPr lang="en-GB" dirty="0" smtClean="0"/>
              <a:t>Managing Organisations</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188677"/>
            <a:ext cx="5563512" cy="314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38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Paragraph Plan </a:t>
            </a:r>
            <a:endParaRPr lang="en-GB" dirty="0"/>
          </a:p>
        </p:txBody>
      </p:sp>
      <p:pic>
        <p:nvPicPr>
          <p:cNvPr id="5125" name="Picture 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846865" y="1527175"/>
            <a:ext cx="741375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586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Paragraph </a:t>
            </a:r>
            <a:endParaRPr lang="en-GB" dirty="0"/>
          </a:p>
        </p:txBody>
      </p:sp>
      <p:sp>
        <p:nvSpPr>
          <p:cNvPr id="3" name="Content Placeholder 2"/>
          <p:cNvSpPr>
            <a:spLocks noGrp="1"/>
          </p:cNvSpPr>
          <p:nvPr>
            <p:ph sz="quarter" idx="1"/>
          </p:nvPr>
        </p:nvSpPr>
        <p:spPr>
          <a:xfrm>
            <a:off x="301752" y="1527048"/>
            <a:ext cx="8662736" cy="4926288"/>
          </a:xfrm>
        </p:spPr>
        <p:txBody>
          <a:bodyPr>
            <a:normAutofit fontScale="92500" lnSpcReduction="10000"/>
          </a:bodyPr>
          <a:lstStyle/>
          <a:p>
            <a:pPr marL="0" indent="0">
              <a:buNone/>
            </a:pPr>
            <a:r>
              <a:rPr lang="en-GB" sz="2400" dirty="0">
                <a:solidFill>
                  <a:srgbClr val="FF0000"/>
                </a:solidFill>
              </a:rPr>
              <a:t>There seems to be a link between personality and job satisfaction, although there are different views about how strong this link is</a:t>
            </a:r>
            <a:r>
              <a:rPr lang="en-GB" sz="2400" dirty="0"/>
              <a:t>. </a:t>
            </a:r>
            <a:r>
              <a:rPr lang="en-GB" sz="2400" dirty="0">
                <a:solidFill>
                  <a:srgbClr val="0070C0"/>
                </a:solidFill>
              </a:rPr>
              <a:t>One study on emotional regulation has demonstrated that there is a strong link between how we regulate emotions at work and how satisfied we are with our jobs (Cote &amp; Morgan, 2002, cited in Robinson, 2008). The findings showed that workers exaggerate positive emotions more than they hide negative feelings. A further study (Jones et al., 2012) also found that suppressing negative emotion led to less job satisfaction and amplifying positive emotions led to greater social interaction at work. </a:t>
            </a:r>
            <a:r>
              <a:rPr lang="en-GB" sz="2400" dirty="0">
                <a:solidFill>
                  <a:schemeClr val="accent5">
                    <a:lumMod val="75000"/>
                  </a:schemeClr>
                </a:solidFill>
              </a:rPr>
              <a:t>These findings would suggest that those that are good at regulating their emotions, particularly if they are able to be positive, will have a higher job satisfaction than someone who cannot amplify positive emotions. Although emotional regulation is not synonymous with personality, it seems likely that personality type is linked to emotional regulation and, therefore, job satisfaction. </a:t>
            </a:r>
          </a:p>
          <a:p>
            <a:pPr marL="0" indent="0">
              <a:buNone/>
            </a:pPr>
            <a:endParaRPr lang="en-GB" dirty="0"/>
          </a:p>
        </p:txBody>
      </p:sp>
    </p:spTree>
    <p:extLst>
      <p:ext uri="{BB962C8B-B14F-4D97-AF65-F5344CB8AC3E}">
        <p14:creationId xmlns:p14="http://schemas.microsoft.com/office/powerpoint/2010/main" val="2124571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Structuring your ideas </a:t>
            </a:r>
            <a:endParaRPr lang="en-GB" dirty="0"/>
          </a:p>
        </p:txBody>
      </p:sp>
      <p:sp>
        <p:nvSpPr>
          <p:cNvPr id="3" name="Content Placeholder 2"/>
          <p:cNvSpPr>
            <a:spLocks noGrp="1"/>
          </p:cNvSpPr>
          <p:nvPr>
            <p:ph sz="quarter" idx="1"/>
          </p:nvPr>
        </p:nvSpPr>
        <p:spPr>
          <a:xfrm>
            <a:off x="179512" y="1412776"/>
            <a:ext cx="8784976" cy="5184576"/>
          </a:xfrm>
        </p:spPr>
        <p:txBody>
          <a:bodyPr>
            <a:normAutofit fontScale="85000" lnSpcReduction="20000"/>
          </a:bodyPr>
          <a:lstStyle/>
          <a:p>
            <a:pPr marL="45720" indent="0">
              <a:buNone/>
            </a:pPr>
            <a:r>
              <a:rPr lang="en-GB" b="1" dirty="0"/>
              <a:t>Examples of ways you might structure your literature review are:</a:t>
            </a:r>
          </a:p>
          <a:p>
            <a:r>
              <a:rPr lang="en-GB" b="1" dirty="0"/>
              <a:t>chronologically</a:t>
            </a:r>
            <a:r>
              <a:rPr lang="en-GB" dirty="0"/>
              <a:t>; although be careful not just to list items; you need to write critically, not just descriptively;</a:t>
            </a:r>
          </a:p>
          <a:p>
            <a:r>
              <a:rPr lang="en-GB" b="1" dirty="0"/>
              <a:t>by theme</a:t>
            </a:r>
            <a:r>
              <a:rPr lang="en-GB" dirty="0"/>
              <a:t>; this is useful if there are several strands within your topic that can logically be considered separately before being brought together;</a:t>
            </a:r>
          </a:p>
          <a:p>
            <a:r>
              <a:rPr lang="en-GB" b="1" dirty="0"/>
              <a:t>by sector </a:t>
            </a:r>
            <a:r>
              <a:rPr lang="en-GB" dirty="0"/>
              <a:t>e.g.: political background, practice background, methodological background, geographical background, literary background</a:t>
            </a:r>
            <a:r>
              <a:rPr lang="en-GB" dirty="0" smtClean="0"/>
              <a:t>;</a:t>
            </a:r>
          </a:p>
          <a:p>
            <a:r>
              <a:rPr lang="en-GB" b="1" dirty="0"/>
              <a:t>by development of ideas</a:t>
            </a:r>
            <a:r>
              <a:rPr lang="en-GB" dirty="0"/>
              <a:t>; this could be useful if there are identifiable stages of idea development that can be looked at in </a:t>
            </a:r>
            <a:r>
              <a:rPr lang="en-GB" dirty="0" smtClean="0"/>
              <a:t>turn.</a:t>
            </a:r>
            <a:endParaRPr lang="en-GB" dirty="0"/>
          </a:p>
          <a:p>
            <a:pPr marL="45720" indent="0" algn="ctr">
              <a:buNone/>
            </a:pPr>
            <a:endParaRPr lang="en-GB" b="1" dirty="0" smtClean="0"/>
          </a:p>
          <a:p>
            <a:pPr marL="45720" indent="0" algn="ctr">
              <a:buNone/>
            </a:pPr>
            <a:r>
              <a:rPr lang="en-GB" b="1" dirty="0" smtClean="0"/>
              <a:t>Once </a:t>
            </a:r>
            <a:r>
              <a:rPr lang="en-GB" b="1" dirty="0"/>
              <a:t>you have established your structure you need to outline it for your reader.</a:t>
            </a:r>
          </a:p>
          <a:p>
            <a:endParaRPr lang="en-GB" dirty="0"/>
          </a:p>
          <a:p>
            <a:endParaRPr lang="en-GB" dirty="0"/>
          </a:p>
        </p:txBody>
      </p:sp>
    </p:spTree>
    <p:extLst>
      <p:ext uri="{BB962C8B-B14F-4D97-AF65-F5344CB8AC3E}">
        <p14:creationId xmlns:p14="http://schemas.microsoft.com/office/powerpoint/2010/main" val="304669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a:t>
            </a:r>
            <a:endParaRPr lang="en-GB" dirty="0"/>
          </a:p>
        </p:txBody>
      </p:sp>
      <p:sp>
        <p:nvSpPr>
          <p:cNvPr id="3" name="Content Placeholder 2"/>
          <p:cNvSpPr>
            <a:spLocks noGrp="1"/>
          </p:cNvSpPr>
          <p:nvPr>
            <p:ph sz="quarter" idx="1"/>
          </p:nvPr>
        </p:nvSpPr>
        <p:spPr/>
        <p:txBody>
          <a:bodyPr>
            <a:normAutofit/>
          </a:bodyPr>
          <a:lstStyle/>
          <a:p>
            <a:pPr>
              <a:buNone/>
            </a:pPr>
            <a:r>
              <a:rPr lang="en-GB" dirty="0"/>
              <a:t>View the essay as a debate/ a dialogue</a:t>
            </a:r>
          </a:p>
          <a:p>
            <a:r>
              <a:rPr lang="en-GB" dirty="0"/>
              <a:t>What is your objective/focus?</a:t>
            </a:r>
          </a:p>
          <a:p>
            <a:r>
              <a:rPr lang="en-GB" dirty="0"/>
              <a:t>Present definitions of key terms</a:t>
            </a:r>
          </a:p>
          <a:p>
            <a:r>
              <a:rPr lang="en-GB" dirty="0"/>
              <a:t>Be clear what your line of argument is</a:t>
            </a:r>
          </a:p>
          <a:p>
            <a:r>
              <a:rPr lang="en-GB" dirty="0"/>
              <a:t>Set the scene – establish the context of the question</a:t>
            </a:r>
          </a:p>
          <a:p>
            <a:r>
              <a:rPr lang="en-GB" dirty="0"/>
              <a:t>Answer the questions that start with </a:t>
            </a:r>
            <a:r>
              <a:rPr lang="en-GB" b="1" u="sng" dirty="0"/>
              <a:t>‘what’, ‘who’, ‘when’ and ‘where’.</a:t>
            </a:r>
            <a:r>
              <a:rPr lang="en-GB" dirty="0"/>
              <a:t> The answers will generate background information and provide a context  to your writing</a:t>
            </a:r>
          </a:p>
          <a:p>
            <a:endParaRPr lang="en-GB" dirty="0"/>
          </a:p>
        </p:txBody>
      </p:sp>
    </p:spTree>
    <p:extLst>
      <p:ext uri="{BB962C8B-B14F-4D97-AF65-F5344CB8AC3E}">
        <p14:creationId xmlns:p14="http://schemas.microsoft.com/office/powerpoint/2010/main" val="3161175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a:t>
            </a:r>
            <a:endParaRPr lang="en-GB" dirty="0"/>
          </a:p>
        </p:txBody>
      </p:sp>
      <p:sp>
        <p:nvSpPr>
          <p:cNvPr id="3" name="Content Placeholder 2"/>
          <p:cNvSpPr>
            <a:spLocks noGrp="1"/>
          </p:cNvSpPr>
          <p:nvPr>
            <p:ph sz="quarter" idx="1"/>
          </p:nvPr>
        </p:nvSpPr>
        <p:spPr/>
        <p:txBody>
          <a:bodyPr>
            <a:normAutofit fontScale="92500" lnSpcReduction="10000"/>
          </a:bodyPr>
          <a:lstStyle/>
          <a:p>
            <a:r>
              <a:rPr lang="en-GB" dirty="0"/>
              <a:t>Do not just stop.</a:t>
            </a:r>
          </a:p>
          <a:p>
            <a:r>
              <a:rPr lang="en-GB" dirty="0"/>
              <a:t>Summarise main points, do not simply regurgitate the same information  (proofreading for structure may help).</a:t>
            </a:r>
          </a:p>
          <a:p>
            <a:r>
              <a:rPr lang="en-GB" dirty="0"/>
              <a:t>Read your essay as you would a chapter, summarising each paragraph – what is my argument here?</a:t>
            </a:r>
          </a:p>
          <a:p>
            <a:r>
              <a:rPr lang="en-GB" dirty="0"/>
              <a:t>Draw threads of your overall argument together.</a:t>
            </a:r>
          </a:p>
          <a:p>
            <a:r>
              <a:rPr lang="en-GB" dirty="0"/>
              <a:t>Do not introduce new information.</a:t>
            </a:r>
          </a:p>
          <a:p>
            <a:r>
              <a:rPr lang="en-GB" dirty="0"/>
              <a:t>It should be a reflection of your introduction.</a:t>
            </a:r>
          </a:p>
          <a:p>
            <a:r>
              <a:rPr lang="en-GB" dirty="0"/>
              <a:t>Come to an overall conclusion – now I have written this essay, what conclusions can be made about this topic</a:t>
            </a:r>
            <a:r>
              <a:rPr lang="en-GB" dirty="0" smtClean="0"/>
              <a:t>?</a:t>
            </a:r>
          </a:p>
          <a:p>
            <a:r>
              <a:rPr lang="en-GB" dirty="0" smtClean="0"/>
              <a:t>Answer the question! </a:t>
            </a:r>
            <a:endParaRPr lang="en-GB" dirty="0"/>
          </a:p>
          <a:p>
            <a:pPr marL="0" indent="0">
              <a:buNone/>
            </a:pPr>
            <a:endParaRPr lang="en-GB" dirty="0"/>
          </a:p>
        </p:txBody>
      </p:sp>
    </p:spTree>
    <p:extLst>
      <p:ext uri="{BB962C8B-B14F-4D97-AF65-F5344CB8AC3E}">
        <p14:creationId xmlns:p14="http://schemas.microsoft.com/office/powerpoint/2010/main" val="3339469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Proofreading </a:t>
            </a:r>
            <a:endParaRPr lang="en-GB" dirty="0"/>
          </a:p>
        </p:txBody>
      </p:sp>
      <p:sp>
        <p:nvSpPr>
          <p:cNvPr id="3" name="Content Placeholder 2"/>
          <p:cNvSpPr>
            <a:spLocks noGrp="1"/>
          </p:cNvSpPr>
          <p:nvPr>
            <p:ph sz="quarter" idx="1"/>
          </p:nvPr>
        </p:nvSpPr>
        <p:spPr/>
        <p:txBody>
          <a:bodyPr>
            <a:normAutofit fontScale="92500" lnSpcReduction="10000"/>
          </a:bodyPr>
          <a:lstStyle/>
          <a:p>
            <a:r>
              <a:rPr lang="en-GB" dirty="0"/>
              <a:t>Leave your essay for a couple of days, then read it </a:t>
            </a:r>
            <a:r>
              <a:rPr lang="en-GB" dirty="0" smtClean="0"/>
              <a:t>twice</a:t>
            </a:r>
            <a:endParaRPr lang="en-GB" dirty="0"/>
          </a:p>
          <a:p>
            <a:r>
              <a:rPr lang="en-GB" dirty="0" smtClean="0"/>
              <a:t>Once </a:t>
            </a:r>
            <a:r>
              <a:rPr lang="en-GB" dirty="0"/>
              <a:t>for grammar - Have you said what you mean? Read aloud </a:t>
            </a:r>
            <a:r>
              <a:rPr lang="en-GB" dirty="0" smtClean="0"/>
              <a:t>emphasising </a:t>
            </a:r>
            <a:r>
              <a:rPr lang="en-GB" dirty="0"/>
              <a:t>where the punctuation is.</a:t>
            </a:r>
          </a:p>
          <a:p>
            <a:r>
              <a:rPr lang="en-GB" dirty="0" smtClean="0"/>
              <a:t>Once </a:t>
            </a:r>
            <a:r>
              <a:rPr lang="en-GB" dirty="0"/>
              <a:t>for structure – Introduction, main body and conclusion, summarising  main points by paragraph. This may help with your conclusion.</a:t>
            </a:r>
          </a:p>
          <a:p>
            <a:r>
              <a:rPr lang="en-GB" dirty="0"/>
              <a:t>If you can, get someone else to read your essay as there may be mistakes you have missed. </a:t>
            </a:r>
          </a:p>
          <a:p>
            <a:r>
              <a:rPr lang="en-GB" dirty="0"/>
              <a:t>Many students </a:t>
            </a:r>
            <a:r>
              <a:rPr lang="en-GB" dirty="0" smtClean="0"/>
              <a:t>lose marks for poor written </a:t>
            </a:r>
            <a:r>
              <a:rPr lang="en-GB" dirty="0"/>
              <a:t>English because they simply have not taken the time to proof read their essays.</a:t>
            </a:r>
          </a:p>
          <a:p>
            <a:endParaRPr lang="en-GB" dirty="0"/>
          </a:p>
        </p:txBody>
      </p:sp>
    </p:spTree>
    <p:extLst>
      <p:ext uri="{BB962C8B-B14F-4D97-AF65-F5344CB8AC3E}">
        <p14:creationId xmlns:p14="http://schemas.microsoft.com/office/powerpoint/2010/main" val="513994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Coherence test </a:t>
            </a:r>
            <a:endParaRPr lang="en-GB" dirty="0"/>
          </a:p>
        </p:txBody>
      </p:sp>
      <p:sp>
        <p:nvSpPr>
          <p:cNvPr id="3" name="Content Placeholder 2"/>
          <p:cNvSpPr>
            <a:spLocks noGrp="1"/>
          </p:cNvSpPr>
          <p:nvPr>
            <p:ph sz="quarter" idx="1"/>
          </p:nvPr>
        </p:nvSpPr>
        <p:spPr/>
        <p:txBody>
          <a:bodyPr/>
          <a:lstStyle/>
          <a:p>
            <a:r>
              <a:rPr lang="en-GB" dirty="0"/>
              <a:t>Create a spare copy of your essay</a:t>
            </a:r>
          </a:p>
          <a:p>
            <a:r>
              <a:rPr lang="en-GB" dirty="0"/>
              <a:t>Delete everything EXCEPT:</a:t>
            </a:r>
          </a:p>
          <a:p>
            <a:r>
              <a:rPr lang="en-GB" dirty="0"/>
              <a:t>Introduction, topic sentences, conclusions.</a:t>
            </a:r>
          </a:p>
          <a:p>
            <a:r>
              <a:rPr lang="en-GB" dirty="0"/>
              <a:t>Can you identify the development of your argument?</a:t>
            </a:r>
          </a:p>
          <a:p>
            <a:r>
              <a:rPr lang="en-GB" dirty="0"/>
              <a:t>Does it answer the thesis statement? </a:t>
            </a:r>
          </a:p>
          <a:p>
            <a:endParaRPr lang="en-GB" dirty="0"/>
          </a:p>
          <a:p>
            <a:pPr marL="0" indent="0" algn="ctr">
              <a:buNone/>
            </a:pPr>
            <a:r>
              <a:rPr lang="en-GB" b="1" u="sng" dirty="0"/>
              <a:t>If yes, you have a coherent essay. </a:t>
            </a:r>
          </a:p>
          <a:p>
            <a:endParaRPr lang="en-GB" dirty="0"/>
          </a:p>
        </p:txBody>
      </p:sp>
    </p:spTree>
    <p:extLst>
      <p:ext uri="{BB962C8B-B14F-4D97-AF65-F5344CB8AC3E}">
        <p14:creationId xmlns:p14="http://schemas.microsoft.com/office/powerpoint/2010/main" val="1427162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02647643"/>
              </p:ext>
            </p:extLst>
          </p:nvPr>
        </p:nvGraphicFramePr>
        <p:xfrm>
          <a:off x="179512" y="116631"/>
          <a:ext cx="8784976" cy="6624738"/>
        </p:xfrm>
        <a:graphic>
          <a:graphicData uri="http://schemas.openxmlformats.org/drawingml/2006/table">
            <a:tbl>
              <a:tblPr firstRow="1" bandRow="1">
                <a:tableStyleId>{5C22544A-7EE6-4342-B048-85BDC9FD1C3A}</a:tableStyleId>
              </a:tblPr>
              <a:tblGrid>
                <a:gridCol w="4392488"/>
                <a:gridCol w="4392488"/>
              </a:tblGrid>
              <a:tr h="568862">
                <a:tc>
                  <a:txBody>
                    <a:bodyPr/>
                    <a:lstStyle/>
                    <a:p>
                      <a:pPr algn="ctr"/>
                      <a:r>
                        <a:rPr lang="en-GB" sz="2000" dirty="0" smtClean="0">
                          <a:latin typeface="+mn-lt"/>
                        </a:rPr>
                        <a:t>Analysis</a:t>
                      </a:r>
                      <a:endParaRPr lang="en-GB" sz="2000" dirty="0">
                        <a:latin typeface="+mn-lt"/>
                      </a:endParaRPr>
                    </a:p>
                  </a:txBody>
                  <a:tcPr/>
                </a:tc>
                <a:tc>
                  <a:txBody>
                    <a:bodyPr/>
                    <a:lstStyle/>
                    <a:p>
                      <a:pPr algn="ctr"/>
                      <a:r>
                        <a:rPr lang="en-GB" sz="2000" dirty="0" smtClean="0">
                          <a:latin typeface="+mn-lt"/>
                        </a:rPr>
                        <a:t>Evaluation </a:t>
                      </a:r>
                      <a:endParaRPr lang="en-GB" sz="2000" dirty="0">
                        <a:latin typeface="+mn-lt"/>
                      </a:endParaRPr>
                    </a:p>
                  </a:txBody>
                  <a:tcPr/>
                </a:tc>
              </a:tr>
              <a:tr h="1543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mn-lt"/>
                        </a:rPr>
                        <a:t>‘How’ </a:t>
                      </a:r>
                      <a:r>
                        <a:rPr lang="en-GB" sz="2000" dirty="0" smtClean="0">
                          <a:latin typeface="+mn-lt"/>
                        </a:rPr>
                        <a:t>requires consideration of the ways that something operates – processes and procedures. </a:t>
                      </a:r>
                    </a:p>
                    <a:p>
                      <a:endParaRPr lang="en-GB"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mn-lt"/>
                        </a:rPr>
                        <a:t>‘What if’ </a:t>
                      </a:r>
                      <a:r>
                        <a:rPr lang="en-GB" sz="2000" dirty="0" smtClean="0">
                          <a:latin typeface="+mn-lt"/>
                        </a:rPr>
                        <a:t>allows you to consider the implications or results of an action. </a:t>
                      </a:r>
                    </a:p>
                    <a:p>
                      <a:endParaRPr lang="en-GB" sz="2000" dirty="0">
                        <a:latin typeface="+mn-lt"/>
                      </a:endParaRPr>
                    </a:p>
                  </a:txBody>
                  <a:tcPr/>
                </a:tc>
              </a:tr>
              <a:tr h="2256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mn-lt"/>
                        </a:rPr>
                        <a:t>‘Why’ </a:t>
                      </a:r>
                      <a:r>
                        <a:rPr lang="en-GB" sz="2000" dirty="0" smtClean="0">
                          <a:latin typeface="+mn-lt"/>
                        </a:rPr>
                        <a:t>requires you to find reasons, explanations or causes. ‘Why’ questions can only be answered over time through wide reading which builds upon existing scholarship.</a:t>
                      </a:r>
                    </a:p>
                    <a:p>
                      <a:endParaRPr lang="en-GB"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mn-lt"/>
                        </a:rPr>
                        <a:t>‘So what’ </a:t>
                      </a:r>
                      <a:r>
                        <a:rPr lang="en-GB" sz="2000" dirty="0" smtClean="0">
                          <a:latin typeface="+mn-lt"/>
                        </a:rPr>
                        <a:t>helps you to think through or justify your own position and discuss the implications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latin typeface="+mn-lt"/>
                        </a:rPr>
                        <a:t>‘What next’ </a:t>
                      </a:r>
                      <a:r>
                        <a:rPr lang="en-GB" sz="2000" dirty="0" smtClean="0">
                          <a:latin typeface="+mn-lt"/>
                        </a:rPr>
                        <a:t>may be considered if recommendations are required. </a:t>
                      </a:r>
                    </a:p>
                    <a:p>
                      <a:endParaRPr lang="en-GB" sz="2000" dirty="0">
                        <a:latin typeface="+mn-lt"/>
                      </a:endParaRPr>
                    </a:p>
                  </a:txBody>
                  <a:tcPr/>
                </a:tc>
              </a:tr>
              <a:tr h="2256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n-lt"/>
                        </a:rPr>
                        <a:t>Both questions if answered appropriately will result in the </a:t>
                      </a:r>
                      <a:r>
                        <a:rPr lang="en-GB" sz="2000" b="1" u="sng" dirty="0" smtClean="0">
                          <a:latin typeface="+mn-lt"/>
                        </a:rPr>
                        <a:t>analysis</a:t>
                      </a:r>
                      <a:r>
                        <a:rPr lang="en-GB" sz="2000" dirty="0" smtClean="0">
                          <a:latin typeface="+mn-lt"/>
                        </a:rPr>
                        <a:t> of the argument. Requires you to consider alternative responses to a position.</a:t>
                      </a:r>
                    </a:p>
                    <a:p>
                      <a:endParaRPr lang="en-GB" sz="20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mn-lt"/>
                        </a:rPr>
                        <a:t>These questions result in the </a:t>
                      </a:r>
                      <a:r>
                        <a:rPr lang="en-GB" sz="2000" b="1" u="sng" dirty="0" smtClean="0">
                          <a:latin typeface="+mn-lt"/>
                        </a:rPr>
                        <a:t>evaluative</a:t>
                      </a:r>
                      <a:r>
                        <a:rPr lang="en-GB" sz="2000" dirty="0" smtClean="0">
                          <a:latin typeface="+mn-lt"/>
                        </a:rPr>
                        <a:t> phase of your essay considering implications, solutions, conclusions and recommendations. </a:t>
                      </a:r>
                    </a:p>
                    <a:p>
                      <a:endParaRPr lang="en-GB" sz="2000" dirty="0">
                        <a:latin typeface="+mn-lt"/>
                      </a:endParaRPr>
                    </a:p>
                  </a:txBody>
                  <a:tcPr/>
                </a:tc>
              </a:tr>
            </a:tbl>
          </a:graphicData>
        </a:graphic>
      </p:graphicFrame>
    </p:spTree>
    <p:extLst>
      <p:ext uri="{BB962C8B-B14F-4D97-AF65-F5344CB8AC3E}">
        <p14:creationId xmlns:p14="http://schemas.microsoft.com/office/powerpoint/2010/main" val="492988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and Feedback </a:t>
            </a:r>
            <a:endParaRPr lang="en-GB" dirty="0"/>
          </a:p>
        </p:txBody>
      </p:sp>
      <p:sp>
        <p:nvSpPr>
          <p:cNvPr id="4" name="Content Placeholder 3"/>
          <p:cNvSpPr>
            <a:spLocks noGrp="1"/>
          </p:cNvSpPr>
          <p:nvPr>
            <p:ph sz="half" idx="1"/>
          </p:nvPr>
        </p:nvSpPr>
        <p:spPr>
          <a:xfrm>
            <a:off x="107504" y="1371600"/>
            <a:ext cx="4392488" cy="5153744"/>
          </a:xfrm>
        </p:spPr>
        <p:txBody>
          <a:bodyPr>
            <a:normAutofit fontScale="92500" lnSpcReduction="20000"/>
          </a:bodyPr>
          <a:lstStyle/>
          <a:p>
            <a:pPr marL="0" indent="0">
              <a:buNone/>
            </a:pPr>
            <a:r>
              <a:rPr lang="en-GB" sz="2600" b="1" u="sng" dirty="0" smtClean="0"/>
              <a:t>Structure</a:t>
            </a:r>
          </a:p>
          <a:p>
            <a:r>
              <a:rPr lang="en-GB" sz="2400" dirty="0" smtClean="0"/>
              <a:t>Problems </a:t>
            </a:r>
            <a:r>
              <a:rPr lang="en-GB" sz="2400" dirty="0"/>
              <a:t>with the introduction or conclusion,  paragraphs too long or too </a:t>
            </a:r>
            <a:r>
              <a:rPr lang="en-GB" sz="2400" dirty="0" smtClean="0"/>
              <a:t>short?</a:t>
            </a:r>
          </a:p>
          <a:p>
            <a:r>
              <a:rPr lang="en-GB" sz="2400" dirty="0" smtClean="0"/>
              <a:t>Lack </a:t>
            </a:r>
            <a:r>
              <a:rPr lang="en-GB" sz="2400" dirty="0"/>
              <a:t>of coherence/repetition?</a:t>
            </a:r>
          </a:p>
          <a:p>
            <a:pPr marL="0" indent="0">
              <a:buNone/>
            </a:pPr>
            <a:r>
              <a:rPr lang="en-GB" sz="2600" b="1" u="sng" dirty="0" smtClean="0"/>
              <a:t>Tone</a:t>
            </a:r>
          </a:p>
          <a:p>
            <a:r>
              <a:rPr lang="en-GB" sz="2400" dirty="0" smtClean="0"/>
              <a:t>Contractions</a:t>
            </a:r>
            <a:r>
              <a:rPr lang="en-GB" sz="2400" dirty="0"/>
              <a:t>, pronouns, informal language, </a:t>
            </a:r>
            <a:r>
              <a:rPr lang="en-GB" sz="2400" dirty="0" smtClean="0"/>
              <a:t>colloquialisms</a:t>
            </a:r>
          </a:p>
          <a:p>
            <a:pPr marL="0" indent="0">
              <a:buNone/>
            </a:pPr>
            <a:r>
              <a:rPr lang="en-GB" sz="2600" b="1" u="sng" dirty="0" smtClean="0"/>
              <a:t>Content</a:t>
            </a:r>
          </a:p>
          <a:p>
            <a:r>
              <a:rPr lang="en-GB" sz="2400" dirty="0" smtClean="0"/>
              <a:t>Lack </a:t>
            </a:r>
            <a:r>
              <a:rPr lang="en-GB" sz="2400" dirty="0"/>
              <a:t>of understanding of question, relevance, answer unclear</a:t>
            </a:r>
          </a:p>
          <a:p>
            <a:pPr marL="0" indent="0">
              <a:buNone/>
            </a:pPr>
            <a:r>
              <a:rPr lang="en-GB" sz="2600" b="1" u="sng" dirty="0" smtClean="0"/>
              <a:t>Analysis</a:t>
            </a:r>
          </a:p>
          <a:p>
            <a:r>
              <a:rPr lang="en-GB" sz="2400" dirty="0" smtClean="0"/>
              <a:t>Too </a:t>
            </a:r>
            <a:r>
              <a:rPr lang="en-GB" sz="2400" dirty="0"/>
              <a:t>descriptive, needs to be more critical and/or analytical</a:t>
            </a:r>
          </a:p>
          <a:p>
            <a:pPr marL="0" indent="0">
              <a:buNone/>
            </a:pPr>
            <a:endParaRPr lang="en-GB" dirty="0"/>
          </a:p>
        </p:txBody>
      </p:sp>
      <p:sp>
        <p:nvSpPr>
          <p:cNvPr id="5" name="Content Placeholder 4"/>
          <p:cNvSpPr>
            <a:spLocks noGrp="1"/>
          </p:cNvSpPr>
          <p:nvPr>
            <p:ph sz="half" idx="2"/>
          </p:nvPr>
        </p:nvSpPr>
        <p:spPr>
          <a:xfrm>
            <a:off x="4572000" y="1484784"/>
            <a:ext cx="4392488" cy="4896544"/>
          </a:xfrm>
        </p:spPr>
        <p:txBody>
          <a:bodyPr>
            <a:normAutofit fontScale="92500" lnSpcReduction="20000"/>
          </a:bodyPr>
          <a:lstStyle/>
          <a:p>
            <a:pPr marL="0" indent="0">
              <a:buNone/>
            </a:pPr>
            <a:r>
              <a:rPr lang="en-GB" sz="2600" b="1" u="sng" dirty="0"/>
              <a:t>Grammar, Punctuation &amp; </a:t>
            </a:r>
            <a:r>
              <a:rPr lang="en-GB" sz="2600" b="1" u="sng" dirty="0" smtClean="0"/>
              <a:t>Spelling</a:t>
            </a:r>
          </a:p>
          <a:p>
            <a:r>
              <a:rPr lang="en-GB" sz="2400" dirty="0" smtClean="0"/>
              <a:t>Commas</a:t>
            </a:r>
            <a:r>
              <a:rPr lang="en-GB" sz="2400" dirty="0"/>
              <a:t>, semicolons, tense, plurals, spelling </a:t>
            </a:r>
            <a:r>
              <a:rPr lang="en-GB" sz="2400" dirty="0" smtClean="0"/>
              <a:t>mistakes</a:t>
            </a:r>
          </a:p>
          <a:p>
            <a:pPr marL="0" indent="0">
              <a:buNone/>
            </a:pPr>
            <a:r>
              <a:rPr lang="en-GB" sz="2600" b="1" u="sng" dirty="0" smtClean="0"/>
              <a:t>Written English</a:t>
            </a:r>
          </a:p>
          <a:p>
            <a:r>
              <a:rPr lang="en-GB" sz="2400" dirty="0" smtClean="0"/>
              <a:t>Comma </a:t>
            </a:r>
            <a:r>
              <a:rPr lang="en-GB" sz="2400" dirty="0"/>
              <a:t>splice, incomplete sentences, unclear sentences, inaccurate vocabulary</a:t>
            </a:r>
          </a:p>
          <a:p>
            <a:pPr marL="0" indent="0">
              <a:buNone/>
            </a:pPr>
            <a:r>
              <a:rPr lang="en-GB" sz="2600" b="1" u="sng" dirty="0" smtClean="0"/>
              <a:t>Referencing/Bibliography</a:t>
            </a:r>
          </a:p>
          <a:p>
            <a:r>
              <a:rPr lang="en-GB" sz="2400" dirty="0" smtClean="0"/>
              <a:t>Bibliography </a:t>
            </a:r>
            <a:r>
              <a:rPr lang="en-GB" sz="2400" dirty="0"/>
              <a:t>incomplete, referencing issues, sources are unclear</a:t>
            </a:r>
          </a:p>
          <a:p>
            <a:pPr marL="0" indent="0">
              <a:buNone/>
            </a:pPr>
            <a:endParaRPr lang="en-GB" dirty="0"/>
          </a:p>
        </p:txBody>
      </p:sp>
    </p:spTree>
    <p:extLst>
      <p:ext uri="{BB962C8B-B14F-4D97-AF65-F5344CB8AC3E}">
        <p14:creationId xmlns:p14="http://schemas.microsoft.com/office/powerpoint/2010/main" val="319148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 do not know where to start!</a:t>
            </a:r>
            <a:endParaRPr lang="en-GB" dirty="0"/>
          </a:p>
        </p:txBody>
      </p:sp>
      <p:sp>
        <p:nvSpPr>
          <p:cNvPr id="5" name="Content Placeholder 4"/>
          <p:cNvSpPr>
            <a:spLocks noGrp="1"/>
          </p:cNvSpPr>
          <p:nvPr>
            <p:ph sz="half" idx="1"/>
          </p:nvPr>
        </p:nvSpPr>
        <p:spPr>
          <a:xfrm>
            <a:off x="301752" y="1371600"/>
            <a:ext cx="4198240" cy="5009728"/>
          </a:xfrm>
        </p:spPr>
        <p:txBody>
          <a:bodyPr>
            <a:normAutofit fontScale="92500"/>
          </a:bodyPr>
          <a:lstStyle/>
          <a:p>
            <a:r>
              <a:rPr lang="en-GB" dirty="0"/>
              <a:t>Start small; begin with a key text and build up reading.</a:t>
            </a:r>
          </a:p>
          <a:p>
            <a:r>
              <a:rPr lang="en-GB" dirty="0"/>
              <a:t>Once you have an overview, formulate topic sentences to help answer the question.</a:t>
            </a:r>
          </a:p>
          <a:p>
            <a:r>
              <a:rPr lang="en-GB" dirty="0"/>
              <a:t>Read further and fill in the gaps. Be critical and analyse its relevance to the topic as you read.</a:t>
            </a:r>
          </a:p>
          <a:p>
            <a:r>
              <a:rPr lang="en-GB" dirty="0"/>
              <a:t>Follow up references in article as locates further reading and identify links between sources. </a:t>
            </a:r>
          </a:p>
          <a:p>
            <a:endParaRPr lang="en-GB"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484784"/>
            <a:ext cx="4176464" cy="4825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65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Critical Reading </a:t>
            </a:r>
            <a:endParaRPr lang="en-GB" dirty="0"/>
          </a:p>
        </p:txBody>
      </p:sp>
      <p:sp>
        <p:nvSpPr>
          <p:cNvPr id="3" name="Content Placeholder 2"/>
          <p:cNvSpPr>
            <a:spLocks noGrp="1"/>
          </p:cNvSpPr>
          <p:nvPr>
            <p:ph sz="quarter" idx="1"/>
          </p:nvPr>
        </p:nvSpPr>
        <p:spPr>
          <a:xfrm>
            <a:off x="179512" y="1484784"/>
            <a:ext cx="8784976" cy="5256584"/>
          </a:xfrm>
        </p:spPr>
        <p:txBody>
          <a:bodyPr>
            <a:normAutofit fontScale="92500" lnSpcReduction="20000"/>
          </a:bodyPr>
          <a:lstStyle/>
          <a:p>
            <a:pPr marL="0" indent="0">
              <a:buNone/>
            </a:pPr>
            <a:r>
              <a:rPr lang="en-GB" sz="2800" dirty="0" smtClean="0"/>
              <a:t>Requires a degree of ‘distance’ from the text</a:t>
            </a:r>
          </a:p>
          <a:p>
            <a:pPr marL="0" indent="0">
              <a:buNone/>
            </a:pPr>
            <a:r>
              <a:rPr lang="en-GB" sz="2800" dirty="0" smtClean="0"/>
              <a:t>Two readings may be required </a:t>
            </a:r>
          </a:p>
          <a:p>
            <a:pPr lvl="1"/>
            <a:r>
              <a:rPr lang="en-GB" sz="2600" dirty="0" smtClean="0"/>
              <a:t>1. read for understanding of content</a:t>
            </a:r>
          </a:p>
          <a:p>
            <a:pPr lvl="1"/>
            <a:r>
              <a:rPr lang="en-GB" sz="2600" dirty="0" smtClean="0"/>
              <a:t>2. close reading which attempts to provide answers to your questions </a:t>
            </a:r>
          </a:p>
          <a:p>
            <a:pPr marL="0" lvl="0" indent="0">
              <a:buNone/>
            </a:pPr>
            <a:r>
              <a:rPr lang="en-GB" sz="2800" b="1" u="sng" dirty="0" smtClean="0"/>
              <a:t>Look for</a:t>
            </a:r>
            <a:endParaRPr lang="en-GB" sz="2800" b="1" dirty="0" smtClean="0"/>
          </a:p>
          <a:p>
            <a:pPr lvl="0"/>
            <a:r>
              <a:rPr lang="en-GB" sz="2800" dirty="0"/>
              <a:t>C</a:t>
            </a:r>
            <a:r>
              <a:rPr lang="en-GB" sz="2800" dirty="0" smtClean="0"/>
              <a:t>entral claims/main points presented</a:t>
            </a:r>
          </a:p>
          <a:p>
            <a:pPr lvl="0"/>
            <a:r>
              <a:rPr lang="en-GB" sz="2800" dirty="0"/>
              <a:t>M</a:t>
            </a:r>
            <a:r>
              <a:rPr lang="en-GB" sz="2800" dirty="0" smtClean="0"/>
              <a:t>ain evidence</a:t>
            </a:r>
            <a:endParaRPr lang="en-GB" sz="2800" dirty="0"/>
          </a:p>
          <a:p>
            <a:pPr lvl="0"/>
            <a:r>
              <a:rPr lang="en-GB" sz="2800" dirty="0" smtClean="0"/>
              <a:t>How author substantiates argument</a:t>
            </a:r>
            <a:endParaRPr lang="en-GB" sz="2800" dirty="0"/>
          </a:p>
          <a:p>
            <a:r>
              <a:rPr lang="en-GB" sz="2800" dirty="0" smtClean="0"/>
              <a:t>Methodology </a:t>
            </a:r>
            <a:r>
              <a:rPr lang="en-GB" sz="2800" dirty="0"/>
              <a:t>was </a:t>
            </a:r>
            <a:r>
              <a:rPr lang="en-GB" sz="2800" dirty="0" smtClean="0"/>
              <a:t>used</a:t>
            </a:r>
            <a:endParaRPr lang="en-GB" sz="2800" dirty="0"/>
          </a:p>
          <a:p>
            <a:pPr lvl="0"/>
            <a:r>
              <a:rPr lang="en-GB" sz="2800" dirty="0"/>
              <a:t>G</a:t>
            </a:r>
            <a:r>
              <a:rPr lang="en-GB" sz="2800" dirty="0" smtClean="0"/>
              <a:t>eneral </a:t>
            </a:r>
            <a:r>
              <a:rPr lang="en-GB" sz="2800" dirty="0"/>
              <a:t>weaknesses or </a:t>
            </a:r>
            <a:r>
              <a:rPr lang="en-GB" sz="2800" dirty="0" smtClean="0"/>
              <a:t>strengths</a:t>
            </a:r>
            <a:endParaRPr lang="en-GB" sz="2800" dirty="0"/>
          </a:p>
          <a:p>
            <a:r>
              <a:rPr lang="en-GB" sz="2800" dirty="0" smtClean="0"/>
              <a:t>What other </a:t>
            </a:r>
            <a:r>
              <a:rPr lang="en-GB" sz="2800" dirty="0"/>
              <a:t>leading thinkers or writers have to say about </a:t>
            </a:r>
            <a:r>
              <a:rPr lang="en-GB" sz="2800" dirty="0" smtClean="0"/>
              <a:t>subject</a:t>
            </a:r>
            <a:endParaRPr lang="en-GB" dirty="0" smtClean="0"/>
          </a:p>
        </p:txBody>
      </p:sp>
    </p:spTree>
    <p:extLst>
      <p:ext uri="{BB962C8B-B14F-4D97-AF65-F5344CB8AC3E}">
        <p14:creationId xmlns:p14="http://schemas.microsoft.com/office/powerpoint/2010/main" val="108495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Previewing </a:t>
            </a:r>
            <a:endParaRPr lang="en-GB" dirty="0"/>
          </a:p>
        </p:txBody>
      </p:sp>
      <p:sp>
        <p:nvSpPr>
          <p:cNvPr id="3" name="Content Placeholder 2"/>
          <p:cNvSpPr>
            <a:spLocks noGrp="1"/>
          </p:cNvSpPr>
          <p:nvPr>
            <p:ph sz="quarter" idx="1"/>
          </p:nvPr>
        </p:nvSpPr>
        <p:spPr>
          <a:xfrm>
            <a:off x="179512" y="1412776"/>
            <a:ext cx="8784976" cy="5184576"/>
          </a:xfrm>
        </p:spPr>
        <p:txBody>
          <a:bodyPr>
            <a:normAutofit fontScale="92500"/>
          </a:bodyPr>
          <a:lstStyle/>
          <a:p>
            <a:r>
              <a:rPr lang="en-GB" dirty="0" smtClean="0"/>
              <a:t>(1) Read chapter/journal title – introduces subject </a:t>
            </a:r>
          </a:p>
          <a:p>
            <a:pPr lvl="1"/>
            <a:r>
              <a:rPr lang="en-GB" dirty="0" smtClean="0"/>
              <a:t>Before you begin reading note down what you may already know. What thoughts/ideas does the title generate?</a:t>
            </a:r>
          </a:p>
          <a:p>
            <a:r>
              <a:rPr lang="en-GB" dirty="0" smtClean="0"/>
              <a:t>(2) Read the introduction or first paragraph </a:t>
            </a:r>
          </a:p>
          <a:p>
            <a:pPr lvl="1"/>
            <a:r>
              <a:rPr lang="en-GB" dirty="0" smtClean="0"/>
              <a:t>This will signpost you to what will be discussed.</a:t>
            </a:r>
          </a:p>
          <a:p>
            <a:r>
              <a:rPr lang="en-GB" dirty="0" smtClean="0"/>
              <a:t>(3) Read the conclusion/closing paragraph </a:t>
            </a:r>
          </a:p>
          <a:p>
            <a:pPr lvl="1"/>
            <a:r>
              <a:rPr lang="en-GB" dirty="0" smtClean="0"/>
              <a:t>Conclusions summarise the key points and provide an answer/overview/make recommendations</a:t>
            </a:r>
          </a:p>
          <a:p>
            <a:r>
              <a:rPr lang="en-GB" dirty="0" smtClean="0"/>
              <a:t>(4) Skim subheadings and 1</a:t>
            </a:r>
            <a:r>
              <a:rPr lang="en-GB" baseline="30000" dirty="0" smtClean="0"/>
              <a:t>st</a:t>
            </a:r>
            <a:r>
              <a:rPr lang="en-GB" dirty="0" smtClean="0"/>
              <a:t> sentence of each paragraph </a:t>
            </a:r>
          </a:p>
          <a:p>
            <a:pPr lvl="1"/>
            <a:r>
              <a:rPr lang="en-GB" dirty="0" smtClean="0"/>
              <a:t>Alerts you to the organisation of the chapter and approach/key points addressed by the author</a:t>
            </a:r>
          </a:p>
          <a:p>
            <a:r>
              <a:rPr lang="en-GB" dirty="0" smtClean="0"/>
              <a:t>(5) Do not dismiss images, graphs, tables</a:t>
            </a:r>
          </a:p>
          <a:p>
            <a:pPr lvl="1"/>
            <a:r>
              <a:rPr lang="en-GB" dirty="0" smtClean="0"/>
              <a:t>Can help clarify ideas/confirm understanding</a:t>
            </a:r>
            <a:endParaRPr lang="en-GB" dirty="0"/>
          </a:p>
        </p:txBody>
      </p:sp>
    </p:spTree>
    <p:extLst>
      <p:ext uri="{BB962C8B-B14F-4D97-AF65-F5344CB8AC3E}">
        <p14:creationId xmlns:p14="http://schemas.microsoft.com/office/powerpoint/2010/main" val="1730325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Summarising </a:t>
            </a:r>
            <a:endParaRPr lang="en-GB" dirty="0"/>
          </a:p>
        </p:txBody>
      </p:sp>
      <p:sp>
        <p:nvSpPr>
          <p:cNvPr id="3" name="Content Placeholder 2"/>
          <p:cNvSpPr>
            <a:spLocks noGrp="1"/>
          </p:cNvSpPr>
          <p:nvPr>
            <p:ph sz="half" idx="1"/>
          </p:nvPr>
        </p:nvSpPr>
        <p:spPr>
          <a:xfrm>
            <a:off x="179512" y="1371600"/>
            <a:ext cx="4392488" cy="5081736"/>
          </a:xfrm>
        </p:spPr>
        <p:txBody>
          <a:bodyPr>
            <a:normAutofit fontScale="85000" lnSpcReduction="20000"/>
          </a:bodyPr>
          <a:lstStyle/>
          <a:p>
            <a:r>
              <a:rPr lang="en-GB" dirty="0" smtClean="0"/>
              <a:t>Can be understood without re-reading the original </a:t>
            </a:r>
          </a:p>
          <a:p>
            <a:r>
              <a:rPr lang="en-GB" dirty="0" smtClean="0"/>
              <a:t>Absorb </a:t>
            </a:r>
            <a:r>
              <a:rPr lang="en-GB" dirty="0"/>
              <a:t>the meaning of the passage </a:t>
            </a:r>
            <a:endParaRPr lang="en-GB" dirty="0" smtClean="0"/>
          </a:p>
          <a:p>
            <a:r>
              <a:rPr lang="en-GB" dirty="0" smtClean="0"/>
              <a:t>Identify and record in </a:t>
            </a:r>
            <a:r>
              <a:rPr lang="en-GB" dirty="0"/>
              <a:t>your own words the </a:t>
            </a:r>
            <a:r>
              <a:rPr lang="en-GB" dirty="0" smtClean="0"/>
              <a:t>key points</a:t>
            </a:r>
          </a:p>
          <a:p>
            <a:r>
              <a:rPr lang="en-GB" dirty="0" smtClean="0"/>
              <a:t>Is brief without unnecessary detail </a:t>
            </a:r>
          </a:p>
          <a:p>
            <a:r>
              <a:rPr lang="en-GB" dirty="0"/>
              <a:t>S</a:t>
            </a:r>
            <a:r>
              <a:rPr lang="en-GB" dirty="0" smtClean="0"/>
              <a:t>upports </a:t>
            </a:r>
            <a:r>
              <a:rPr lang="en-GB" dirty="0"/>
              <a:t>your </a:t>
            </a:r>
            <a:r>
              <a:rPr lang="en-GB" dirty="0" smtClean="0"/>
              <a:t>argument/relevant to your assignment </a:t>
            </a:r>
            <a:endParaRPr lang="en-GB" dirty="0"/>
          </a:p>
          <a:p>
            <a:r>
              <a:rPr lang="en-GB" dirty="0"/>
              <a:t>Write the </a:t>
            </a:r>
            <a:r>
              <a:rPr lang="en-GB" dirty="0" smtClean="0"/>
              <a:t>summary </a:t>
            </a:r>
            <a:r>
              <a:rPr lang="en-GB" dirty="0"/>
              <a:t>from your notes and reflection, not straight from the original text</a:t>
            </a:r>
          </a:p>
          <a:p>
            <a:r>
              <a:rPr lang="en-GB" dirty="0" smtClean="0"/>
              <a:t>Develop writing </a:t>
            </a:r>
            <a:r>
              <a:rPr lang="en-GB" dirty="0"/>
              <a:t>style</a:t>
            </a:r>
          </a:p>
          <a:p>
            <a:r>
              <a:rPr lang="en-GB" dirty="0"/>
              <a:t>Always use an in-text citation and put details in bibliography</a:t>
            </a:r>
          </a:p>
          <a:p>
            <a:endParaRPr lang="en-GB" dirty="0"/>
          </a:p>
        </p:txBody>
      </p:sp>
      <p:pic>
        <p:nvPicPr>
          <p:cNvPr id="5" name="Content Placeholder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557246"/>
            <a:ext cx="4176464" cy="475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395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 count </a:t>
            </a:r>
            <a:endParaRPr lang="en-GB" dirty="0"/>
          </a:p>
        </p:txBody>
      </p:sp>
      <p:sp>
        <p:nvSpPr>
          <p:cNvPr id="3" name="Content Placeholder 2"/>
          <p:cNvSpPr>
            <a:spLocks noGrp="1"/>
          </p:cNvSpPr>
          <p:nvPr>
            <p:ph sz="quarter" idx="1"/>
          </p:nvPr>
        </p:nvSpPr>
        <p:spPr/>
        <p:txBody>
          <a:bodyPr/>
          <a:lstStyle/>
          <a:p>
            <a:r>
              <a:rPr lang="en-GB" b="1" dirty="0"/>
              <a:t>Introductions</a:t>
            </a:r>
            <a:r>
              <a:rPr lang="en-GB" dirty="0"/>
              <a:t> and </a:t>
            </a:r>
            <a:r>
              <a:rPr lang="en-GB" b="1" dirty="0"/>
              <a:t>Conclusions</a:t>
            </a:r>
            <a:r>
              <a:rPr lang="en-GB" dirty="0"/>
              <a:t> = about 10% each.</a:t>
            </a:r>
          </a:p>
          <a:p>
            <a:r>
              <a:rPr lang="en-GB" b="1" dirty="0"/>
              <a:t>So</a:t>
            </a:r>
            <a:r>
              <a:rPr lang="en-GB" dirty="0"/>
              <a:t>, if an essay should be 2,000 words (+/-10%)</a:t>
            </a:r>
          </a:p>
          <a:p>
            <a:r>
              <a:rPr lang="en-GB" b="1" dirty="0"/>
              <a:t>Intro &amp; Conclusion </a:t>
            </a:r>
            <a:r>
              <a:rPr lang="en-GB" dirty="0"/>
              <a:t>= 400 words approximately</a:t>
            </a:r>
          </a:p>
          <a:p>
            <a:r>
              <a:rPr lang="en-GB" dirty="0"/>
              <a:t>This leaves 1600 words</a:t>
            </a:r>
          </a:p>
          <a:p>
            <a:r>
              <a:rPr lang="en-GB" dirty="0"/>
              <a:t>A </a:t>
            </a:r>
            <a:r>
              <a:rPr lang="en-GB" b="1" dirty="0"/>
              <a:t>paragraph</a:t>
            </a:r>
            <a:r>
              <a:rPr lang="en-GB" dirty="0"/>
              <a:t> is usually about 250-350 words = 5-6 paragraphs.</a:t>
            </a:r>
          </a:p>
          <a:p>
            <a:r>
              <a:rPr lang="en-GB" dirty="0"/>
              <a:t>20% over the word count – automatic fail!</a:t>
            </a:r>
          </a:p>
          <a:p>
            <a:pPr marL="0" indent="0">
              <a:buNone/>
            </a:pPr>
            <a:endParaRPr lang="en-GB" dirty="0"/>
          </a:p>
        </p:txBody>
      </p:sp>
    </p:spTree>
    <p:extLst>
      <p:ext uri="{BB962C8B-B14F-4D97-AF65-F5344CB8AC3E}">
        <p14:creationId xmlns:p14="http://schemas.microsoft.com/office/powerpoint/2010/main" val="2870736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Begin the planning process</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75914136"/>
              </p:ext>
            </p:extLst>
          </p:nvPr>
        </p:nvGraphicFramePr>
        <p:xfrm>
          <a:off x="179512" y="1412776"/>
          <a:ext cx="885698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2985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your plan should include </a:t>
            </a:r>
            <a:endParaRPr lang="en-GB" dirty="0"/>
          </a:p>
        </p:txBody>
      </p:sp>
      <p:sp>
        <p:nvSpPr>
          <p:cNvPr id="3" name="Content Placeholder 2"/>
          <p:cNvSpPr>
            <a:spLocks noGrp="1"/>
          </p:cNvSpPr>
          <p:nvPr>
            <p:ph sz="quarter" idx="1"/>
          </p:nvPr>
        </p:nvSpPr>
        <p:spPr>
          <a:xfrm>
            <a:off x="301752" y="1527048"/>
            <a:ext cx="8503920" cy="4782272"/>
          </a:xfrm>
        </p:spPr>
        <p:txBody>
          <a:bodyPr>
            <a:normAutofit fontScale="92500" lnSpcReduction="20000"/>
          </a:bodyPr>
          <a:lstStyle/>
          <a:p>
            <a:pPr algn="ctr">
              <a:buNone/>
            </a:pPr>
            <a:r>
              <a:rPr lang="en-GB" b="1" dirty="0"/>
              <a:t>Your plan should </a:t>
            </a:r>
            <a:r>
              <a:rPr lang="en-GB" b="1" dirty="0" smtClean="0"/>
              <a:t>evolve and develop and show </a:t>
            </a:r>
            <a:r>
              <a:rPr lang="en-GB" b="1" dirty="0"/>
              <a:t>clearly:</a:t>
            </a:r>
            <a:endParaRPr lang="en-GB" dirty="0"/>
          </a:p>
          <a:p>
            <a:r>
              <a:rPr lang="en-GB" dirty="0"/>
              <a:t>Each point you are making in a single </a:t>
            </a:r>
            <a:r>
              <a:rPr lang="en-GB" dirty="0" smtClean="0"/>
              <a:t>sentence (topic.</a:t>
            </a:r>
            <a:endParaRPr lang="en-GB" dirty="0"/>
          </a:p>
          <a:p>
            <a:r>
              <a:rPr lang="en-GB" dirty="0"/>
              <a:t>How each point is going to be </a:t>
            </a:r>
            <a:r>
              <a:rPr lang="en-GB" dirty="0" smtClean="0"/>
              <a:t>developed.</a:t>
            </a:r>
            <a:endParaRPr lang="en-GB" dirty="0"/>
          </a:p>
          <a:p>
            <a:r>
              <a:rPr lang="en-GB" dirty="0" smtClean="0"/>
              <a:t>How each </a:t>
            </a:r>
            <a:r>
              <a:rPr lang="en-GB" dirty="0"/>
              <a:t>point relates to the </a:t>
            </a:r>
            <a:r>
              <a:rPr lang="en-GB" dirty="0" smtClean="0"/>
              <a:t>question (to what extent).</a:t>
            </a:r>
            <a:endParaRPr lang="en-GB" dirty="0"/>
          </a:p>
          <a:p>
            <a:r>
              <a:rPr lang="en-GB" dirty="0" smtClean="0"/>
              <a:t>Evidence to support point/s.</a:t>
            </a:r>
            <a:endParaRPr lang="en-GB" dirty="0"/>
          </a:p>
          <a:p>
            <a:r>
              <a:rPr lang="en-GB" dirty="0"/>
              <a:t>The order in which each point </a:t>
            </a:r>
            <a:r>
              <a:rPr lang="en-GB" dirty="0" smtClean="0"/>
              <a:t>occurs.</a:t>
            </a:r>
            <a:endParaRPr lang="en-GB" dirty="0"/>
          </a:p>
          <a:p>
            <a:r>
              <a:rPr lang="en-GB" dirty="0"/>
              <a:t>A few notes to get you </a:t>
            </a:r>
            <a:r>
              <a:rPr lang="en-GB" dirty="0" smtClean="0"/>
              <a:t>started (review reading and lecture notes).</a:t>
            </a:r>
          </a:p>
          <a:p>
            <a:r>
              <a:rPr lang="en-GB" dirty="0" smtClean="0"/>
              <a:t>Do not start with introduction </a:t>
            </a:r>
            <a:r>
              <a:rPr lang="en-GB" dirty="0"/>
              <a:t>and conclusion (do these last: you </a:t>
            </a:r>
            <a:r>
              <a:rPr lang="en-GB" dirty="0" smtClean="0"/>
              <a:t>do not know </a:t>
            </a:r>
            <a:r>
              <a:rPr lang="en-GB" dirty="0"/>
              <a:t>how you are going to introduce or conclude something until you are clear about what you are going to say).</a:t>
            </a:r>
          </a:p>
          <a:p>
            <a:endParaRPr lang="en-GB" dirty="0"/>
          </a:p>
        </p:txBody>
      </p:sp>
    </p:spTree>
    <p:extLst>
      <p:ext uri="{BB962C8B-B14F-4D97-AF65-F5344CB8AC3E}">
        <p14:creationId xmlns:p14="http://schemas.microsoft.com/office/powerpoint/2010/main" val="2215661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Paragraph Plan (PEEL)</a:t>
            </a:r>
            <a:endParaRPr lang="en-GB" dirty="0"/>
          </a:p>
        </p:txBody>
      </p:sp>
      <p:sp>
        <p:nvSpPr>
          <p:cNvPr id="3" name="Content Placeholder 2"/>
          <p:cNvSpPr>
            <a:spLocks noGrp="1"/>
          </p:cNvSpPr>
          <p:nvPr>
            <p:ph sz="quarter" idx="1"/>
          </p:nvPr>
        </p:nvSpPr>
        <p:spPr>
          <a:xfrm>
            <a:off x="301752" y="1412776"/>
            <a:ext cx="8503920" cy="5112568"/>
          </a:xfrm>
        </p:spPr>
        <p:txBody>
          <a:bodyPr>
            <a:normAutofit fontScale="92500" lnSpcReduction="20000"/>
          </a:bodyPr>
          <a:lstStyle/>
          <a:p>
            <a:r>
              <a:rPr lang="en-GB" dirty="0" smtClean="0"/>
              <a:t>P – make 1 </a:t>
            </a:r>
            <a:r>
              <a:rPr lang="en-GB" b="1" u="sng" dirty="0" smtClean="0"/>
              <a:t>point</a:t>
            </a:r>
            <a:r>
              <a:rPr lang="en-GB" dirty="0" smtClean="0"/>
              <a:t> per paragraph </a:t>
            </a:r>
          </a:p>
          <a:p>
            <a:pPr lvl="1"/>
            <a:r>
              <a:rPr lang="en-GB" dirty="0" smtClean="0">
                <a:solidFill>
                  <a:schemeClr val="tx1"/>
                </a:solidFill>
              </a:rPr>
              <a:t>Topic sentence</a:t>
            </a:r>
          </a:p>
          <a:p>
            <a:r>
              <a:rPr lang="en-GB" dirty="0" smtClean="0"/>
              <a:t>E – </a:t>
            </a:r>
            <a:r>
              <a:rPr lang="en-GB" b="1" u="sng" dirty="0" smtClean="0"/>
              <a:t>Explain</a:t>
            </a:r>
            <a:r>
              <a:rPr lang="en-GB" dirty="0" smtClean="0"/>
              <a:t> and </a:t>
            </a:r>
            <a:r>
              <a:rPr lang="en-GB" b="1" u="sng" dirty="0" smtClean="0"/>
              <a:t>Evidence</a:t>
            </a:r>
            <a:r>
              <a:rPr lang="en-GB" dirty="0" smtClean="0"/>
              <a:t> </a:t>
            </a:r>
          </a:p>
          <a:p>
            <a:pPr lvl="1"/>
            <a:r>
              <a:rPr lang="en-GB" dirty="0" smtClean="0">
                <a:solidFill>
                  <a:schemeClr val="tx1"/>
                </a:solidFill>
              </a:rPr>
              <a:t>Develop your point/</a:t>
            </a:r>
            <a:r>
              <a:rPr lang="en-GB" b="1" u="sng" dirty="0" smtClean="0">
                <a:solidFill>
                  <a:schemeClr val="tx1"/>
                </a:solidFill>
              </a:rPr>
              <a:t>explain</a:t>
            </a:r>
            <a:r>
              <a:rPr lang="en-GB" dirty="0" smtClean="0">
                <a:solidFill>
                  <a:schemeClr val="tx1"/>
                </a:solidFill>
              </a:rPr>
              <a:t> reasoning. Apply theory/explain cause and effect.</a:t>
            </a:r>
          </a:p>
          <a:p>
            <a:pPr lvl="1"/>
            <a:r>
              <a:rPr lang="en-GB" dirty="0" smtClean="0">
                <a:solidFill>
                  <a:schemeClr val="tx1"/>
                </a:solidFill>
              </a:rPr>
              <a:t>Stepping stone approach – build up your point</a:t>
            </a:r>
          </a:p>
          <a:p>
            <a:pPr lvl="1"/>
            <a:r>
              <a:rPr lang="en-GB" dirty="0" smtClean="0">
                <a:solidFill>
                  <a:schemeClr val="tx1"/>
                </a:solidFill>
              </a:rPr>
              <a:t>Use </a:t>
            </a:r>
            <a:r>
              <a:rPr lang="en-GB" b="1" u="sng" dirty="0" smtClean="0">
                <a:solidFill>
                  <a:schemeClr val="tx1"/>
                </a:solidFill>
              </a:rPr>
              <a:t>examples</a:t>
            </a:r>
            <a:r>
              <a:rPr lang="en-GB" dirty="0" smtClean="0">
                <a:solidFill>
                  <a:schemeClr val="tx1"/>
                </a:solidFill>
              </a:rPr>
              <a:t> to support/illustrate point</a:t>
            </a:r>
          </a:p>
          <a:p>
            <a:r>
              <a:rPr lang="en-GB" dirty="0" smtClean="0"/>
              <a:t>E – </a:t>
            </a:r>
            <a:r>
              <a:rPr lang="en-GB" b="1" dirty="0" smtClean="0"/>
              <a:t>Evaluation</a:t>
            </a:r>
          </a:p>
          <a:p>
            <a:pPr lvl="1"/>
            <a:r>
              <a:rPr lang="en-GB" dirty="0" smtClean="0">
                <a:solidFill>
                  <a:schemeClr val="tx1"/>
                </a:solidFill>
              </a:rPr>
              <a:t>Weigh up the points outlined?  Do they explain the whole argument/position? No? why not? </a:t>
            </a:r>
          </a:p>
          <a:p>
            <a:pPr lvl="1"/>
            <a:r>
              <a:rPr lang="en-GB" dirty="0" smtClean="0">
                <a:solidFill>
                  <a:schemeClr val="tx1"/>
                </a:solidFill>
              </a:rPr>
              <a:t>What else do we need to consider?</a:t>
            </a:r>
          </a:p>
          <a:p>
            <a:r>
              <a:rPr lang="en-GB" dirty="0" smtClean="0"/>
              <a:t>L -  </a:t>
            </a:r>
            <a:r>
              <a:rPr lang="en-GB" b="1" dirty="0" smtClean="0"/>
              <a:t>Link</a:t>
            </a:r>
            <a:r>
              <a:rPr lang="en-GB" dirty="0" smtClean="0"/>
              <a:t> to question </a:t>
            </a:r>
          </a:p>
          <a:p>
            <a:pPr lvl="1"/>
            <a:r>
              <a:rPr lang="en-GB" dirty="0" smtClean="0">
                <a:solidFill>
                  <a:schemeClr val="tx1"/>
                </a:solidFill>
              </a:rPr>
              <a:t>Draw on the essay title and explain how the point has provided a partial answer to the question. Then explain what point you will be making in the next paragraph </a:t>
            </a:r>
          </a:p>
          <a:p>
            <a:endParaRPr lang="en-GB" dirty="0"/>
          </a:p>
          <a:p>
            <a:endParaRPr lang="en-GB" dirty="0" smtClean="0"/>
          </a:p>
        </p:txBody>
      </p:sp>
    </p:spTree>
    <p:extLst>
      <p:ext uri="{BB962C8B-B14F-4D97-AF65-F5344CB8AC3E}">
        <p14:creationId xmlns:p14="http://schemas.microsoft.com/office/powerpoint/2010/main" val="3350273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2173</TotalTime>
  <Words>1515</Words>
  <Application>Microsoft Office PowerPoint</Application>
  <PresentationFormat>On-screen Show (4:3)</PresentationFormat>
  <Paragraphs>146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Managing Organisations</vt:lpstr>
      <vt:lpstr>I do not know where to start!</vt:lpstr>
      <vt:lpstr>Critical Reading </vt:lpstr>
      <vt:lpstr>Previewing </vt:lpstr>
      <vt:lpstr>Summarising </vt:lpstr>
      <vt:lpstr>Word count </vt:lpstr>
      <vt:lpstr>Begin the planning process</vt:lpstr>
      <vt:lpstr>What your plan should include </vt:lpstr>
      <vt:lpstr>Paragraph Plan (PEEL)</vt:lpstr>
      <vt:lpstr>Paragraph Plan </vt:lpstr>
      <vt:lpstr>Example Paragraph </vt:lpstr>
      <vt:lpstr>Structuring your ideas </vt:lpstr>
      <vt:lpstr>Introductions</vt:lpstr>
      <vt:lpstr>Conclusions </vt:lpstr>
      <vt:lpstr>Proofreading </vt:lpstr>
      <vt:lpstr>Coherence test </vt:lpstr>
      <vt:lpstr>PowerPoint Presentation</vt:lpstr>
      <vt:lpstr>Assessment and Feedback </vt:lpstr>
    </vt:vector>
  </TitlesOfParts>
  <Company>Roehampton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Skills for Ministerial Theology</dc:title>
  <dc:creator>user1</dc:creator>
  <cp:lastModifiedBy>Guy Bohane</cp:lastModifiedBy>
  <cp:revision>49</cp:revision>
  <cp:lastPrinted>2013-10-25T13:23:49Z</cp:lastPrinted>
  <dcterms:created xsi:type="dcterms:W3CDTF">2013-10-23T18:02:58Z</dcterms:created>
  <dcterms:modified xsi:type="dcterms:W3CDTF">2014-09-14T07:17:35Z</dcterms:modified>
</cp:coreProperties>
</file>