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5B076100" ContentType="image/p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57" r:id="rId7"/>
    <p:sldId id="258" r:id="rId8"/>
    <p:sldId id="260" r:id="rId9"/>
    <p:sldId id="259" r:id="rId10"/>
    <p:sldId id="261" r:id="rId11"/>
    <p:sldId id="262" r:id="rId12"/>
    <p:sldId id="263" r:id="rId13"/>
    <p:sldId id="264" r:id="rId14"/>
    <p:sldId id="267" r:id="rId15"/>
    <p:sldId id="265" r:id="rId16"/>
    <p:sldId id="266" r:id="rId17"/>
    <p:sldId id="269" r:id="rId18"/>
    <p:sldId id="268" r:id="rId19"/>
    <p:sldId id="270" r:id="rId20"/>
    <p:sldId id="271" r:id="rId21"/>
  </p:sldIdLst>
  <p:sldSz cx="9144000" cy="6858000" type="screen4x3"/>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037A6B5-D8F1-4353-A8D7-4957BA18A7D6}" type="datetimeFigureOut">
              <a:rPr lang="en-GB" smtClean="0"/>
              <a:t>15/09/2014</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20EE02-96ED-4F4A-9384-72E9FC44EB34}"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20EE02-96ED-4F4A-9384-72E9FC44EB34}"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120EE02-96ED-4F4A-9384-72E9FC44EB34}"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t>15/09/2014</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037A6B5-D8F1-4353-A8D7-4957BA18A7D6}" type="datetimeFigureOut">
              <a:rPr lang="en-GB" smtClean="0"/>
              <a:t>15/09/2014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F120EE02-96ED-4F4A-9384-72E9FC44EB34}"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D037A6B5-D8F1-4353-A8D7-4957BA18A7D6}" type="datetimeFigureOut">
              <a:rPr lang="en-GB" smtClean="0"/>
              <a:t>15/09/2014</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120EE02-96ED-4F4A-9384-72E9FC44EB34}"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037A6B5-D8F1-4353-A8D7-4957BA18A7D6}" type="datetimeFigureOut">
              <a:rPr lang="en-GB" smtClean="0"/>
              <a:t>15/09/2014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20EE02-96ED-4F4A-9384-72E9FC44EB34}"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037A6B5-D8F1-4353-A8D7-4957BA18A7D6}" type="datetimeFigureOut">
              <a:rPr lang="en-GB" smtClean="0"/>
              <a:t>15/09/2014</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120EE02-96ED-4F4A-9384-72E9FC44EB34}"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037A6B5-D8F1-4353-A8D7-4957BA18A7D6}" type="datetimeFigureOut">
              <a:rPr lang="en-GB" smtClean="0"/>
              <a:t>15/09/2014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F120EE02-96ED-4F4A-9384-72E9FC44EB34}"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037A6B5-D8F1-4353-A8D7-4957BA18A7D6}" type="datetimeFigureOut">
              <a:rPr lang="en-GB" smtClean="0"/>
              <a:t>15/09/2014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120EE02-96ED-4F4A-9384-72E9FC44EB34}"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120EE02-96ED-4F4A-9384-72E9FC44EB34}"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037A6B5-D8F1-4353-A8D7-4957BA18A7D6}" type="datetimeFigureOut">
              <a:rPr lang="en-GB" smtClean="0"/>
              <a:t>15/09/2014</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120EE02-96ED-4F4A-9384-72E9FC44EB34}"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037A6B5-D8F1-4353-A8D7-4957BA18A7D6}" type="datetimeFigureOut">
              <a:rPr lang="en-GB" smtClean="0"/>
              <a:t>15/09/2014</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037A6B5-D8F1-4353-A8D7-4957BA18A7D6}" type="datetimeFigureOut">
              <a:rPr lang="en-GB" smtClean="0"/>
              <a:t>15/09/2014</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120EE02-96ED-4F4A-9384-72E9FC44EB34}"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5B076100"/><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t>	</a:t>
            </a:r>
          </a:p>
        </p:txBody>
      </p:sp>
      <p:sp>
        <p:nvSpPr>
          <p:cNvPr id="2" name="Title 1"/>
          <p:cNvSpPr>
            <a:spLocks noGrp="1"/>
          </p:cNvSpPr>
          <p:nvPr>
            <p:ph type="ctrTitle"/>
          </p:nvPr>
        </p:nvSpPr>
        <p:spPr/>
        <p:txBody>
          <a:bodyPr/>
          <a:lstStyle/>
          <a:p>
            <a:r>
              <a:rPr lang="en-GB" dirty="0" smtClean="0"/>
              <a:t>Approaching the Literature </a:t>
            </a:r>
            <a:r>
              <a:rPr lang="en-GB" dirty="0"/>
              <a:t>R</a:t>
            </a:r>
            <a:r>
              <a:rPr lang="en-GB" dirty="0" smtClean="0"/>
              <a:t>eview</a:t>
            </a:r>
            <a:endParaRPr lang="en-GB" dirty="0"/>
          </a:p>
        </p:txBody>
      </p:sp>
    </p:spTree>
    <p:extLst>
      <p:ext uri="{BB962C8B-B14F-4D97-AF65-F5344CB8AC3E}">
        <p14:creationId xmlns:p14="http://schemas.microsoft.com/office/powerpoint/2010/main" val="1701290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the readings</a:t>
            </a:r>
            <a:endParaRPr lang="en-GB" dirty="0"/>
          </a:p>
        </p:txBody>
      </p:sp>
      <p:sp>
        <p:nvSpPr>
          <p:cNvPr id="3" name="Content Placeholder 2"/>
          <p:cNvSpPr>
            <a:spLocks noGrp="1"/>
          </p:cNvSpPr>
          <p:nvPr>
            <p:ph sz="quarter" idx="1"/>
          </p:nvPr>
        </p:nvSpPr>
        <p:spPr/>
        <p:txBody>
          <a:bodyPr/>
          <a:lstStyle/>
          <a:p>
            <a:pPr marL="0" indent="0" algn="ctr">
              <a:buNone/>
            </a:pPr>
            <a:r>
              <a:rPr lang="en-GB" b="1" u="sng" dirty="0"/>
              <a:t>Questions to ask when grouping sources</a:t>
            </a:r>
            <a:endParaRPr lang="en-GB" dirty="0"/>
          </a:p>
          <a:p>
            <a:pPr lvl="0"/>
            <a:endParaRPr lang="en-GB" dirty="0" smtClean="0"/>
          </a:p>
          <a:p>
            <a:pPr lvl="0"/>
            <a:r>
              <a:rPr lang="en-GB" dirty="0" smtClean="0"/>
              <a:t>What </a:t>
            </a:r>
            <a:r>
              <a:rPr lang="en-GB" dirty="0"/>
              <a:t>are the shared themes, ideas or issues presented?</a:t>
            </a:r>
          </a:p>
          <a:p>
            <a:pPr lvl="0"/>
            <a:r>
              <a:rPr lang="en-GB" dirty="0"/>
              <a:t>Does there appear to be a gap missing?</a:t>
            </a:r>
          </a:p>
          <a:p>
            <a:pPr lvl="0"/>
            <a:r>
              <a:rPr lang="en-GB" dirty="0"/>
              <a:t>What trends/developments are evident in the literature?</a:t>
            </a:r>
          </a:p>
          <a:p>
            <a:pPr lvl="0"/>
            <a:r>
              <a:rPr lang="en-GB" dirty="0"/>
              <a:t>What theoretical approaches have you identified?</a:t>
            </a:r>
          </a:p>
          <a:p>
            <a:endParaRPr lang="en-GB" dirty="0"/>
          </a:p>
        </p:txBody>
      </p:sp>
    </p:spTree>
    <p:extLst>
      <p:ext uri="{BB962C8B-B14F-4D97-AF65-F5344CB8AC3E}">
        <p14:creationId xmlns:p14="http://schemas.microsoft.com/office/powerpoint/2010/main" val="4048642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Thesis statement </a:t>
            </a:r>
            <a:endParaRPr lang="en-GB" dirty="0"/>
          </a:p>
        </p:txBody>
      </p:sp>
      <p:sp>
        <p:nvSpPr>
          <p:cNvPr id="3" name="Content Placeholder 2"/>
          <p:cNvSpPr>
            <a:spLocks noGrp="1"/>
          </p:cNvSpPr>
          <p:nvPr>
            <p:ph sz="quarter" idx="1"/>
          </p:nvPr>
        </p:nvSpPr>
        <p:spPr>
          <a:xfrm>
            <a:off x="301752" y="1527048"/>
            <a:ext cx="8503920" cy="4854280"/>
          </a:xfrm>
        </p:spPr>
        <p:txBody>
          <a:bodyPr>
            <a:normAutofit/>
          </a:bodyPr>
          <a:lstStyle/>
          <a:p>
            <a:pPr marL="0" indent="0">
              <a:buNone/>
            </a:pPr>
            <a:r>
              <a:rPr lang="en-GB" b="1" u="sng" dirty="0"/>
              <a:t>Developing the thesis statement</a:t>
            </a:r>
            <a:endParaRPr lang="en-GB" dirty="0"/>
          </a:p>
          <a:p>
            <a:r>
              <a:rPr lang="en-GB" u="sng" dirty="0" smtClean="0"/>
              <a:t>Example</a:t>
            </a:r>
            <a:r>
              <a:rPr lang="en-GB" u="sng" dirty="0"/>
              <a:t>:</a:t>
            </a:r>
            <a:endParaRPr lang="en-GB" dirty="0"/>
          </a:p>
          <a:p>
            <a:r>
              <a:rPr lang="en-GB" dirty="0"/>
              <a:t>‘Companies claim to act in a corporately socially responsible manner despite continuing to engage in business that is fundamentally unsustainable’. </a:t>
            </a:r>
          </a:p>
          <a:p>
            <a:r>
              <a:rPr lang="en-GB" dirty="0"/>
              <a:t>‘Information and Communication Technology allows employees to be constantly tethered to their ICT’.</a:t>
            </a:r>
          </a:p>
          <a:p>
            <a:endParaRPr lang="en-GB" dirty="0"/>
          </a:p>
        </p:txBody>
      </p:sp>
    </p:spTree>
    <p:extLst>
      <p:ext uri="{BB962C8B-B14F-4D97-AF65-F5344CB8AC3E}">
        <p14:creationId xmlns:p14="http://schemas.microsoft.com/office/powerpoint/2010/main" val="2480556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 </a:t>
            </a:r>
            <a:endParaRPr lang="en-GB" dirty="0"/>
          </a:p>
        </p:txBody>
      </p:sp>
      <p:sp>
        <p:nvSpPr>
          <p:cNvPr id="3" name="Content Placeholder 2"/>
          <p:cNvSpPr>
            <a:spLocks noGrp="1"/>
          </p:cNvSpPr>
          <p:nvPr>
            <p:ph sz="quarter" idx="1"/>
          </p:nvPr>
        </p:nvSpPr>
        <p:spPr>
          <a:xfrm>
            <a:off x="301752" y="1527048"/>
            <a:ext cx="8503920" cy="4998296"/>
          </a:xfrm>
        </p:spPr>
        <p:txBody>
          <a:bodyPr>
            <a:normAutofit fontScale="85000" lnSpcReduction="20000"/>
          </a:bodyPr>
          <a:lstStyle/>
          <a:p>
            <a:pPr marL="0" indent="0">
              <a:buNone/>
            </a:pPr>
            <a:r>
              <a:rPr lang="en-GB" b="1" u="sng" dirty="0"/>
              <a:t>Identify three questions</a:t>
            </a:r>
            <a:r>
              <a:rPr lang="en-GB" dirty="0"/>
              <a:t> that your literature will answer. Key topics will be discussed in these questions. What questions do you need to ask in order to obtain the answers that will enable you to respond to the research problem?</a:t>
            </a:r>
          </a:p>
          <a:p>
            <a:pPr marL="0" indent="0">
              <a:buNone/>
            </a:pPr>
            <a:endParaRPr lang="en-GB" b="1" u="sng" dirty="0" smtClean="0"/>
          </a:p>
          <a:p>
            <a:pPr marL="0" indent="0">
              <a:buNone/>
            </a:pPr>
            <a:r>
              <a:rPr lang="en-GB" b="1" u="sng" dirty="0" smtClean="0"/>
              <a:t>Example</a:t>
            </a:r>
            <a:endParaRPr lang="en-GB" b="1" u="sng" dirty="0"/>
          </a:p>
          <a:p>
            <a:pPr marL="0" indent="0">
              <a:buNone/>
            </a:pPr>
            <a:endParaRPr lang="en-GB" b="1" dirty="0"/>
          </a:p>
          <a:p>
            <a:pPr marL="0" indent="0">
              <a:buNone/>
            </a:pPr>
            <a:r>
              <a:rPr lang="en-GB" u="sng" dirty="0"/>
              <a:t>Thesis statement</a:t>
            </a:r>
          </a:p>
          <a:p>
            <a:r>
              <a:rPr lang="en-GB" dirty="0"/>
              <a:t>‘Information and Communication Technology allows employees to be constantly tethered to their ICT</a:t>
            </a:r>
            <a:r>
              <a:rPr lang="en-GB" dirty="0" smtClean="0"/>
              <a:t>’.</a:t>
            </a:r>
          </a:p>
          <a:p>
            <a:pPr marL="0" indent="0">
              <a:buNone/>
            </a:pPr>
            <a:r>
              <a:rPr lang="en-GB" u="sng" dirty="0"/>
              <a:t>Questions:</a:t>
            </a:r>
          </a:p>
          <a:p>
            <a:r>
              <a:rPr lang="en-GB" dirty="0"/>
              <a:t>What are the intended consequences of ICT use?</a:t>
            </a:r>
          </a:p>
          <a:p>
            <a:r>
              <a:rPr lang="en-GB" dirty="0"/>
              <a:t>What are the unintended consequences of ICT use?</a:t>
            </a:r>
          </a:p>
          <a:p>
            <a:r>
              <a:rPr lang="en-GB" dirty="0"/>
              <a:t>How does ICT use allow employers to expropriate from employees?</a:t>
            </a:r>
          </a:p>
          <a:p>
            <a:endParaRPr lang="en-GB" dirty="0"/>
          </a:p>
          <a:p>
            <a:endParaRPr lang="en-GB" dirty="0"/>
          </a:p>
        </p:txBody>
      </p:sp>
    </p:spTree>
    <p:extLst>
      <p:ext uri="{BB962C8B-B14F-4D97-AF65-F5344CB8AC3E}">
        <p14:creationId xmlns:p14="http://schemas.microsoft.com/office/powerpoint/2010/main" val="185083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Common approaches to organising a Lit review</a:t>
            </a:r>
            <a:endParaRPr lang="en-GB" dirty="0"/>
          </a:p>
        </p:txBody>
      </p:sp>
      <p:sp>
        <p:nvSpPr>
          <p:cNvPr id="3" name="Content Placeholder 2"/>
          <p:cNvSpPr>
            <a:spLocks noGrp="1"/>
          </p:cNvSpPr>
          <p:nvPr>
            <p:ph sz="quarter" idx="1"/>
          </p:nvPr>
        </p:nvSpPr>
        <p:spPr/>
        <p:txBody>
          <a:bodyPr/>
          <a:lstStyle/>
          <a:p>
            <a:r>
              <a:rPr lang="en-GB" u="sng" dirty="0"/>
              <a:t>Chronological:</a:t>
            </a:r>
            <a:r>
              <a:rPr lang="en-GB" dirty="0"/>
              <a:t> depending on the nature of your literature and development of ideas, a chronological approach will present the development of a key trend and/or progressions and changes in practices. </a:t>
            </a:r>
          </a:p>
          <a:p>
            <a:r>
              <a:rPr lang="en-GB" u="sng" dirty="0"/>
              <a:t>Thematic/conceptual:</a:t>
            </a:r>
            <a:r>
              <a:rPr lang="en-GB" dirty="0"/>
              <a:t> Time is not a factor here. The review of the literature will be around particular topics/issues/theories. </a:t>
            </a:r>
          </a:p>
          <a:p>
            <a:r>
              <a:rPr lang="en-GB" u="sng" dirty="0"/>
              <a:t>Methodological:</a:t>
            </a:r>
            <a:r>
              <a:rPr lang="en-GB" dirty="0"/>
              <a:t> This review focuses on the methodological or paradigmatic approaches to your material. </a:t>
            </a:r>
          </a:p>
          <a:p>
            <a:endParaRPr lang="en-GB" dirty="0"/>
          </a:p>
        </p:txBody>
      </p:sp>
    </p:spTree>
    <p:extLst>
      <p:ext uri="{BB962C8B-B14F-4D97-AF65-F5344CB8AC3E}">
        <p14:creationId xmlns:p14="http://schemas.microsoft.com/office/powerpoint/2010/main" val="3782214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structure </a:t>
            </a:r>
            <a:endParaRPr lang="en-GB" dirty="0"/>
          </a:p>
        </p:txBody>
      </p:sp>
      <p:sp>
        <p:nvSpPr>
          <p:cNvPr id="3" name="Content Placeholder 2"/>
          <p:cNvSpPr>
            <a:spLocks noGrp="1"/>
          </p:cNvSpPr>
          <p:nvPr>
            <p:ph sz="quarter" idx="1"/>
          </p:nvPr>
        </p:nvSpPr>
        <p:spPr>
          <a:xfrm>
            <a:off x="301752" y="1527048"/>
            <a:ext cx="8503920" cy="4998296"/>
          </a:xfrm>
        </p:spPr>
        <p:txBody>
          <a:bodyPr>
            <a:normAutofit fontScale="77500" lnSpcReduction="20000"/>
          </a:bodyPr>
          <a:lstStyle/>
          <a:p>
            <a:pPr marL="0" indent="0">
              <a:buNone/>
            </a:pPr>
            <a:r>
              <a:rPr lang="en-GB" u="sng" dirty="0"/>
              <a:t>Introduction</a:t>
            </a:r>
            <a:endParaRPr lang="en-GB" dirty="0"/>
          </a:p>
          <a:p>
            <a:pPr lvl="0"/>
            <a:r>
              <a:rPr lang="en-GB" dirty="0"/>
              <a:t>Thesis statement</a:t>
            </a:r>
          </a:p>
          <a:p>
            <a:pPr lvl="0"/>
            <a:r>
              <a:rPr lang="en-GB" dirty="0"/>
              <a:t>Purpose of the review and concise overview of the research problem</a:t>
            </a:r>
          </a:p>
          <a:p>
            <a:pPr lvl="0"/>
            <a:r>
              <a:rPr lang="en-GB" dirty="0"/>
              <a:t>Outlines the organisational pattern of the review/sequence of themes covered and the scope of the research</a:t>
            </a:r>
          </a:p>
          <a:p>
            <a:pPr lvl="0"/>
            <a:r>
              <a:rPr lang="en-GB" dirty="0"/>
              <a:t>Limits, inclusion/exclusion criteria should be clearly outlined. </a:t>
            </a:r>
          </a:p>
          <a:p>
            <a:pPr marL="0" indent="0">
              <a:buNone/>
            </a:pPr>
            <a:r>
              <a:rPr lang="en-GB" u="sng" dirty="0"/>
              <a:t>Body</a:t>
            </a:r>
            <a:endParaRPr lang="en-GB" dirty="0"/>
          </a:p>
          <a:p>
            <a:pPr lvl="0"/>
            <a:r>
              <a:rPr lang="en-GB" dirty="0"/>
              <a:t>Summarisation and Synthesis (discusses and presents findings from the literature)</a:t>
            </a:r>
          </a:p>
          <a:p>
            <a:pPr lvl="0"/>
            <a:r>
              <a:rPr lang="en-GB" dirty="0"/>
              <a:t>Ensure continuity by summarising each theme/section and present how it relates to following section. </a:t>
            </a:r>
          </a:p>
          <a:p>
            <a:pPr marL="0" indent="0">
              <a:buNone/>
            </a:pPr>
            <a:r>
              <a:rPr lang="en-GB" u="sng" dirty="0"/>
              <a:t>Conclusion</a:t>
            </a:r>
            <a:endParaRPr lang="en-GB" dirty="0"/>
          </a:p>
          <a:p>
            <a:pPr lvl="0"/>
            <a:r>
              <a:rPr lang="en-GB" dirty="0"/>
              <a:t>Concise summary of the findings</a:t>
            </a:r>
          </a:p>
          <a:p>
            <a:pPr lvl="0"/>
            <a:r>
              <a:rPr lang="en-GB" dirty="0"/>
              <a:t>Presents a rationale for conducting future research</a:t>
            </a:r>
          </a:p>
          <a:p>
            <a:pPr lvl="0"/>
            <a:r>
              <a:rPr lang="en-GB" dirty="0"/>
              <a:t>Identified gaps in the literature should lead logically onto the purpose of the proposed study (Cronin, Ryan and Coughlan, 2008)</a:t>
            </a:r>
          </a:p>
          <a:p>
            <a:endParaRPr lang="en-GB" dirty="0"/>
          </a:p>
        </p:txBody>
      </p:sp>
    </p:spTree>
    <p:extLst>
      <p:ext uri="{BB962C8B-B14F-4D97-AF65-F5344CB8AC3E}">
        <p14:creationId xmlns:p14="http://schemas.microsoft.com/office/powerpoint/2010/main" val="3016425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184176"/>
          </a:xfrm>
        </p:spPr>
        <p:txBody>
          <a:bodyPr>
            <a:normAutofit/>
          </a:bodyPr>
          <a:lstStyle/>
          <a:p>
            <a:r>
              <a:rPr lang="en-GB" dirty="0"/>
              <a:t>Common Mistakes to avoid</a:t>
            </a:r>
            <a:br>
              <a:rPr lang="en-GB" dirty="0"/>
            </a:br>
            <a:endParaRPr lang="en-GB" dirty="0"/>
          </a:p>
        </p:txBody>
      </p:sp>
      <p:sp>
        <p:nvSpPr>
          <p:cNvPr id="3" name="Content Placeholder 2"/>
          <p:cNvSpPr>
            <a:spLocks noGrp="1"/>
          </p:cNvSpPr>
          <p:nvPr>
            <p:ph sz="quarter" idx="1"/>
          </p:nvPr>
        </p:nvSpPr>
        <p:spPr>
          <a:xfrm>
            <a:off x="301752" y="1844824"/>
            <a:ext cx="8503920" cy="3960440"/>
          </a:xfrm>
        </p:spPr>
        <p:txBody>
          <a:bodyPr>
            <a:normAutofit lnSpcReduction="10000"/>
          </a:bodyPr>
          <a:lstStyle/>
          <a:p>
            <a:r>
              <a:rPr lang="en-GB" dirty="0" smtClean="0"/>
              <a:t>Failure </a:t>
            </a:r>
            <a:r>
              <a:rPr lang="en-GB" dirty="0"/>
              <a:t>to link the findings of the literature review to your own study</a:t>
            </a:r>
          </a:p>
          <a:p>
            <a:r>
              <a:rPr lang="en-GB" dirty="0"/>
              <a:t>Does not start the reading process early and fails to identify suitable sources</a:t>
            </a:r>
          </a:p>
          <a:p>
            <a:r>
              <a:rPr lang="en-GB" dirty="0"/>
              <a:t>Does not refer to primary sources (lazy research)</a:t>
            </a:r>
          </a:p>
          <a:p>
            <a:r>
              <a:rPr lang="en-GB" dirty="0"/>
              <a:t>Absence of criticality and accepting findings as valid without questioning all aspects of the research design</a:t>
            </a:r>
          </a:p>
          <a:p>
            <a:r>
              <a:rPr lang="en-GB" dirty="0"/>
              <a:t>Produces an annotated bibliography</a:t>
            </a:r>
          </a:p>
          <a:p>
            <a:endParaRPr lang="en-GB" dirty="0"/>
          </a:p>
        </p:txBody>
      </p:sp>
    </p:spTree>
    <p:extLst>
      <p:ext uri="{BB962C8B-B14F-4D97-AF65-F5344CB8AC3E}">
        <p14:creationId xmlns:p14="http://schemas.microsoft.com/office/powerpoint/2010/main" val="3167054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Bibliography </a:t>
            </a:r>
            <a:endParaRPr lang="en-GB" dirty="0"/>
          </a:p>
        </p:txBody>
      </p:sp>
      <p:sp>
        <p:nvSpPr>
          <p:cNvPr id="3" name="Content Placeholder 2"/>
          <p:cNvSpPr>
            <a:spLocks noGrp="1"/>
          </p:cNvSpPr>
          <p:nvPr>
            <p:ph sz="quarter" idx="1"/>
          </p:nvPr>
        </p:nvSpPr>
        <p:spPr/>
        <p:txBody>
          <a:bodyPr>
            <a:normAutofit/>
          </a:bodyPr>
          <a:lstStyle/>
          <a:p>
            <a:r>
              <a:rPr lang="en-GB" dirty="0" err="1" smtClean="0"/>
              <a:t>Boote</a:t>
            </a:r>
            <a:r>
              <a:rPr lang="en-GB" dirty="0"/>
              <a:t>, D. N., and P </a:t>
            </a:r>
            <a:r>
              <a:rPr lang="en-GB" dirty="0" err="1"/>
              <a:t>Beile</a:t>
            </a:r>
            <a:r>
              <a:rPr lang="en-GB" dirty="0"/>
              <a:t>. (2005). Scholars before researchers: on the centrality of the dissertation literature review in research preparation. </a:t>
            </a:r>
            <a:r>
              <a:rPr lang="en-GB" i="1" dirty="0"/>
              <a:t>Educational Researcher</a:t>
            </a:r>
            <a:r>
              <a:rPr lang="en-GB" dirty="0"/>
              <a:t>, 34(6), 3-15.</a:t>
            </a:r>
          </a:p>
          <a:p>
            <a:r>
              <a:rPr lang="en-GB" dirty="0"/>
              <a:t>Cronin, P., Ryan, F and M Coughlan. (2008) Undertaking a literature review: a step-by-step approach. </a:t>
            </a:r>
            <a:r>
              <a:rPr lang="en-GB" i="1" dirty="0"/>
              <a:t>British Journal of Nursing</a:t>
            </a:r>
            <a:r>
              <a:rPr lang="en-GB" dirty="0"/>
              <a:t>, 17(1), 38-43. </a:t>
            </a:r>
          </a:p>
          <a:p>
            <a:r>
              <a:rPr lang="en-GB" dirty="0"/>
              <a:t>Hart, C. (1998). </a:t>
            </a:r>
            <a:r>
              <a:rPr lang="en-GB" i="1" dirty="0"/>
              <a:t>Doing a literature review: Releasing the social science research imagination.</a:t>
            </a:r>
            <a:r>
              <a:rPr lang="en-GB" dirty="0"/>
              <a:t> London, Sage.  </a:t>
            </a:r>
          </a:p>
          <a:p>
            <a:endParaRPr lang="en-GB" dirty="0"/>
          </a:p>
        </p:txBody>
      </p:sp>
    </p:spTree>
    <p:extLst>
      <p:ext uri="{BB962C8B-B14F-4D97-AF65-F5344CB8AC3E}">
        <p14:creationId xmlns:p14="http://schemas.microsoft.com/office/powerpoint/2010/main" val="3613293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323528" y="1527175"/>
            <a:ext cx="8640960" cy="4572000"/>
          </a:xfrm>
        </p:spPr>
        <p:txBody>
          <a:bodyPr/>
          <a:lstStyle/>
          <a:p>
            <a:pPr marL="0" indent="0" algn="ctr">
              <a:buNone/>
            </a:pPr>
            <a:endParaRPr lang="en-GB" b="1" u="sng" dirty="0" smtClean="0"/>
          </a:p>
          <a:p>
            <a:pPr marL="0" indent="0" algn="ctr">
              <a:buNone/>
            </a:pPr>
            <a:endParaRPr lang="en-GB" b="1" u="sng" dirty="0"/>
          </a:p>
          <a:p>
            <a:pPr marL="0" indent="0" algn="ctr">
              <a:buNone/>
            </a:pPr>
            <a:r>
              <a:rPr lang="en-GB" b="1" u="sng" dirty="0" smtClean="0"/>
              <a:t>‘</a:t>
            </a:r>
            <a:r>
              <a:rPr lang="en-GB" i="1" dirty="0"/>
              <a:t>A researcher cannot perform significant research without first understanding the literature in the field’ (</a:t>
            </a:r>
            <a:r>
              <a:rPr lang="en-GB" i="1" dirty="0" err="1"/>
              <a:t>Boote</a:t>
            </a:r>
            <a:r>
              <a:rPr lang="en-GB" i="1" dirty="0"/>
              <a:t> and </a:t>
            </a:r>
            <a:r>
              <a:rPr lang="en-GB" i="1" dirty="0" err="1"/>
              <a:t>Beile</a:t>
            </a:r>
            <a:r>
              <a:rPr lang="en-GB" i="1" dirty="0"/>
              <a:t>, 2005: 3)</a:t>
            </a:r>
            <a:endParaRPr lang="en-GB" dirty="0"/>
          </a:p>
          <a:p>
            <a:pPr marL="0" indent="0" algn="ctr">
              <a:buNone/>
            </a:pPr>
            <a:endParaRPr lang="en-GB" dirty="0"/>
          </a:p>
        </p:txBody>
      </p:sp>
    </p:spTree>
    <p:extLst>
      <p:ext uri="{BB962C8B-B14F-4D97-AF65-F5344CB8AC3E}">
        <p14:creationId xmlns:p14="http://schemas.microsoft.com/office/powerpoint/2010/main" val="4196423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Approaching the literature review </a:t>
            </a:r>
            <a:endParaRPr lang="en-GB" dirty="0"/>
          </a:p>
        </p:txBody>
      </p:sp>
      <p:sp>
        <p:nvSpPr>
          <p:cNvPr id="3" name="Content Placeholder 2"/>
          <p:cNvSpPr>
            <a:spLocks noGrp="1"/>
          </p:cNvSpPr>
          <p:nvPr>
            <p:ph sz="quarter" idx="1"/>
          </p:nvPr>
        </p:nvSpPr>
        <p:spPr/>
        <p:txBody>
          <a:bodyPr/>
          <a:lstStyle/>
          <a:p>
            <a:r>
              <a:rPr lang="en-GB" dirty="0"/>
              <a:t>To complete a literature review requires </a:t>
            </a:r>
            <a:r>
              <a:rPr lang="en-GB" b="1" u="sng" dirty="0"/>
              <a:t>planning, time, reading, writing, drafting, reflection and editing. </a:t>
            </a:r>
            <a:endParaRPr lang="en-GB" dirty="0"/>
          </a:p>
          <a:p>
            <a:r>
              <a:rPr lang="en-GB" dirty="0"/>
              <a:t>A successful literature review has a firm idea of the </a:t>
            </a:r>
            <a:r>
              <a:rPr lang="en-GB" b="1" u="sng" dirty="0"/>
              <a:t>research problem</a:t>
            </a:r>
            <a:r>
              <a:rPr lang="en-GB" dirty="0"/>
              <a:t> and an understanding of the </a:t>
            </a:r>
            <a:r>
              <a:rPr lang="en-GB" b="1" u="sng" dirty="0"/>
              <a:t>research framework/paradigm</a:t>
            </a:r>
            <a:r>
              <a:rPr lang="en-GB" dirty="0"/>
              <a:t>. </a:t>
            </a:r>
          </a:p>
          <a:p>
            <a:r>
              <a:rPr lang="en-GB" dirty="0"/>
              <a:t>In order to refine the research problem, </a:t>
            </a:r>
            <a:r>
              <a:rPr lang="en-GB" b="1" u="sng" dirty="0"/>
              <a:t>conduct preliminary research</a:t>
            </a:r>
            <a:r>
              <a:rPr lang="en-GB" dirty="0"/>
              <a:t> which will help you narrow your focus and identity key search terms. </a:t>
            </a:r>
          </a:p>
          <a:p>
            <a:endParaRPr lang="en-GB" dirty="0"/>
          </a:p>
        </p:txBody>
      </p:sp>
    </p:spTree>
    <p:extLst>
      <p:ext uri="{BB962C8B-B14F-4D97-AF65-F5344CB8AC3E}">
        <p14:creationId xmlns:p14="http://schemas.microsoft.com/office/powerpoint/2010/main" val="31836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Approaching the literature review </a:t>
            </a:r>
          </a:p>
        </p:txBody>
      </p:sp>
      <p:sp>
        <p:nvSpPr>
          <p:cNvPr id="3" name="Content Placeholder 2"/>
          <p:cNvSpPr>
            <a:spLocks noGrp="1"/>
          </p:cNvSpPr>
          <p:nvPr>
            <p:ph sz="quarter" idx="1"/>
          </p:nvPr>
        </p:nvSpPr>
        <p:spPr/>
        <p:txBody>
          <a:bodyPr>
            <a:normAutofit fontScale="92500" lnSpcReduction="10000"/>
          </a:bodyPr>
          <a:lstStyle/>
          <a:p>
            <a:r>
              <a:rPr lang="en-GB" dirty="0"/>
              <a:t>You are expected to ‘place’ your research in the existing academic literature. </a:t>
            </a:r>
            <a:endParaRPr lang="en-GB" dirty="0" smtClean="0"/>
          </a:p>
          <a:p>
            <a:r>
              <a:rPr lang="en-GB" dirty="0" smtClean="0"/>
              <a:t>Simply </a:t>
            </a:r>
            <a:r>
              <a:rPr lang="en-GB" dirty="0"/>
              <a:t>describing the literature should be avoided. A </a:t>
            </a:r>
            <a:r>
              <a:rPr lang="en-GB" b="1" u="sng" dirty="0"/>
              <a:t>critical and analytical judgement</a:t>
            </a:r>
            <a:r>
              <a:rPr lang="en-GB" dirty="0"/>
              <a:t> which demonstrates how/where your work is best placed as well as work that needs developing is essential. </a:t>
            </a:r>
            <a:endParaRPr lang="en-GB" dirty="0" smtClean="0"/>
          </a:p>
          <a:p>
            <a:r>
              <a:rPr lang="en-GB" dirty="0" smtClean="0"/>
              <a:t>Your </a:t>
            </a:r>
            <a:r>
              <a:rPr lang="en-GB" dirty="0"/>
              <a:t>work should </a:t>
            </a:r>
            <a:r>
              <a:rPr lang="en-GB" b="1" u="sng" dirty="0"/>
              <a:t>contribute</a:t>
            </a:r>
            <a:r>
              <a:rPr lang="en-GB" dirty="0"/>
              <a:t> to existing literature in the field. </a:t>
            </a:r>
          </a:p>
          <a:p>
            <a:r>
              <a:rPr lang="en-GB" dirty="0"/>
              <a:t>Ensure consideration is given to the methodological and/or theoretical arguments that inform the </a:t>
            </a:r>
            <a:r>
              <a:rPr lang="en-GB" dirty="0" smtClean="0"/>
              <a:t>literature.</a:t>
            </a:r>
          </a:p>
          <a:p>
            <a:r>
              <a:rPr lang="en-GB" dirty="0" smtClean="0"/>
              <a:t>Be </a:t>
            </a:r>
            <a:r>
              <a:rPr lang="en-GB" dirty="0"/>
              <a:t>aware of how research paradigms influence the research. </a:t>
            </a:r>
          </a:p>
          <a:p>
            <a:endParaRPr lang="en-GB" dirty="0"/>
          </a:p>
        </p:txBody>
      </p:sp>
    </p:spTree>
    <p:extLst>
      <p:ext uri="{BB962C8B-B14F-4D97-AF65-F5344CB8AC3E}">
        <p14:creationId xmlns:p14="http://schemas.microsoft.com/office/powerpoint/2010/main" val="206080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Boolean operators</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710502620"/>
              </p:ext>
            </p:extLst>
          </p:nvPr>
        </p:nvGraphicFramePr>
        <p:xfrm>
          <a:off x="467544" y="2060848"/>
          <a:ext cx="8280920" cy="3628444"/>
        </p:xfrm>
        <a:graphic>
          <a:graphicData uri="http://schemas.openxmlformats.org/drawingml/2006/table">
            <a:tbl>
              <a:tblPr firstRow="1" firstCol="1" bandRow="1">
                <a:tableStyleId>{5C22544A-7EE6-4342-B048-85BDC9FD1C3A}</a:tableStyleId>
              </a:tblPr>
              <a:tblGrid>
                <a:gridCol w="2088232"/>
                <a:gridCol w="6192688"/>
              </a:tblGrid>
              <a:tr h="684076">
                <a:tc>
                  <a:txBody>
                    <a:bodyPr/>
                    <a:lstStyle/>
                    <a:p>
                      <a:pPr>
                        <a:lnSpc>
                          <a:spcPct val="115000"/>
                        </a:lnSpc>
                        <a:spcAft>
                          <a:spcPts val="0"/>
                        </a:spcAft>
                      </a:pPr>
                      <a:r>
                        <a:rPr lang="en-GB" sz="2800">
                          <a:effectLst/>
                        </a:rPr>
                        <a:t>Command</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dirty="0">
                          <a:effectLst/>
                        </a:rPr>
                        <a:t>Purpose</a:t>
                      </a:r>
                      <a:endParaRPr lang="en-GB" sz="2800" dirty="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AND</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a:effectLst/>
                        </a:rPr>
                        <a:t>Looks for articles that include all search terms/keywords</a:t>
                      </a:r>
                      <a:endParaRPr lang="en-GB" sz="280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OR</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a:effectLst/>
                        </a:rPr>
                        <a:t>Looks for articles that include any of the search terms</a:t>
                      </a:r>
                      <a:endParaRPr lang="en-GB" sz="2800">
                        <a:effectLst/>
                        <a:latin typeface="Calibri"/>
                        <a:ea typeface="Calibri"/>
                        <a:cs typeface="Times New Roman"/>
                      </a:endParaRPr>
                    </a:p>
                  </a:txBody>
                  <a:tcPr marL="68580" marR="68580" marT="0" marB="0"/>
                </a:tc>
              </a:tr>
              <a:tr h="684076">
                <a:tc>
                  <a:txBody>
                    <a:bodyPr/>
                    <a:lstStyle/>
                    <a:p>
                      <a:pPr>
                        <a:lnSpc>
                          <a:spcPct val="115000"/>
                        </a:lnSpc>
                        <a:spcAft>
                          <a:spcPts val="0"/>
                        </a:spcAft>
                      </a:pPr>
                      <a:r>
                        <a:rPr lang="en-GB" sz="2800">
                          <a:effectLst/>
                        </a:rPr>
                        <a:t>NOT</a:t>
                      </a:r>
                      <a:endParaRPr lang="en-GB" sz="2800">
                        <a:effectLst/>
                        <a:latin typeface="Calibri"/>
                        <a:ea typeface="Calibri"/>
                        <a:cs typeface="Times New Roman"/>
                      </a:endParaRPr>
                    </a:p>
                  </a:txBody>
                  <a:tcPr marL="68580" marR="68580" marT="0" marB="0"/>
                </a:tc>
                <a:tc>
                  <a:txBody>
                    <a:bodyPr/>
                    <a:lstStyle/>
                    <a:p>
                      <a:pPr>
                        <a:lnSpc>
                          <a:spcPct val="115000"/>
                        </a:lnSpc>
                        <a:spcAft>
                          <a:spcPts val="0"/>
                        </a:spcAft>
                      </a:pPr>
                      <a:r>
                        <a:rPr lang="en-GB" sz="2800" dirty="0">
                          <a:effectLst/>
                        </a:rPr>
                        <a:t>Excludes articles that include specific keyword</a:t>
                      </a:r>
                      <a:endParaRPr lang="en-GB" sz="2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95624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256184"/>
          </a:xfrm>
        </p:spPr>
        <p:txBody>
          <a:bodyPr>
            <a:normAutofit fontScale="90000"/>
          </a:bodyPr>
          <a:lstStyle/>
          <a:p>
            <a:r>
              <a:rPr lang="en-GB" b="1" u="sng" dirty="0" smtClean="0"/>
              <a:t/>
            </a:r>
            <a:br>
              <a:rPr lang="en-GB" b="1" u="sng" dirty="0" smtClean="0"/>
            </a:br>
            <a:r>
              <a:rPr lang="en-GB" dirty="0" smtClean="0"/>
              <a:t>What </a:t>
            </a:r>
            <a:r>
              <a:rPr lang="en-GB" dirty="0"/>
              <a:t>is a literature review?</a:t>
            </a:r>
            <a:br>
              <a:rPr lang="en-GB" dirty="0"/>
            </a:br>
            <a:endParaRPr lang="en-GB" dirty="0"/>
          </a:p>
        </p:txBody>
      </p:sp>
      <p:sp>
        <p:nvSpPr>
          <p:cNvPr id="3" name="Content Placeholder 2"/>
          <p:cNvSpPr>
            <a:spLocks noGrp="1"/>
          </p:cNvSpPr>
          <p:nvPr>
            <p:ph sz="quarter" idx="1"/>
          </p:nvPr>
        </p:nvSpPr>
        <p:spPr>
          <a:xfrm>
            <a:off x="301752" y="1527048"/>
            <a:ext cx="8503920" cy="4782272"/>
          </a:xfrm>
        </p:spPr>
        <p:txBody>
          <a:bodyPr>
            <a:normAutofit fontScale="92500" lnSpcReduction="10000"/>
          </a:bodyPr>
          <a:lstStyle/>
          <a:p>
            <a:r>
              <a:rPr lang="en-GB" dirty="0"/>
              <a:t>It is not an annotated bibliography </a:t>
            </a:r>
            <a:endParaRPr lang="en-GB" dirty="0" smtClean="0"/>
          </a:p>
          <a:p>
            <a:r>
              <a:rPr lang="en-GB" dirty="0"/>
              <a:t>D</a:t>
            </a:r>
            <a:r>
              <a:rPr lang="en-GB" dirty="0" smtClean="0"/>
              <a:t>evelops </a:t>
            </a:r>
            <a:r>
              <a:rPr lang="en-GB" dirty="0"/>
              <a:t>an argument by summarising (present key information) and synthesis (reorganisation of information</a:t>
            </a:r>
            <a:r>
              <a:rPr lang="en-GB" dirty="0" smtClean="0"/>
              <a:t>)</a:t>
            </a:r>
          </a:p>
          <a:p>
            <a:r>
              <a:rPr lang="en-GB" dirty="0"/>
              <a:t>D</a:t>
            </a:r>
            <a:r>
              <a:rPr lang="en-GB" dirty="0" smtClean="0"/>
              <a:t>istinguishes </a:t>
            </a:r>
            <a:r>
              <a:rPr lang="en-GB" dirty="0"/>
              <a:t>what has already been done and identifies what needs to be done (Hart, 1998</a:t>
            </a:r>
            <a:r>
              <a:rPr lang="en-GB" dirty="0" smtClean="0"/>
              <a:t>)</a:t>
            </a:r>
          </a:p>
          <a:p>
            <a:r>
              <a:rPr lang="en-GB" dirty="0"/>
              <a:t>K</a:t>
            </a:r>
            <a:r>
              <a:rPr lang="en-GB" dirty="0" smtClean="0"/>
              <a:t>ey </a:t>
            </a:r>
            <a:r>
              <a:rPr lang="en-GB" dirty="0"/>
              <a:t>developments in the literature (research landscape</a:t>
            </a:r>
            <a:r>
              <a:rPr lang="en-GB" dirty="0" smtClean="0"/>
              <a:t>)</a:t>
            </a:r>
          </a:p>
          <a:p>
            <a:r>
              <a:rPr lang="en-GB" dirty="0"/>
              <a:t>How your work </a:t>
            </a:r>
            <a:r>
              <a:rPr lang="en-GB" b="1" u="sng" dirty="0"/>
              <a:t>connects</a:t>
            </a:r>
            <a:r>
              <a:rPr lang="en-GB" dirty="0"/>
              <a:t> with current literature needs to be explicit. </a:t>
            </a:r>
          </a:p>
          <a:p>
            <a:r>
              <a:rPr lang="en-GB" dirty="0"/>
              <a:t>framework where new findings </a:t>
            </a:r>
            <a:r>
              <a:rPr lang="en-GB" dirty="0" smtClean="0"/>
              <a:t>are </a:t>
            </a:r>
            <a:r>
              <a:rPr lang="en-GB" dirty="0"/>
              <a:t>compared to previous findings presented in the literature. This takes place in the discussion section</a:t>
            </a:r>
          </a:p>
        </p:txBody>
      </p:sp>
    </p:spTree>
    <p:extLst>
      <p:ext uri="{BB962C8B-B14F-4D97-AF65-F5344CB8AC3E}">
        <p14:creationId xmlns:p14="http://schemas.microsoft.com/office/powerpoint/2010/main" val="2589793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Description: Diagram of research for literature review"/>
          <p:cNvPicPr>
            <a:picLocks noGrp="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467544" y="1772816"/>
            <a:ext cx="8280920" cy="3960440"/>
          </a:xfrm>
          <a:prstGeom prst="rect">
            <a:avLst/>
          </a:prstGeom>
          <a:noFill/>
          <a:ln>
            <a:noFill/>
          </a:ln>
        </p:spPr>
      </p:pic>
    </p:spTree>
    <p:extLst>
      <p:ext uri="{BB962C8B-B14F-4D97-AF65-F5344CB8AC3E}">
        <p14:creationId xmlns:p14="http://schemas.microsoft.com/office/powerpoint/2010/main" val="62445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t>
            </a:r>
            <a:endParaRPr lang="en-GB" dirty="0"/>
          </a:p>
        </p:txBody>
      </p:sp>
      <p:sp>
        <p:nvSpPr>
          <p:cNvPr id="3" name="Content Placeholder 2"/>
          <p:cNvSpPr>
            <a:spLocks noGrp="1"/>
          </p:cNvSpPr>
          <p:nvPr>
            <p:ph sz="quarter" idx="1"/>
          </p:nvPr>
        </p:nvSpPr>
        <p:spPr>
          <a:xfrm>
            <a:off x="301752" y="1527048"/>
            <a:ext cx="8503920" cy="4854280"/>
          </a:xfrm>
        </p:spPr>
        <p:txBody>
          <a:bodyPr>
            <a:normAutofit fontScale="92500"/>
          </a:bodyPr>
          <a:lstStyle/>
          <a:p>
            <a:pPr lvl="0"/>
            <a:r>
              <a:rPr lang="en-GB" dirty="0"/>
              <a:t>What are the relevant sources that you need? </a:t>
            </a:r>
          </a:p>
          <a:p>
            <a:pPr lvl="0"/>
            <a:r>
              <a:rPr lang="en-GB" dirty="0"/>
              <a:t>Produce a bibliography which will also act as your </a:t>
            </a:r>
            <a:r>
              <a:rPr lang="en-GB" b="1" u="sng" dirty="0"/>
              <a:t>reading list</a:t>
            </a:r>
            <a:r>
              <a:rPr lang="en-GB" dirty="0"/>
              <a:t>. </a:t>
            </a:r>
          </a:p>
          <a:p>
            <a:pPr lvl="0"/>
            <a:r>
              <a:rPr lang="en-GB" dirty="0"/>
              <a:t>Read, read and read some more!</a:t>
            </a:r>
          </a:p>
          <a:p>
            <a:pPr lvl="0"/>
            <a:r>
              <a:rPr lang="en-GB" dirty="0"/>
              <a:t>Once you have familiarised yourself with the literature, </a:t>
            </a:r>
            <a:r>
              <a:rPr lang="en-GB" b="1" u="sng" dirty="0"/>
              <a:t>annotate the bibliography</a:t>
            </a:r>
            <a:r>
              <a:rPr lang="en-GB" dirty="0"/>
              <a:t>. Annotation is a brief overview/summary of the main point/s of each article. </a:t>
            </a:r>
          </a:p>
          <a:p>
            <a:pPr lvl="0"/>
            <a:r>
              <a:rPr lang="en-GB" dirty="0"/>
              <a:t>Once an overview of the literature has been obtained, develop your focus. The annotation provides you with a list of sources which needs to be turned into a review of the </a:t>
            </a:r>
            <a:r>
              <a:rPr lang="en-GB" b="1" u="sng" dirty="0"/>
              <a:t>literature organised around ideas</a:t>
            </a:r>
            <a:r>
              <a:rPr lang="en-GB" dirty="0"/>
              <a:t>. </a:t>
            </a:r>
          </a:p>
          <a:p>
            <a:endParaRPr lang="en-GB" dirty="0"/>
          </a:p>
        </p:txBody>
      </p:sp>
    </p:spTree>
    <p:extLst>
      <p:ext uri="{BB962C8B-B14F-4D97-AF65-F5344CB8AC3E}">
        <p14:creationId xmlns:p14="http://schemas.microsoft.com/office/powerpoint/2010/main" val="1155237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PQRS</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010630604"/>
              </p:ext>
            </p:extLst>
          </p:nvPr>
        </p:nvGraphicFramePr>
        <p:xfrm>
          <a:off x="251520" y="1700808"/>
          <a:ext cx="8640960" cy="4392487"/>
        </p:xfrm>
        <a:graphic>
          <a:graphicData uri="http://schemas.openxmlformats.org/drawingml/2006/table">
            <a:tbl>
              <a:tblPr firstRow="1" firstCol="1" bandRow="1">
                <a:tableStyleId>{5C22544A-7EE6-4342-B048-85BDC9FD1C3A}</a:tableStyleId>
              </a:tblPr>
              <a:tblGrid>
                <a:gridCol w="1728192"/>
                <a:gridCol w="6912768"/>
              </a:tblGrid>
              <a:tr h="1774223">
                <a:tc>
                  <a:txBody>
                    <a:bodyPr/>
                    <a:lstStyle/>
                    <a:p>
                      <a:pPr>
                        <a:lnSpc>
                          <a:spcPct val="115000"/>
                        </a:lnSpc>
                        <a:spcAft>
                          <a:spcPts val="0"/>
                        </a:spcAft>
                      </a:pPr>
                      <a:r>
                        <a:rPr lang="en-GB" sz="2000">
                          <a:effectLst/>
                        </a:rPr>
                        <a:t>Preview</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Preliminary reading (reading abstract, introduction, 1</a:t>
                      </a:r>
                      <a:r>
                        <a:rPr lang="en-GB" sz="2000" baseline="30000">
                          <a:effectLst/>
                        </a:rPr>
                        <a:t>st</a:t>
                      </a:r>
                      <a:r>
                        <a:rPr lang="en-GB" sz="2000">
                          <a:effectLst/>
                        </a:rPr>
                        <a:t> sentence of each paragraph and conclusion). Only read thoroughly when you are certain the information is relevant to your research area. </a:t>
                      </a:r>
                      <a:endParaRPr lang="en-GB" sz="2000">
                        <a:effectLst/>
                        <a:latin typeface="Calibri"/>
                        <a:ea typeface="Calibri"/>
                        <a:cs typeface="Times New Roman"/>
                      </a:endParaRPr>
                    </a:p>
                  </a:txBody>
                  <a:tcPr marL="68580" marR="68580" marT="0" marB="0"/>
                </a:tc>
              </a:tr>
              <a:tr h="1323489">
                <a:tc>
                  <a:txBody>
                    <a:bodyPr/>
                    <a:lstStyle/>
                    <a:p>
                      <a:pPr>
                        <a:lnSpc>
                          <a:spcPct val="115000"/>
                        </a:lnSpc>
                        <a:spcAft>
                          <a:spcPts val="0"/>
                        </a:spcAft>
                      </a:pPr>
                      <a:r>
                        <a:rPr lang="en-GB" sz="2000">
                          <a:effectLst/>
                        </a:rPr>
                        <a:t>Questions</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What do you need to find out? What are the main questions and conclusions of the paper? Are there possible alternative interpretations of the literature?</a:t>
                      </a:r>
                      <a:endParaRPr lang="en-GB" sz="2000" dirty="0">
                        <a:effectLst/>
                        <a:latin typeface="Calibri"/>
                        <a:ea typeface="Calibri"/>
                        <a:cs typeface="Times New Roman"/>
                      </a:endParaRPr>
                    </a:p>
                  </a:txBody>
                  <a:tcPr marL="68580" marR="68580" marT="0" marB="0"/>
                </a:tc>
              </a:tr>
              <a:tr h="422020">
                <a:tc>
                  <a:txBody>
                    <a:bodyPr/>
                    <a:lstStyle/>
                    <a:p>
                      <a:pPr>
                        <a:lnSpc>
                          <a:spcPct val="115000"/>
                        </a:lnSpc>
                        <a:spcAft>
                          <a:spcPts val="0"/>
                        </a:spcAft>
                      </a:pPr>
                      <a:r>
                        <a:rPr lang="en-GB" sz="2000">
                          <a:effectLst/>
                        </a:rPr>
                        <a:t>Reading </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Be Active! Search for answers to the questions. Be ACE </a:t>
                      </a:r>
                      <a:endParaRPr lang="en-GB" sz="2000">
                        <a:effectLst/>
                        <a:latin typeface="Calibri"/>
                        <a:ea typeface="Calibri"/>
                        <a:cs typeface="Times New Roman"/>
                      </a:endParaRPr>
                    </a:p>
                  </a:txBody>
                  <a:tcPr marL="68580" marR="68580" marT="0" marB="0"/>
                </a:tc>
              </a:tr>
              <a:tr h="872755">
                <a:tc>
                  <a:txBody>
                    <a:bodyPr/>
                    <a:lstStyle/>
                    <a:p>
                      <a:pPr>
                        <a:lnSpc>
                          <a:spcPct val="115000"/>
                        </a:lnSpc>
                        <a:spcAft>
                          <a:spcPts val="0"/>
                        </a:spcAft>
                      </a:pPr>
                      <a:r>
                        <a:rPr lang="en-GB" sz="2000">
                          <a:effectLst/>
                        </a:rPr>
                        <a:t>Summarise</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dirty="0">
                          <a:effectLst/>
                        </a:rPr>
                        <a:t>Take selective notes. Use colour and space to organise (note template)</a:t>
                      </a:r>
                      <a:endParaRPr lang="en-GB"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9585383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199485b0-c4fc-4c8b-99cf-19671d18cc16">5P465N2TS4MN-25-37</_dlc_DocId>
    <_dlc_DocIdUrl xmlns="199485b0-c4fc-4c8b-99cf-19671d18cc16">
      <Url>https://depts.roehampton.ac.uk/ad-rubs/Schiller/_layouts/DocIdRedir.aspx?ID=5P465N2TS4MN-25-37</Url>
      <Description>5P465N2TS4MN-25-37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59977A0AE224C345BA43ACE8B558C209" ma:contentTypeVersion="0" ma:contentTypeDescription="Create a new document." ma:contentTypeScope="" ma:versionID="33a91a15451c98ad9a3d12f48111721c">
  <xsd:schema xmlns:xsd="http://www.w3.org/2001/XMLSchema" xmlns:xs="http://www.w3.org/2001/XMLSchema" xmlns:p="http://schemas.microsoft.com/office/2006/metadata/properties" xmlns:ns2="199485b0-c4fc-4c8b-99cf-19671d18cc16" targetNamespace="http://schemas.microsoft.com/office/2006/metadata/properties" ma:root="true" ma:fieldsID="57cb482efa4cd5f15767bcfc2d2cefa7" ns2:_="">
    <xsd:import namespace="199485b0-c4fc-4c8b-99cf-19671d18cc16"/>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9485b0-c4fc-4c8b-99cf-19671d18cc1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D6C679-C6B7-4E9A-91A5-78959DB12DD2}">
  <ds:schemaRefs>
    <ds:schemaRef ds:uri="http://purl.org/dc/elements/1.1/"/>
    <ds:schemaRef ds:uri="http://schemas.microsoft.com/office/2006/metadata/properties"/>
    <ds:schemaRef ds:uri="199485b0-c4fc-4c8b-99cf-19671d18cc16"/>
    <ds:schemaRef ds:uri="http://purl.org/dc/terms/"/>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B1A08DC-4AD6-48BE-B071-7010EA9A8FCE}">
  <ds:schemaRefs>
    <ds:schemaRef ds:uri="http://schemas.microsoft.com/sharepoint/v3/contenttype/forms"/>
  </ds:schemaRefs>
</ds:datastoreItem>
</file>

<file path=customXml/itemProps3.xml><?xml version="1.0" encoding="utf-8"?>
<ds:datastoreItem xmlns:ds="http://schemas.openxmlformats.org/officeDocument/2006/customXml" ds:itemID="{ADFC0DBF-A662-41D3-BF8C-63EF71520097}">
  <ds:schemaRefs>
    <ds:schemaRef ds:uri="http://schemas.microsoft.com/sharepoint/events"/>
  </ds:schemaRefs>
</ds:datastoreItem>
</file>

<file path=customXml/itemProps4.xml><?xml version="1.0" encoding="utf-8"?>
<ds:datastoreItem xmlns:ds="http://schemas.openxmlformats.org/officeDocument/2006/customXml" ds:itemID="{D921C71A-459D-4CA8-8C2E-F8768AD561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9485b0-c4fc-4c8b-99cf-19671d18cc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Civic</Template>
  <TotalTime>19</TotalTime>
  <Words>996</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Civic</vt:lpstr>
      <vt:lpstr>Approaching the Literature Review</vt:lpstr>
      <vt:lpstr>PowerPoint Presentation</vt:lpstr>
      <vt:lpstr>Approaching the literature review </vt:lpstr>
      <vt:lpstr>Approaching the literature review </vt:lpstr>
      <vt:lpstr>Boolean operators</vt:lpstr>
      <vt:lpstr> What is a literature review? </vt:lpstr>
      <vt:lpstr>PowerPoint Presentation</vt:lpstr>
      <vt:lpstr>Reading </vt:lpstr>
      <vt:lpstr>PQRS</vt:lpstr>
      <vt:lpstr>Question the readings</vt:lpstr>
      <vt:lpstr>Thesis statement </vt:lpstr>
      <vt:lpstr>Research Questions </vt:lpstr>
      <vt:lpstr>Common approaches to organising a Lit review</vt:lpstr>
      <vt:lpstr>Example structure </vt:lpstr>
      <vt:lpstr>Common Mistakes to avoid </vt:lpstr>
      <vt:lpstr>Bibliography </vt:lpstr>
    </vt:vector>
  </TitlesOfParts>
  <Company>Roehampton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Guy Bohane</cp:lastModifiedBy>
  <cp:revision>4</cp:revision>
  <cp:lastPrinted>2014-08-28T08:21:59Z</cp:lastPrinted>
  <dcterms:created xsi:type="dcterms:W3CDTF">2013-10-17T21:30:18Z</dcterms:created>
  <dcterms:modified xsi:type="dcterms:W3CDTF">2014-09-15T06:27:38Z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0x01010059977A0AE224C345BA43ACE8B558C209</vt:lpwstr>
  </property>
  <property fmtid="{D5CDD505-2E9C-101B-9397-08002B2CF9AE}" pid="3" name="_dlc_DocIdItemGuid">
    <vt:lpwstr>2ad04862-487d-414e-8a7c-494493376e13</vt:lpwstr>
  </property>
</Properties>
</file>