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62" r:id="rId7"/>
    <p:sldId id="257" r:id="rId8"/>
    <p:sldId id="259" r:id="rId9"/>
    <p:sldId id="260" r:id="rId10"/>
    <p:sldId id="261" r:id="rId11"/>
    <p:sldId id="264" r:id="rId12"/>
    <p:sldId id="265" r:id="rId13"/>
    <p:sldId id="266" r:id="rId14"/>
    <p:sldId id="263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27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173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369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9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47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473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66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23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469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94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7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603B0-7B38-45EE-AD7E-DC435C4C50B1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2B756-F611-47A1-ABAD-612FF1AAE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81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603B0-7B38-45EE-AD7E-DC435C4C50B1}" type="datetimeFigureOut">
              <a:rPr lang="en-GB" smtClean="0"/>
              <a:t>18/09/2014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2B756-F611-47A1-ABAD-612FF1AAE7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72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Literature Review</a:t>
            </a:r>
            <a:endParaRPr lang="en-GB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Business Research</a:t>
            </a:r>
          </a:p>
          <a:p>
            <a:r>
              <a:rPr lang="en-US" b="1" dirty="0" smtClean="0"/>
              <a:t>BUS020N532Y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866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9208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Evaluating the Author’s Argument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3285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Asking the following questions help you to guide critical reading: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Does the theoretical analysis make sense?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Are the data used adequate to the task?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Does the empirical methodology adequately test the hypothesis?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Are the assumptions reasonable?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Is the analysis (theoretical and empirical) clearly explained?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Do the conclusions follow from the evidence presented?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On balance, is the author’s argument convincing to you?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73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How to write a literature review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NZ" dirty="0" smtClean="0"/>
              <a:t>Remember that literature </a:t>
            </a:r>
            <a:r>
              <a:rPr lang="en-NZ" dirty="0"/>
              <a:t>reviews are organised around </a:t>
            </a:r>
            <a:r>
              <a:rPr lang="en-NZ" i="1" dirty="0"/>
              <a:t>ideas</a:t>
            </a:r>
            <a:r>
              <a:rPr lang="en-NZ" dirty="0"/>
              <a:t>, and not the </a:t>
            </a:r>
            <a:r>
              <a:rPr lang="en-NZ" i="1" dirty="0"/>
              <a:t>sources</a:t>
            </a:r>
            <a:r>
              <a:rPr lang="en-NZ" dirty="0"/>
              <a:t>. </a:t>
            </a: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To </a:t>
            </a:r>
            <a:r>
              <a:rPr lang="en-NZ" dirty="0"/>
              <a:t>help you with this:</a:t>
            </a:r>
            <a:endParaRPr lang="en-GB" dirty="0"/>
          </a:p>
          <a:p>
            <a:pPr lvl="0"/>
            <a:r>
              <a:rPr lang="en-NZ" dirty="0"/>
              <a:t>Identify shared themes, ideas, or issues that the literature sources? </a:t>
            </a:r>
            <a:endParaRPr lang="en-GB" dirty="0"/>
          </a:p>
          <a:p>
            <a:pPr lvl="0"/>
            <a:r>
              <a:rPr lang="en-NZ" dirty="0"/>
              <a:t>Is there an idea that seems to be missing? </a:t>
            </a:r>
            <a:endParaRPr lang="en-GB" dirty="0"/>
          </a:p>
          <a:p>
            <a:pPr lvl="0"/>
            <a:r>
              <a:rPr lang="en-NZ" dirty="0"/>
              <a:t>Do you like the theoretical approach </a:t>
            </a:r>
            <a:r>
              <a:rPr lang="en-NZ" dirty="0" smtClean="0"/>
              <a:t>in </a:t>
            </a:r>
            <a:r>
              <a:rPr lang="en-NZ" dirty="0"/>
              <a:t>the literature? </a:t>
            </a:r>
            <a:endParaRPr lang="en-GB" dirty="0"/>
          </a:p>
          <a:p>
            <a:r>
              <a:rPr lang="en-NZ" dirty="0"/>
              <a:t>What are the trends in the literature or current debates or developments</a:t>
            </a:r>
            <a:r>
              <a:rPr lang="en-NZ" dirty="0" smtClean="0"/>
              <a:t>?</a:t>
            </a:r>
          </a:p>
          <a:p>
            <a:endParaRPr lang="en-NZ" dirty="0"/>
          </a:p>
          <a:p>
            <a:pPr marL="0" indent="0">
              <a:buNone/>
            </a:pPr>
            <a:r>
              <a:rPr lang="en-NZ" dirty="0"/>
              <a:t>Develop an overall thesis statement that includes your perspective on the material you have reviewed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984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How to write a literature review</a:t>
            </a:r>
            <a:endParaRPr lang="en-GB" sz="3600" dirty="0"/>
          </a:p>
        </p:txBody>
      </p:sp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sz="2800" dirty="0"/>
              <a:t>Literature reviews contain </a:t>
            </a:r>
            <a:endParaRPr lang="en-NZ" sz="2800" b="1" dirty="0" smtClean="0"/>
          </a:p>
          <a:p>
            <a:r>
              <a:rPr lang="en-NZ" sz="2800" b="1" dirty="0" smtClean="0"/>
              <a:t>Introduction</a:t>
            </a:r>
            <a:r>
              <a:rPr lang="en-NZ" sz="2800" dirty="0"/>
              <a:t>: This should present the core idea – the thesis statement around which the argument will develop. This suggests the organisational pattern.</a:t>
            </a:r>
            <a:endParaRPr lang="en-GB" sz="2800" dirty="0"/>
          </a:p>
          <a:p>
            <a:r>
              <a:rPr lang="en-NZ" sz="2800" b="1" dirty="0"/>
              <a:t>Body</a:t>
            </a:r>
            <a:r>
              <a:rPr lang="en-NZ" sz="2800" dirty="0"/>
              <a:t>: This presents your summarisation, synthesis and argument with the existing literature.</a:t>
            </a:r>
            <a:endParaRPr lang="en-GB" sz="2800" dirty="0"/>
          </a:p>
          <a:p>
            <a:r>
              <a:rPr lang="en-NZ" sz="2800" b="1" dirty="0"/>
              <a:t>Conclusion</a:t>
            </a:r>
            <a:r>
              <a:rPr lang="en-NZ" sz="2800" dirty="0"/>
              <a:t>: This concludes your argument that you have developed from the literature, and identifies the implications for your own study.</a:t>
            </a:r>
            <a:endParaRPr lang="en-GB" sz="2800" dirty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66089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Greenlaw</a:t>
            </a:r>
            <a:r>
              <a:rPr lang="en-US" dirty="0" smtClean="0"/>
              <a:t> S. (2006) Doing Economics: a guide to understanding and carrying out economic research. Houghton Mifflin Company. Ch. 3, 6, and 12.</a:t>
            </a:r>
          </a:p>
          <a:p>
            <a:r>
              <a:rPr lang="en-US" dirty="0" smtClean="0"/>
              <a:t>Saunders</a:t>
            </a:r>
            <a:r>
              <a:rPr lang="en-US" dirty="0"/>
              <a:t>, M, Lewis, P. and </a:t>
            </a:r>
            <a:r>
              <a:rPr lang="en-US" dirty="0" err="1"/>
              <a:t>Thornhill</a:t>
            </a:r>
            <a:r>
              <a:rPr lang="en-US" dirty="0"/>
              <a:t>, A. (2009) </a:t>
            </a:r>
            <a:r>
              <a:rPr lang="en-US" i="1" u="sng" dirty="0"/>
              <a:t>Research Methods for Business Students</a:t>
            </a:r>
            <a:r>
              <a:rPr lang="en-US" i="1" dirty="0"/>
              <a:t>,</a:t>
            </a:r>
            <a:r>
              <a:rPr lang="en-US" dirty="0"/>
              <a:t> 5th edition, Harlow: Financial Times Prentice Hall</a:t>
            </a:r>
            <a:r>
              <a:rPr lang="en-US" dirty="0" smtClean="0"/>
              <a:t>. Ch. 3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64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en-GB" dirty="0" smtClean="0"/>
              <a:t>How to search </a:t>
            </a:r>
          </a:p>
          <a:p>
            <a:r>
              <a:rPr lang="en-GB" dirty="0" smtClean="0"/>
              <a:t>How to read</a:t>
            </a:r>
          </a:p>
          <a:p>
            <a:r>
              <a:rPr lang="en-GB" dirty="0" smtClean="0"/>
              <a:t>How to write</a:t>
            </a: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Literature Review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4602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Goals of a literature 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To generate and refine your research </a:t>
            </a:r>
            <a:r>
              <a:rPr lang="en-GB" dirty="0" smtClean="0"/>
              <a:t>ideas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To demonstrate familiarity with a body of knowledge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To show the development of previous research and how the current project is linked to it—‘positioning’ your research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To integrate and summarise what is known in a given area</a:t>
            </a:r>
          </a:p>
          <a:p>
            <a:pPr marL="0" indent="0">
              <a:buNone/>
            </a:pPr>
            <a:r>
              <a:rPr lang="en-GB" dirty="0" smtClean="0"/>
              <a:t>	- areas </a:t>
            </a:r>
            <a:r>
              <a:rPr lang="en-GB" dirty="0"/>
              <a:t>of agreement/disagreement</a:t>
            </a:r>
          </a:p>
          <a:p>
            <a:pPr marL="0" lvl="0" indent="0">
              <a:buNone/>
            </a:pPr>
            <a:r>
              <a:rPr lang="en-GB" dirty="0" smtClean="0"/>
              <a:t>	- key </a:t>
            </a:r>
            <a:r>
              <a:rPr lang="en-GB" dirty="0"/>
              <a:t>questions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141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Types of Literature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Popular literature</a:t>
            </a:r>
          </a:p>
          <a:p>
            <a:r>
              <a:rPr lang="en-GB" dirty="0" smtClean="0"/>
              <a:t>addressed to a general audience</a:t>
            </a:r>
          </a:p>
          <a:p>
            <a:r>
              <a:rPr lang="en-GB" dirty="0" smtClean="0"/>
              <a:t>almost always secondary source of information</a:t>
            </a:r>
          </a:p>
          <a:p>
            <a:r>
              <a:rPr lang="en-GB" dirty="0"/>
              <a:t>e</a:t>
            </a:r>
            <a:r>
              <a:rPr lang="en-GB" dirty="0" smtClean="0"/>
              <a:t>.g. Financial Times, Guardian, Wall Street Journal, Economist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Scholarly Literature</a:t>
            </a:r>
          </a:p>
          <a:p>
            <a:r>
              <a:rPr lang="en-GB" dirty="0" smtClean="0"/>
              <a:t>addressed to a specialized audience (experts in the field)</a:t>
            </a:r>
          </a:p>
          <a:p>
            <a:r>
              <a:rPr lang="en-GB" dirty="0" smtClean="0"/>
              <a:t>usually primary source of information</a:t>
            </a:r>
          </a:p>
          <a:p>
            <a:r>
              <a:rPr lang="en-GB" dirty="0"/>
              <a:t>e</a:t>
            </a:r>
            <a:r>
              <a:rPr lang="en-GB" dirty="0" smtClean="0"/>
              <a:t>.g. American Economic Review, Journal of Economic Literature, Journal of Econometrics, Journal of </a:t>
            </a:r>
            <a:r>
              <a:rPr lang="en-GB" dirty="0" err="1" smtClean="0"/>
              <a:t>Labor</a:t>
            </a:r>
            <a:r>
              <a:rPr lang="en-GB" dirty="0" smtClean="0"/>
              <a:t> Economics, etc.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15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How to search scholarly literature</a:t>
            </a:r>
          </a:p>
          <a:p>
            <a:r>
              <a:rPr lang="en-GB" dirty="0" smtClean="0"/>
              <a:t>Browsing</a:t>
            </a:r>
          </a:p>
          <a:p>
            <a:pPr marL="0" indent="0">
              <a:buNone/>
            </a:pPr>
            <a:r>
              <a:rPr lang="en-GB" dirty="0" smtClean="0"/>
              <a:t>Journal of Economic Perspectives</a:t>
            </a:r>
          </a:p>
          <a:p>
            <a:pPr marL="0" indent="0">
              <a:buNone/>
            </a:pPr>
            <a:r>
              <a:rPr lang="en-GB" dirty="0" smtClean="0"/>
              <a:t>Journal of Economic Literature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Keyword searching</a:t>
            </a:r>
          </a:p>
          <a:p>
            <a:pPr marL="0" indent="0">
              <a:buNone/>
            </a:pPr>
            <a:r>
              <a:rPr lang="en-GB" dirty="0" smtClean="0"/>
              <a:t>Online databases: Academic Search Premier, Business Source Premier, Emerald, JSTOR, </a:t>
            </a:r>
            <a:r>
              <a:rPr lang="en-GB" dirty="0" err="1" smtClean="0"/>
              <a:t>ScienceDirect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Use Boolean operators and wildcard character:</a:t>
            </a:r>
          </a:p>
          <a:p>
            <a:pPr marL="0" indent="0">
              <a:buNone/>
            </a:pPr>
            <a:r>
              <a:rPr lang="en-GB" dirty="0" smtClean="0"/>
              <a:t>AND is used to </a:t>
            </a:r>
            <a:r>
              <a:rPr lang="en-GB" b="1" dirty="0" smtClean="0"/>
              <a:t>narrow a search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dirty="0" smtClean="0"/>
              <a:t>OR is used to </a:t>
            </a:r>
            <a:r>
              <a:rPr lang="en-GB" b="1" dirty="0" smtClean="0"/>
              <a:t>widen a search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dirty="0" smtClean="0"/>
              <a:t>NOT means </a:t>
            </a:r>
            <a:r>
              <a:rPr lang="en-GB" b="1" dirty="0" smtClean="0"/>
              <a:t>exclude</a:t>
            </a:r>
            <a:r>
              <a:rPr lang="en-GB" dirty="0" smtClean="0"/>
              <a:t>;</a:t>
            </a:r>
          </a:p>
          <a:p>
            <a:pPr marL="0" indent="0">
              <a:buNone/>
            </a:pPr>
            <a:r>
              <a:rPr lang="en-GB" dirty="0"/>
              <a:t>w</a:t>
            </a:r>
            <a:r>
              <a:rPr lang="en-GB" dirty="0" smtClean="0"/>
              <a:t>ildcard character (*)</a:t>
            </a: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r>
              <a:rPr lang="en-GB" sz="3600" dirty="0" smtClean="0"/>
              <a:t>How to search: effective search strategy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82767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A Basic Search Strategy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7666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Begin by stating your research topic or question;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Identify important concepts relevant to your topic;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Brainstorm to create a list of keywords that describe these concepts;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Determine any synonyms to these keywords;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Choose a subject approach; that is, determine which discipline or disciplines are likely to have literature on your topic;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Determine which search features may apply (e.g. Boolean operators, wildcards);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Choose an appropriate database to search the given subject; for example, JSTOR;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Read the search instructions for the database;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Create a search expression using the appropriate syntax;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View the results;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Modify the search if necessary (return to Step 2);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Try the same search with another database (return to Step 6)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8403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/>
              <a:t>How to Read Critically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Scholarly work should be read differently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You need to have a conversation with the paper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What arguments is the paper making?  Why are they important?  Do you agree?  Why or why not?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Critical Distinctions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Who is speaking vs. the idea they address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Matters of taste vs. matters of judgment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Fact vs. Interpretation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Literal statements vs. ironic statements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The validity of an idea vs. the expression of that idea.</a:t>
            </a:r>
          </a:p>
        </p:txBody>
      </p:sp>
    </p:spTree>
    <p:extLst>
      <p:ext uri="{BB962C8B-B14F-4D97-AF65-F5344CB8AC3E}">
        <p14:creationId xmlns:p14="http://schemas.microsoft.com/office/powerpoint/2010/main" val="338236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/>
              <a:t>Getting through a Journal Article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38275"/>
            <a:ext cx="8229600" cy="468788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It is very easy to get discouraged by the technical jargon, mathematics, and/or econometrics in an academic paper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Don’t!  You can usually understand the key points of a paper even without any background.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 smtClean="0"/>
              <a:t>Helpful tips: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Write down unfamiliar terminology and look it up (www.econterms.com)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Read the introduction and conclusion first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Only highlight/take notes until you have completed reading a section.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Trust in the peer-review process: the math is usually right.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Keep reading, eventually the author will explain the key points in nice plain language.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dirty="0" smtClean="0"/>
              <a:t>Write an abstract of the paper </a:t>
            </a:r>
            <a:r>
              <a:rPr lang="en-US" altLang="en-US" sz="2000" i="1" dirty="0" smtClean="0"/>
              <a:t>in your own words</a:t>
            </a:r>
            <a:r>
              <a:rPr lang="en-US" altLang="en-US" sz="2000" dirty="0" smtClean="0"/>
              <a:t>.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0588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Identifying an Author’s Argument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9108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smtClean="0"/>
              <a:t>	The following are questions you should ask yourself whilst reading a journal article: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en-US" altLang="en-US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dirty="0" smtClean="0"/>
              <a:t>What question is the author asking?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dirty="0" smtClean="0"/>
              <a:t>What answer does the author propose?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dirty="0" smtClean="0"/>
              <a:t>In what ways does the study improve upon previous research?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dirty="0" smtClean="0"/>
              <a:t>How does the proposed answer compare with that provided by previous research?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dirty="0" smtClean="0"/>
              <a:t>What are the major logical or theoretical reasons for the author’s argument?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dirty="0" smtClean="0"/>
              <a:t>What empirical evidence does the author provide?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dirty="0" smtClean="0"/>
              <a:t>What assumptions is the author making in his or her reasoning?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endParaRPr lang="en-US" altLang="en-US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3839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977A0AE224C345BA43ACE8B558C209" ma:contentTypeVersion="0" ma:contentTypeDescription="Create a new document." ma:contentTypeScope="" ma:versionID="33a91a15451c98ad9a3d12f48111721c">
  <xsd:schema xmlns:xsd="http://www.w3.org/2001/XMLSchema" xmlns:xs="http://www.w3.org/2001/XMLSchema" xmlns:p="http://schemas.microsoft.com/office/2006/metadata/properties" xmlns:ns2="199485b0-c4fc-4c8b-99cf-19671d18cc16" targetNamespace="http://schemas.microsoft.com/office/2006/metadata/properties" ma:root="true" ma:fieldsID="57cb482efa4cd5f15767bcfc2d2cefa7" ns2:_="">
    <xsd:import namespace="199485b0-c4fc-4c8b-99cf-19671d18cc1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9485b0-c4fc-4c8b-99cf-19671d18cc1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99485b0-c4fc-4c8b-99cf-19671d18cc16">5P465N2TS4MN-25-51</_dlc_DocId>
    <_dlc_DocIdUrl xmlns="199485b0-c4fc-4c8b-99cf-19671d18cc16">
      <Url>https://depts.roehampton.ac.uk/ad-rubs/Schiller/_layouts/DocIdRedir.aspx?ID=5P465N2TS4MN-25-51</Url>
      <Description>5P465N2TS4MN-25-51</Description>
    </_dlc_DocIdUrl>
  </documentManagement>
</p:properties>
</file>

<file path=customXml/itemProps1.xml><?xml version="1.0" encoding="utf-8"?>
<ds:datastoreItem xmlns:ds="http://schemas.openxmlformats.org/officeDocument/2006/customXml" ds:itemID="{56454B19-9AC9-493B-8DA6-F1673B662D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47DC35-1BEE-4D40-85CE-34B1B37BFDA9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24BE1FA-9C55-4E5F-98E6-95DFA207BC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9485b0-c4fc-4c8b-99cf-19671d18cc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F4C682C-A3DC-46F3-96B0-7C5BC3F88506}">
  <ds:schemaRefs>
    <ds:schemaRef ds:uri="http://schemas.microsoft.com/office/2006/metadata/properties"/>
    <ds:schemaRef ds:uri="199485b0-c4fc-4c8b-99cf-19671d18cc16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843</Words>
  <Application>Microsoft Office PowerPoint</Application>
  <PresentationFormat>On-screen Show (4:3)</PresentationFormat>
  <Paragraphs>114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Literature Review</vt:lpstr>
      <vt:lpstr>Literature Review</vt:lpstr>
      <vt:lpstr>Goals of a literature review</vt:lpstr>
      <vt:lpstr>Types of Literature</vt:lpstr>
      <vt:lpstr>How to search: effective search strategy</vt:lpstr>
      <vt:lpstr>A Basic Search Strategy</vt:lpstr>
      <vt:lpstr>How to Read Critically</vt:lpstr>
      <vt:lpstr>Getting through a Journal Article</vt:lpstr>
      <vt:lpstr>Identifying an Author’s Argument</vt:lpstr>
      <vt:lpstr>Evaluating the Author’s Argument</vt:lpstr>
      <vt:lpstr>How to write a literature review</vt:lpstr>
      <vt:lpstr>How to write a literature review</vt:lpstr>
      <vt:lpstr>Reading</vt:lpstr>
    </vt:vector>
  </TitlesOfParts>
  <Company>Roehampton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Literature Review</dc:title>
  <dc:creator>RusAdmin</dc:creator>
  <cp:lastModifiedBy>temp</cp:lastModifiedBy>
  <cp:revision>20</cp:revision>
  <dcterms:created xsi:type="dcterms:W3CDTF">2013-10-12T11:51:43Z</dcterms:created>
  <dcterms:modified xsi:type="dcterms:W3CDTF">2014-09-18T07:34:54Z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0x01010059977A0AE224C345BA43ACE8B558C209</vt:lpwstr>
  </property>
  <property fmtid="{D5CDD505-2E9C-101B-9397-08002B2CF9AE}" pid="3" name="_dlc_DocIdItemGuid">
    <vt:lpwstr>8e1a706b-3ed8-4624-a01c-7bdfe5d40a49</vt:lpwstr>
  </property>
</Properties>
</file>