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  <p:sldMasterId id="2147483661" r:id="rId6"/>
  </p:sldMasterIdLst>
  <p:notesMasterIdLst>
    <p:notesMasterId r:id="rId22"/>
  </p:notesMasterIdLst>
  <p:handoutMasterIdLst>
    <p:handoutMasterId r:id="rId23"/>
  </p:handoutMasterIdLst>
  <p:sldIdLst>
    <p:sldId id="269" r:id="rId7"/>
    <p:sldId id="279" r:id="rId8"/>
    <p:sldId id="270" r:id="rId9"/>
    <p:sldId id="283" r:id="rId10"/>
    <p:sldId id="271" r:id="rId11"/>
    <p:sldId id="284" r:id="rId12"/>
    <p:sldId id="272" r:id="rId13"/>
    <p:sldId id="273" r:id="rId14"/>
    <p:sldId id="278" r:id="rId15"/>
    <p:sldId id="280" r:id="rId16"/>
    <p:sldId id="287" r:id="rId17"/>
    <p:sldId id="281" r:id="rId18"/>
    <p:sldId id="282" r:id="rId19"/>
    <p:sldId id="268" r:id="rId20"/>
    <p:sldId id="28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D10"/>
    <a:srgbClr val="F7CF09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69B421-5CAE-48D9-8F01-977D48241A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3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A539D-FBAF-4EAA-9D2E-49CCAB113DE8}" type="datetimeFigureOut">
              <a:rPr lang="en-GB" smtClean="0"/>
              <a:pPr/>
              <a:t>15/09/2014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35D94-3B8F-4BB1-8CD3-85E1178DDD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4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Ask the students</a:t>
            </a:r>
            <a:r>
              <a:rPr lang="en-GB" baseline="0" dirty="0" smtClean="0"/>
              <a:t> what they believe a dissertation 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D94-3B8F-4BB1-8CD3-85E1178DDD09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You must be clear about your methodology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</a:t>
            </a:r>
            <a:r>
              <a:rPr lang="en-GB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 work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must be underpinned throughout by awareness of theory – your argument should be placed within the context of existing theory relevant to the subject.</a:t>
            </a:r>
          </a:p>
          <a:p>
            <a:r>
              <a:rPr lang="en-GB" dirty="0" smtClean="0"/>
              <a:t>Pt 1:</a:t>
            </a:r>
            <a:r>
              <a:rPr lang="en-GB" baseline="0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 is an</a:t>
            </a:r>
            <a:r>
              <a:rPr lang="en-GB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extended piece of writing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usually divided into chapters. It contains</a:t>
            </a:r>
            <a:r>
              <a:rPr lang="en-GB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en-GB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detailed exploration of evidence. The evidence referred to may comprise evidence from published texts, for example if you are exploring the literary texts of a particular writer, or it may consist of primary data gathered by your own, first-hand research, for example a psychological study of attitudes to gender roles based on research methods such as interviews and questionnaires.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D94-3B8F-4BB1-8CD3-85E1178DDD09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Ask</a:t>
            </a:r>
            <a:r>
              <a:rPr lang="en-GB" baseline="0" dirty="0" smtClean="0"/>
              <a:t> students what sources they may access to generate ideas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D94-3B8F-4BB1-8CD3-85E1178DDD09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Attend conferences/guest</a:t>
            </a:r>
            <a:r>
              <a:rPr lang="en-GB" baseline="0" dirty="0" smtClean="0"/>
              <a:t> lectures to keep abreast of current theory and policy within your field.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D94-3B8F-4BB1-8CD3-85E1178DDD09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Attend conferences/guest</a:t>
            </a:r>
            <a:r>
              <a:rPr lang="en-GB" baseline="0" dirty="0" smtClean="0"/>
              <a:t> lectures to keep abreast of current theory and policy within your field.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35D94-3B8F-4BB1-8CD3-85E1178DDD09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D4AE619-255F-4F98-ABFD-2F2EA7A64D0B}" type="slidenum">
              <a:rPr lang="en-GB" altLang="en-US" smtClean="0">
                <a:latin typeface="Arial" charset="0"/>
              </a:rPr>
              <a:pPr/>
              <a:t>15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9/15/2014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eorgia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4582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Working with supervisors to formulate ideas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latin typeface="Georgia" pitchFamily="18" charset="0"/>
              </a:rPr>
              <a:t>What if the relationship breaks down?</a:t>
            </a:r>
            <a:r>
              <a:rPr lang="en-GB" b="1" dirty="0" smtClean="0">
                <a:latin typeface="Comic Sans MS" pitchFamily="66" charset="0"/>
              </a:rPr>
              <a:t> 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r>
              <a:rPr lang="en-GB" sz="2400" dirty="0" smtClean="0">
                <a:latin typeface="Georgia" pitchFamily="18" charset="0"/>
              </a:rPr>
              <a:t>When problems start, focus on specific professional disciplines, as opposed to the character or personality of your supervisor. </a:t>
            </a:r>
          </a:p>
          <a:p>
            <a:r>
              <a:rPr lang="en-GB" sz="2400" dirty="0" smtClean="0">
                <a:latin typeface="Georgia" pitchFamily="18" charset="0"/>
              </a:rPr>
              <a:t>Attempt to discuss your concerns with your supervisor if possible.</a:t>
            </a:r>
          </a:p>
          <a:p>
            <a:r>
              <a:rPr lang="en-GB" sz="2400" dirty="0" smtClean="0">
                <a:latin typeface="Georgia" pitchFamily="18" charset="0"/>
              </a:rPr>
              <a:t>Get an objective perspective such as a friend or Personal Tutor.</a:t>
            </a:r>
          </a:p>
          <a:p>
            <a:r>
              <a:rPr lang="en-GB" sz="2400" dirty="0" smtClean="0">
                <a:latin typeface="Georgia" pitchFamily="18" charset="0"/>
              </a:rPr>
              <a:t>Try to maintain communications with your supervisor </a:t>
            </a:r>
          </a:p>
          <a:p>
            <a:r>
              <a:rPr lang="en-GB" sz="2400" dirty="0" smtClean="0">
                <a:latin typeface="Georgia" pitchFamily="18" charset="0"/>
              </a:rPr>
              <a:t>Establishing expectations of both staff and student at the beginning can prevent relationship breakdowns  </a:t>
            </a:r>
            <a:endParaRPr lang="en-GB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Supervisions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b="1" u="sng" dirty="0">
                <a:latin typeface="Georgia" pitchFamily="18" charset="0"/>
              </a:rPr>
              <a:t>Before supervisions:</a:t>
            </a:r>
            <a:r>
              <a:rPr lang="en-GB" sz="2800" dirty="0">
                <a:latin typeface="Georgia" pitchFamily="18" charset="0"/>
              </a:rPr>
              <a:t/>
            </a:r>
            <a:br>
              <a:rPr lang="en-GB" sz="2800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>Prepare for supervisions by considering: </a:t>
            </a:r>
            <a:br>
              <a:rPr lang="en-GB" sz="2800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>Your progress and achievements since the last meeting </a:t>
            </a:r>
            <a:br>
              <a:rPr lang="en-GB" sz="2800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>Any problems or points you need clarifying </a:t>
            </a:r>
            <a:br>
              <a:rPr lang="en-GB" sz="2800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>What you plan to do next </a:t>
            </a:r>
            <a:br>
              <a:rPr lang="en-GB" sz="2800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/>
            </a:r>
            <a:br>
              <a:rPr lang="en-GB" sz="2800" dirty="0">
                <a:latin typeface="Georgia" pitchFamily="18" charset="0"/>
              </a:rPr>
            </a:br>
            <a:r>
              <a:rPr lang="en-GB" sz="3200" b="1" u="sng" dirty="0">
                <a:latin typeface="Georgia" pitchFamily="18" charset="0"/>
              </a:rPr>
              <a:t>During supervisions: </a:t>
            </a:r>
            <a:r>
              <a:rPr lang="en-GB" sz="2800" dirty="0">
                <a:latin typeface="Georgia" pitchFamily="18" charset="0"/>
              </a:rPr>
              <a:t/>
            </a:r>
            <a:br>
              <a:rPr lang="en-GB" sz="2800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>Take notes, especially of any actions or things to follow up. </a:t>
            </a:r>
            <a:br>
              <a:rPr lang="en-GB" sz="2800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>Pay attention to the </a:t>
            </a:r>
            <a:r>
              <a:rPr lang="en-GB" sz="2800" i="1" dirty="0">
                <a:latin typeface="Georgia" pitchFamily="18" charset="0"/>
              </a:rPr>
              <a:t>questions your supervisor asks.</a:t>
            </a:r>
            <a:br>
              <a:rPr lang="en-GB" sz="2800" i="1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>Take the opportunity to explain and defend your ideas verbally</a:t>
            </a:r>
            <a:br>
              <a:rPr lang="en-GB" sz="2800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/>
            </a:r>
            <a:br>
              <a:rPr lang="en-GB" sz="2800" dirty="0">
                <a:latin typeface="Georgia" pitchFamily="18" charset="0"/>
              </a:rPr>
            </a:br>
            <a:r>
              <a:rPr lang="en-GB" sz="3200" b="1" u="sng" dirty="0">
                <a:latin typeface="Georgia" pitchFamily="18" charset="0"/>
              </a:rPr>
              <a:t>After supervisions</a:t>
            </a:r>
            <a:r>
              <a:rPr lang="en-GB" sz="3200" dirty="0">
                <a:latin typeface="Georgia" pitchFamily="18" charset="0"/>
              </a:rPr>
              <a:t>: </a:t>
            </a:r>
            <a:r>
              <a:rPr lang="en-GB" sz="2800" dirty="0">
                <a:latin typeface="Georgia" pitchFamily="18" charset="0"/>
              </a:rPr>
              <a:t/>
            </a:r>
            <a:br>
              <a:rPr lang="en-GB" sz="2800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>Email a list of your agreed action points to your supervisor to check there have been no misunderstandings. </a:t>
            </a:r>
            <a:br>
              <a:rPr lang="en-GB" sz="2800" dirty="0">
                <a:latin typeface="Georgia" pitchFamily="18" charset="0"/>
              </a:rPr>
            </a:br>
            <a:r>
              <a:rPr lang="en-GB" sz="2800" dirty="0">
                <a:latin typeface="Georgia" pitchFamily="18" charset="0"/>
              </a:rPr>
              <a:t>Reflect on what you have discussed – it is likely to trigger more ideas</a:t>
            </a:r>
            <a:r>
              <a:rPr lang="en-GB" sz="2800" dirty="0">
                <a:latin typeface="Comic Sans MS" pitchFamily="66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4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latin typeface="Georgia" pitchFamily="18" charset="0"/>
              </a:rPr>
              <a:t>Time Management: What, When and How?</a:t>
            </a:r>
            <a:endParaRPr lang="en-GB" sz="3600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10600" cy="4419600"/>
          </a:xfrm>
        </p:spPr>
        <p:txBody>
          <a:bodyPr/>
          <a:lstStyle/>
          <a:p>
            <a:r>
              <a:rPr lang="en-GB" sz="2800" dirty="0" smtClean="0">
                <a:latin typeface="Georgia" pitchFamily="18" charset="0"/>
              </a:rPr>
              <a:t>What you have to do (e.g. assignments, seminar reading, paid work) </a:t>
            </a:r>
          </a:p>
          <a:p>
            <a:r>
              <a:rPr lang="en-GB" sz="2800" dirty="0" smtClean="0">
                <a:latin typeface="Georgia" pitchFamily="18" charset="0"/>
              </a:rPr>
              <a:t>When they have to be done (e.g. deadlines, lecture &amp; seminar times) </a:t>
            </a:r>
          </a:p>
          <a:p>
            <a:r>
              <a:rPr lang="en-GB" sz="2800" dirty="0" smtClean="0">
                <a:latin typeface="Georgia" pitchFamily="18" charset="0"/>
              </a:rPr>
              <a:t>How to fit them into the time you have</a:t>
            </a:r>
          </a:p>
          <a:p>
            <a:r>
              <a:rPr lang="en-GB" sz="2800" dirty="0" smtClean="0">
                <a:latin typeface="Georgia" pitchFamily="18" charset="0"/>
              </a:rPr>
              <a:t>Time Management is crucial for independent learning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01000" cy="838200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Georgia" pitchFamily="18" charset="0"/>
              </a:rPr>
              <a:t>Study timetable</a:t>
            </a:r>
            <a:endParaRPr lang="en-GB" sz="4000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5344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Georgia" pitchFamily="18" charset="0"/>
              </a:rPr>
              <a:t>Make a term-time plan and place it somewhere you can see it everyday.</a:t>
            </a:r>
          </a:p>
          <a:p>
            <a:endParaRPr lang="en-GB" sz="2400" dirty="0" smtClean="0">
              <a:latin typeface="Georgia" pitchFamily="18" charset="0"/>
            </a:endParaRPr>
          </a:p>
          <a:p>
            <a:r>
              <a:rPr lang="en-GB" sz="2400" dirty="0" smtClean="0">
                <a:latin typeface="Georgia" pitchFamily="18" charset="0"/>
              </a:rPr>
              <a:t>Enter deadlines for your assignments so you can see when your busy times will be </a:t>
            </a:r>
          </a:p>
          <a:p>
            <a:endParaRPr lang="en-GB" sz="2400" dirty="0" smtClean="0">
              <a:latin typeface="Georgia" pitchFamily="18" charset="0"/>
            </a:endParaRPr>
          </a:p>
          <a:p>
            <a:r>
              <a:rPr lang="en-GB" sz="2400" dirty="0" smtClean="0">
                <a:latin typeface="Georgia" pitchFamily="18" charset="0"/>
              </a:rPr>
              <a:t>Decide on the major tasks you need to complete for each of your deadlines, and roughly how long you need to spend on each. 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553200" cy="990600"/>
          </a:xfrm>
        </p:spPr>
        <p:txBody>
          <a:bodyPr/>
          <a:lstStyle/>
          <a:p>
            <a:pPr algn="ctr"/>
            <a:r>
              <a:rPr lang="en-US" dirty="0" smtClean="0"/>
              <a:t>Timetable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Your Subtopics Go Here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3" imgW="3048264" imgH="2156190" progId="">
                  <p:embed/>
                </p:oleObj>
              </mc:Choice>
              <mc:Fallback>
                <p:oleObj name="Photo Editor Photo" r:id="rId3" imgW="3048264" imgH="215619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eversethinblue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bg1"/>
                </a:solidFill>
              </a:rPr>
              <a:t>Workshops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</p:nvPr>
        </p:nvGraphicFramePr>
        <p:xfrm>
          <a:off x="250825" y="1760538"/>
          <a:ext cx="8642350" cy="426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764"/>
                <a:gridCol w="5833586"/>
              </a:tblGrid>
              <a:tr h="45723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Date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Session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</a:tr>
              <a:tr h="457230">
                <a:tc>
                  <a:txBody>
                    <a:bodyPr/>
                    <a:lstStyle/>
                    <a:p>
                      <a:r>
                        <a:rPr lang="en-GB" sz="2400" baseline="0" dirty="0" smtClean="0"/>
                        <a:t>11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baseline="0" dirty="0" smtClean="0"/>
                        <a:t> October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Working with supervisors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</a:tr>
              <a:tr h="45723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18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October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Writing a literature review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</a:tr>
              <a:tr h="45723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25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October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Writing up your</a:t>
                      </a:r>
                      <a:r>
                        <a:rPr lang="en-GB" sz="2400" baseline="0" dirty="0" smtClean="0"/>
                        <a:t> methodology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</a:tr>
              <a:tr h="45723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</a:t>
                      </a:r>
                      <a:r>
                        <a:rPr lang="en-GB" sz="2400" baseline="30000" dirty="0" smtClean="0"/>
                        <a:t>st</a:t>
                      </a:r>
                      <a:r>
                        <a:rPr lang="en-GB" sz="2400" dirty="0" smtClean="0"/>
                        <a:t> November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 session</a:t>
                      </a:r>
                      <a:r>
                        <a:rPr lang="en-GB" sz="2400" baseline="0" dirty="0" smtClean="0"/>
                        <a:t> - Reading Week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</a:tr>
              <a:tr h="45723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8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November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Drop-in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</a:tr>
              <a:tr h="45723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15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November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Drop-in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</a:tr>
              <a:tr h="45723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22</a:t>
                      </a:r>
                      <a:r>
                        <a:rPr lang="en-GB" sz="2400" baseline="30000" dirty="0" smtClean="0"/>
                        <a:t>nd</a:t>
                      </a:r>
                      <a:r>
                        <a:rPr lang="en-GB" sz="2400" dirty="0" smtClean="0"/>
                        <a:t> November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No session - Deadline for interim task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</a:tr>
              <a:tr h="60301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29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November 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Next Steps/Time management</a:t>
                      </a:r>
                      <a:endParaRPr lang="en-GB" sz="2400" dirty="0"/>
                    </a:p>
                  </a:txBody>
                  <a:tcPr marL="91455" marR="91455" marT="45723" marB="45723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6237288"/>
            <a:ext cx="8797925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b="1" u="sng" dirty="0"/>
              <a:t>Sessions will take place on Fridays from 12-1pm in DU306 </a:t>
            </a:r>
          </a:p>
        </p:txBody>
      </p:sp>
    </p:spTree>
    <p:extLst>
      <p:ext uri="{BB962C8B-B14F-4D97-AF65-F5344CB8AC3E}">
        <p14:creationId xmlns:p14="http://schemas.microsoft.com/office/powerpoint/2010/main" val="3568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906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What is a business project?</a:t>
            </a:r>
          </a:p>
          <a:p>
            <a:endParaRPr lang="en-GB" sz="3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Picture 2" descr="chapter o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2286000"/>
            <a:ext cx="3505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Georgia" pitchFamily="18" charset="0"/>
              </a:rPr>
              <a:t>What is a business project?</a:t>
            </a:r>
            <a:endParaRPr lang="en-GB" sz="4000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382000" cy="4724400"/>
          </a:xfrm>
        </p:spPr>
        <p:txBody>
          <a:bodyPr/>
          <a:lstStyle/>
          <a:p>
            <a:endParaRPr lang="en-GB" sz="2400" dirty="0" smtClean="0">
              <a:latin typeface="Georgia" pitchFamily="18" charset="0"/>
            </a:endParaRPr>
          </a:p>
          <a:p>
            <a:r>
              <a:rPr lang="en-GB" sz="2400" dirty="0" smtClean="0">
                <a:latin typeface="Georgia" pitchFamily="18" charset="0"/>
              </a:rPr>
              <a:t>Extended piece of research on a topic of your choice.</a:t>
            </a:r>
          </a:p>
          <a:p>
            <a:r>
              <a:rPr lang="en-GB" sz="2400" dirty="0" smtClean="0">
                <a:latin typeface="Georgia" pitchFamily="18" charset="0"/>
              </a:rPr>
              <a:t>Research within an existing body of knowledge</a:t>
            </a:r>
          </a:p>
          <a:p>
            <a:r>
              <a:rPr lang="en-GB" altLang="en-US" sz="2400" b="1" u="sng" dirty="0">
                <a:latin typeface="Georgia" pitchFamily="18" charset="0"/>
              </a:rPr>
              <a:t>Analyse </a:t>
            </a:r>
            <a:r>
              <a:rPr lang="en-GB" altLang="en-US" sz="2400" dirty="0">
                <a:latin typeface="Georgia" pitchFamily="18" charset="0"/>
              </a:rPr>
              <a:t>and present information clearly and logically in a business </a:t>
            </a:r>
            <a:r>
              <a:rPr lang="en-GB" altLang="en-US" sz="2400" dirty="0" smtClean="0">
                <a:latin typeface="Georgia" pitchFamily="18" charset="0"/>
              </a:rPr>
              <a:t>report</a:t>
            </a:r>
            <a:endParaRPr lang="en-GB" sz="2400" dirty="0" smtClean="0">
              <a:latin typeface="Georgia" pitchFamily="18" charset="0"/>
            </a:endParaRPr>
          </a:p>
          <a:p>
            <a:r>
              <a:rPr lang="en-GB" altLang="en-US" sz="2400" dirty="0">
                <a:latin typeface="Georgia" pitchFamily="18" charset="0"/>
              </a:rPr>
              <a:t>Apply theories to ‘live’ business </a:t>
            </a:r>
            <a:r>
              <a:rPr lang="en-GB" altLang="en-US" sz="2400" dirty="0" smtClean="0">
                <a:latin typeface="Georgia" pitchFamily="18" charset="0"/>
              </a:rPr>
              <a:t>problems</a:t>
            </a:r>
            <a:endParaRPr lang="en-GB" sz="2400" dirty="0" smtClean="0">
              <a:latin typeface="Georgia" pitchFamily="18" charset="0"/>
            </a:endParaRPr>
          </a:p>
          <a:p>
            <a:r>
              <a:rPr lang="en-GB" sz="2400" dirty="0" smtClean="0">
                <a:latin typeface="Georgia" pitchFamily="18" charset="0"/>
              </a:rPr>
              <a:t>Opportunity to engage in </a:t>
            </a:r>
            <a:r>
              <a:rPr lang="en-GB" sz="2400" b="1" u="sng" dirty="0" smtClean="0">
                <a:latin typeface="Georgia" pitchFamily="18" charset="0"/>
              </a:rPr>
              <a:t>independent thought</a:t>
            </a:r>
            <a:r>
              <a:rPr lang="en-GB" sz="2400" dirty="0" smtClean="0">
                <a:latin typeface="Georgia" pitchFamily="18" charset="0"/>
              </a:rPr>
              <a:t> and research</a:t>
            </a:r>
          </a:p>
          <a:p>
            <a:r>
              <a:rPr lang="en-GB" altLang="en-US" sz="2400" b="1" u="sng" dirty="0">
                <a:latin typeface="Georgia" pitchFamily="18" charset="0"/>
              </a:rPr>
              <a:t>Apply</a:t>
            </a:r>
            <a:r>
              <a:rPr lang="en-GB" altLang="en-US" sz="2400" dirty="0">
                <a:latin typeface="Georgia" pitchFamily="18" charset="0"/>
              </a:rPr>
              <a:t> your existing </a:t>
            </a:r>
            <a:r>
              <a:rPr lang="en-GB" altLang="en-US" sz="2400" dirty="0" smtClean="0">
                <a:latin typeface="Georgia" pitchFamily="18" charset="0"/>
              </a:rPr>
              <a:t>knowledge</a:t>
            </a:r>
            <a:endParaRPr lang="en-GB" sz="2400" dirty="0" smtClean="0">
              <a:latin typeface="Georgia" pitchFamily="18" charset="0"/>
            </a:endParaRPr>
          </a:p>
          <a:p>
            <a:endParaRPr lang="en-GB" dirty="0" smtClean="0"/>
          </a:p>
          <a:p>
            <a:pPr>
              <a:buNone/>
            </a:pPr>
            <a:endParaRPr lang="en-GB" kern="1200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3683"/>
            <a:ext cx="8763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>Generating Ideas</a:t>
            </a:r>
          </a:p>
          <a:p>
            <a:endParaRPr lang="en-GB" sz="3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Picture 2" descr="generating ide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24000"/>
            <a:ext cx="5029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990600"/>
          </a:xfrm>
        </p:spPr>
        <p:txBody>
          <a:bodyPr/>
          <a:lstStyle/>
          <a:p>
            <a:pPr algn="ctr"/>
            <a:r>
              <a:rPr lang="en-GB" sz="3600" dirty="0" smtClean="0">
                <a:latin typeface="Georgia" pitchFamily="18" charset="0"/>
              </a:rPr>
              <a:t>Generating ideas </a:t>
            </a:r>
            <a:endParaRPr lang="en-GB" sz="36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610600" cy="4953000"/>
          </a:xfrm>
        </p:spPr>
        <p:txBody>
          <a:bodyPr/>
          <a:lstStyle/>
          <a:p>
            <a:endParaRPr lang="en-GB" sz="2400" dirty="0" smtClean="0">
              <a:latin typeface="Georgia" pitchFamily="18" charset="0"/>
            </a:endParaRPr>
          </a:p>
          <a:p>
            <a:r>
              <a:rPr lang="en-GB" sz="2400" dirty="0" smtClean="0">
                <a:latin typeface="Georgia" pitchFamily="18" charset="0"/>
              </a:rPr>
              <a:t>Where to go for sources of ideas: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Lecture notes and essays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Current journals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Media/news items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Talking with friends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Something you have always wondered about</a:t>
            </a:r>
          </a:p>
          <a:p>
            <a:pPr lvl="1"/>
            <a:r>
              <a:rPr lang="en-GB" sz="2400" dirty="0" smtClean="0">
                <a:solidFill>
                  <a:schemeClr val="bg1"/>
                </a:solidFill>
                <a:latin typeface="Georgia" pitchFamily="18" charset="0"/>
              </a:rPr>
              <a:t>Attend conferences &amp; guest lectures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553200" cy="990600"/>
          </a:xfrm>
        </p:spPr>
        <p:txBody>
          <a:bodyPr/>
          <a:lstStyle/>
          <a:p>
            <a:pPr algn="ctr"/>
            <a:endParaRPr lang="en-GB" sz="3600" dirty="0">
              <a:latin typeface="Comic Sans MS" pitchFamily="66" charset="0"/>
            </a:endParaRPr>
          </a:p>
        </p:txBody>
      </p:sp>
      <p:pic>
        <p:nvPicPr>
          <p:cNvPr id="6" name="Content Placeholder 5" descr="sources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Georgia" pitchFamily="18" charset="0"/>
              </a:rPr>
              <a:t>Moving from a topic to a question</a:t>
            </a:r>
            <a:endParaRPr lang="en-GB" sz="3600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4572000"/>
          </a:xfrm>
        </p:spPr>
        <p:txBody>
          <a:bodyPr/>
          <a:lstStyle/>
          <a:p>
            <a:endParaRPr lang="en-GB" sz="2400" dirty="0" smtClean="0">
              <a:latin typeface="Georgia" pitchFamily="18" charset="0"/>
            </a:endParaRPr>
          </a:p>
          <a:p>
            <a:r>
              <a:rPr lang="en-GB" sz="2400" dirty="0" smtClean="0">
                <a:latin typeface="Georgia" pitchFamily="18" charset="0"/>
              </a:rPr>
              <a:t>Research questions have to be phrased so that it can be answered in a focused way. </a:t>
            </a:r>
          </a:p>
          <a:p>
            <a:r>
              <a:rPr lang="en-GB" sz="2400" dirty="0" smtClean="0">
                <a:latin typeface="Georgia" pitchFamily="18" charset="0"/>
              </a:rPr>
              <a:t>If you usually write too much – think smaller; focus on one narrow aspect of your topic. </a:t>
            </a:r>
          </a:p>
          <a:p>
            <a:r>
              <a:rPr lang="en-GB" sz="2400" dirty="0" smtClean="0">
                <a:latin typeface="Georgia" pitchFamily="18" charset="0"/>
              </a:rPr>
              <a:t>If you usually do not write enough – think bigger; link some related areas of your topic together. </a:t>
            </a:r>
          </a:p>
          <a:p>
            <a:r>
              <a:rPr lang="en-GB" sz="2400" dirty="0">
                <a:latin typeface="Georgia" pitchFamily="18" charset="0"/>
              </a:rPr>
              <a:t>Discuss choice of question with supervisor</a:t>
            </a:r>
            <a:endParaRPr lang="en-GB" sz="2400" dirty="0" smtClean="0">
              <a:latin typeface="Georgia" pitchFamily="18" charset="0"/>
            </a:endParaRPr>
          </a:p>
          <a:p>
            <a:r>
              <a:rPr lang="en-GB" sz="2400" dirty="0" smtClean="0">
                <a:latin typeface="Georgia" pitchFamily="18" charset="0"/>
              </a:rPr>
              <a:t>Initial question can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831" y="518160"/>
            <a:ext cx="8610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/>
            <a:endParaRPr lang="en-GB" sz="3200" dirty="0" smtClean="0">
              <a:solidFill>
                <a:schemeClr val="tx2">
                  <a:lumMod val="40000"/>
                  <a:lumOff val="60000"/>
                </a:schemeClr>
              </a:solidFill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Georgia" pitchFamily="18" charset="0"/>
              </a:rPr>
              <a:t>Will it keep me interested for a long period?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Georgia" pitchFamily="18" charset="0"/>
              </a:rPr>
              <a:t>Is it feasible taking into account time and resources?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Georgia" pitchFamily="18" charset="0"/>
              </a:rPr>
              <a:t>Is there someone who can supervise me?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Georgia" pitchFamily="18" charset="0"/>
              </a:rPr>
              <a:t>How can I/will I go about answering the question?</a:t>
            </a:r>
          </a:p>
          <a:p>
            <a:endParaRPr lang="en-GB" sz="2800" dirty="0"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/>
            </a:r>
            <a:br>
              <a:rPr lang="en-GB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en-GB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/>
            </a:r>
            <a:br>
              <a:rPr lang="en-GB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en-GB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>Question </a:t>
            </a:r>
            <a:r>
              <a:rPr lang="en-GB"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>your Question</a:t>
            </a:r>
            <a:r>
              <a:rPr lang="en-GB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/>
            </a:r>
            <a:br>
              <a:rPr lang="en-GB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Georgia" pitchFamily="18" charset="0"/>
              </a:rPr>
              <a:t>Establishing how to work together</a:t>
            </a:r>
            <a:endParaRPr lang="en-GB" sz="3600" b="1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5062728"/>
          </a:xfrm>
        </p:spPr>
        <p:txBody>
          <a:bodyPr>
            <a:normAutofit fontScale="92500" lnSpcReduction="20000"/>
          </a:bodyPr>
          <a:lstStyle/>
          <a:p>
            <a:endParaRPr lang="en-GB" sz="2400" dirty="0" smtClean="0">
              <a:latin typeface="Georgia" pitchFamily="18" charset="0"/>
            </a:endParaRPr>
          </a:p>
          <a:p>
            <a:r>
              <a:rPr lang="en-GB" sz="2800" dirty="0" smtClean="0">
                <a:latin typeface="Georgia" pitchFamily="18" charset="0"/>
              </a:rPr>
              <a:t>Time and frequency of your supervision meetings</a:t>
            </a:r>
          </a:p>
          <a:p>
            <a:r>
              <a:rPr lang="en-GB" sz="2800" dirty="0" smtClean="0">
                <a:latin typeface="Georgia" pitchFamily="18" charset="0"/>
              </a:rPr>
              <a:t>4 hours</a:t>
            </a:r>
          </a:p>
          <a:p>
            <a:r>
              <a:rPr lang="en-GB" sz="2800" dirty="0" smtClean="0">
                <a:latin typeface="Georgia" pitchFamily="18" charset="0"/>
              </a:rPr>
              <a:t>An overall plan and timeline for your research, as well as how you will agree on interim deadlines. </a:t>
            </a:r>
          </a:p>
          <a:p>
            <a:r>
              <a:rPr lang="en-GB" sz="2800" dirty="0" smtClean="0">
                <a:latin typeface="Georgia" pitchFamily="18" charset="0"/>
              </a:rPr>
              <a:t>Submission of interim tasks and outlines?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latin typeface="Georgia" pitchFamily="18" charset="0"/>
              </a:rPr>
              <a:t>Also any times when your supervisor will be away (e.g. on research leave, teaching abroad or at conferences) </a:t>
            </a:r>
          </a:p>
          <a:p>
            <a:pPr>
              <a:buFont typeface="Wingdings" pitchFamily="2" charset="2"/>
              <a:buChar char="ü"/>
            </a:pPr>
            <a:endParaRPr lang="en-GB" sz="2800" b="1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 smtClean="0">
                <a:latin typeface="Georgia" pitchFamily="18" charset="0"/>
              </a:rPr>
              <a:t>Top </a:t>
            </a:r>
            <a:r>
              <a:rPr lang="en-GB" sz="2800" b="1" dirty="0">
                <a:latin typeface="Georgia" pitchFamily="18" charset="0"/>
              </a:rPr>
              <a:t>Tip: If you are having problems with your work, do not wait for your supervisor to contact you – take the initiative and get in touch. </a:t>
            </a:r>
            <a:endParaRPr lang="en-GB" sz="2800" dirty="0">
              <a:latin typeface="Georgia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lobal_r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dlc_DocId xmlns="199485b0-c4fc-4c8b-99cf-19671d18cc16">5P465N2TS4MN-25-50</_dlc_DocId>
    <_dlc_DocIdUrl xmlns="199485b0-c4fc-4c8b-99cf-19671d18cc16">
      <Url>https://depts.roehampton.ac.uk/ad-rubs/Schiller/_layouts/DocIdRedir.aspx?ID=5P465N2TS4MN-25-50</Url>
      <Description>5P465N2TS4MN-25-50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77A0AE224C345BA43ACE8B558C209" ma:contentTypeVersion="0" ma:contentTypeDescription="Create a new document." ma:contentTypeScope="" ma:versionID="33a91a15451c98ad9a3d12f48111721c">
  <xsd:schema xmlns:xsd="http://www.w3.org/2001/XMLSchema" xmlns:xs="http://www.w3.org/2001/XMLSchema" xmlns:p="http://schemas.microsoft.com/office/2006/metadata/properties" xmlns:ns2="199485b0-c4fc-4c8b-99cf-19671d18cc16" targetNamespace="http://schemas.microsoft.com/office/2006/metadata/properties" ma:root="true" ma:fieldsID="57cb482efa4cd5f15767bcfc2d2cefa7" ns2:_="">
    <xsd:import namespace="199485b0-c4fc-4c8b-99cf-19671d18cc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485b0-c4fc-4c8b-99cf-19671d18cc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F21386-2CC1-4BCD-8FEE-5C8C679987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A1A50C-3FBE-4417-B206-330ABD7C4644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199485b0-c4fc-4c8b-99cf-19671d18cc1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763D19-624E-4621-8227-5F0053C36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9485b0-c4fc-4c8b-99cf-19671d18c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042E86-CE17-432F-9883-B5625B3BB2A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726</Words>
  <Application>Microsoft Office PowerPoint</Application>
  <PresentationFormat>On-screen Show (4:3)</PresentationFormat>
  <Paragraphs>99</Paragraphs>
  <Slides>15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global_read</vt:lpstr>
      <vt:lpstr>Civic</vt:lpstr>
      <vt:lpstr>Photo Editor Photo</vt:lpstr>
      <vt:lpstr>Working with supervisors to formulate ideas</vt:lpstr>
      <vt:lpstr>PowerPoint Presentation</vt:lpstr>
      <vt:lpstr>What is a business project?</vt:lpstr>
      <vt:lpstr>PowerPoint Presentation</vt:lpstr>
      <vt:lpstr>Generating ideas </vt:lpstr>
      <vt:lpstr>PowerPoint Presentation</vt:lpstr>
      <vt:lpstr>Moving from a topic to a question</vt:lpstr>
      <vt:lpstr>  Question your Question </vt:lpstr>
      <vt:lpstr>Establishing how to work together</vt:lpstr>
      <vt:lpstr> What if the relationship breaks down? </vt:lpstr>
      <vt:lpstr>Managing Supervisions </vt:lpstr>
      <vt:lpstr>Time Management: What, When and How?</vt:lpstr>
      <vt:lpstr>Study timetable</vt:lpstr>
      <vt:lpstr>Timetable</vt:lpstr>
      <vt:lpstr>Workshops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Read</dc:title>
  <dc:creator>Nicola O'Keefe</dc:creator>
  <cp:lastModifiedBy>Guy Bohane</cp:lastModifiedBy>
  <cp:revision>29</cp:revision>
  <dcterms:modified xsi:type="dcterms:W3CDTF">2014-09-15T07:03:57Z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TC103367929990</vt:lpwstr>
  </property>
  <property fmtid="{D5CDD505-2E9C-101B-9397-08002B2CF9AE}" pid="3" name="ContentTypeId">
    <vt:lpwstr>0x01010059977A0AE224C345BA43ACE8B558C209</vt:lpwstr>
  </property>
  <property fmtid="{D5CDD505-2E9C-101B-9397-08002B2CF9AE}" pid="4" name="_dlc_DocIdItemGuid">
    <vt:lpwstr>c76f7cd7-d36c-49c0-9450-cc68f2f31b1d</vt:lpwstr>
  </property>
</Properties>
</file>