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9" r:id="rId3"/>
    <p:sldId id="302" r:id="rId4"/>
    <p:sldId id="257" r:id="rId5"/>
    <p:sldId id="299" r:id="rId6"/>
    <p:sldId id="298" r:id="rId7"/>
    <p:sldId id="262" r:id="rId8"/>
    <p:sldId id="263" r:id="rId9"/>
    <p:sldId id="264" r:id="rId10"/>
    <p:sldId id="266" r:id="rId11"/>
    <p:sldId id="265" r:id="rId12"/>
    <p:sldId id="269" r:id="rId13"/>
    <p:sldId id="271" r:id="rId14"/>
    <p:sldId id="270" r:id="rId15"/>
    <p:sldId id="260" r:id="rId16"/>
    <p:sldId id="268" r:id="rId17"/>
    <p:sldId id="288" r:id="rId18"/>
    <p:sldId id="267" r:id="rId19"/>
    <p:sldId id="294" r:id="rId20"/>
    <p:sldId id="296" r:id="rId21"/>
    <p:sldId id="292" r:id="rId22"/>
    <p:sldId id="304" r:id="rId23"/>
    <p:sldId id="297" r:id="rId24"/>
    <p:sldId id="258" r:id="rId25"/>
    <p:sldId id="274" r:id="rId26"/>
    <p:sldId id="275" r:id="rId27"/>
    <p:sldId id="276" r:id="rId28"/>
    <p:sldId id="287" r:id="rId29"/>
    <p:sldId id="282" r:id="rId30"/>
    <p:sldId id="278" r:id="rId31"/>
    <p:sldId id="273" r:id="rId32"/>
    <p:sldId id="272" r:id="rId33"/>
    <p:sldId id="283" r:id="rId34"/>
    <p:sldId id="281" r:id="rId35"/>
    <p:sldId id="279" r:id="rId36"/>
    <p:sldId id="280" r:id="rId37"/>
    <p:sldId id="286" r:id="rId38"/>
    <p:sldId id="291" r:id="rId39"/>
    <p:sldId id="284" r:id="rId40"/>
    <p:sldId id="285" r:id="rId41"/>
    <p:sldId id="289" r:id="rId42"/>
    <p:sldId id="290" r:id="rId43"/>
    <p:sldId id="261" r:id="rId44"/>
    <p:sldId id="303" r:id="rId45"/>
  </p:sldIdLst>
  <p:sldSz cx="9144000" cy="6858000" type="screen4x3"/>
  <p:notesSz cx="6858000" cy="10013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7" d="100"/>
          <a:sy n="77" d="100"/>
        </p:scale>
        <p:origin x="-1716" y="192"/>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500698"/>
          </a:xfrm>
          <a:prstGeom prst="rect">
            <a:avLst/>
          </a:prstGeom>
        </p:spPr>
        <p:txBody>
          <a:bodyPr vert="horz" lIns="92080" tIns="46040" rIns="92080" bIns="4604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500698"/>
          </a:xfrm>
          <a:prstGeom prst="rect">
            <a:avLst/>
          </a:prstGeom>
        </p:spPr>
        <p:txBody>
          <a:bodyPr vert="horz" lIns="92080" tIns="46040" rIns="92080" bIns="46040" rtlCol="0"/>
          <a:lstStyle>
            <a:lvl1pPr algn="r">
              <a:defRPr sz="1200"/>
            </a:lvl1pPr>
          </a:lstStyle>
          <a:p>
            <a:fld id="{1315C9BD-54AF-42C3-AB9B-05B9DFAC94FC}" type="datetimeFigureOut">
              <a:rPr lang="en-GB" smtClean="0"/>
              <a:t>24/09/2014</a:t>
            </a:fld>
            <a:endParaRPr lang="en-GB"/>
          </a:p>
        </p:txBody>
      </p:sp>
      <p:sp>
        <p:nvSpPr>
          <p:cNvPr id="4" name="Footer Placeholder 3"/>
          <p:cNvSpPr>
            <a:spLocks noGrp="1"/>
          </p:cNvSpPr>
          <p:nvPr>
            <p:ph type="ftr" sz="quarter" idx="2"/>
          </p:nvPr>
        </p:nvSpPr>
        <p:spPr>
          <a:xfrm>
            <a:off x="1" y="9511515"/>
            <a:ext cx="2971800" cy="500698"/>
          </a:xfrm>
          <a:prstGeom prst="rect">
            <a:avLst/>
          </a:prstGeom>
        </p:spPr>
        <p:txBody>
          <a:bodyPr vert="horz" lIns="92080" tIns="46040" rIns="92080" bIns="4604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9511515"/>
            <a:ext cx="2971800" cy="500698"/>
          </a:xfrm>
          <a:prstGeom prst="rect">
            <a:avLst/>
          </a:prstGeom>
        </p:spPr>
        <p:txBody>
          <a:bodyPr vert="horz" lIns="92080" tIns="46040" rIns="92080" bIns="46040" rtlCol="0" anchor="b"/>
          <a:lstStyle>
            <a:lvl1pPr algn="r">
              <a:defRPr sz="1200"/>
            </a:lvl1pPr>
          </a:lstStyle>
          <a:p>
            <a:fld id="{2ADA9B63-699F-40BD-8A05-995AFCB37CCC}" type="slidenum">
              <a:rPr lang="en-GB" smtClean="0"/>
              <a:t>‹#›</a:t>
            </a:fld>
            <a:endParaRPr lang="en-GB"/>
          </a:p>
        </p:txBody>
      </p:sp>
    </p:spTree>
    <p:extLst>
      <p:ext uri="{BB962C8B-B14F-4D97-AF65-F5344CB8AC3E}">
        <p14:creationId xmlns:p14="http://schemas.microsoft.com/office/powerpoint/2010/main" val="35772055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500698"/>
          </a:xfrm>
          <a:prstGeom prst="rect">
            <a:avLst/>
          </a:prstGeom>
        </p:spPr>
        <p:txBody>
          <a:bodyPr vert="horz" lIns="92080" tIns="46040" rIns="92080" bIns="46040" rtlCol="0"/>
          <a:lstStyle>
            <a:lvl1pPr algn="l">
              <a:defRPr sz="1200"/>
            </a:lvl1pPr>
          </a:lstStyle>
          <a:p>
            <a:endParaRPr lang="en-GB"/>
          </a:p>
        </p:txBody>
      </p:sp>
      <p:sp>
        <p:nvSpPr>
          <p:cNvPr id="3" name="Date Placeholder 2"/>
          <p:cNvSpPr>
            <a:spLocks noGrp="1"/>
          </p:cNvSpPr>
          <p:nvPr>
            <p:ph type="dt" idx="1"/>
          </p:nvPr>
        </p:nvSpPr>
        <p:spPr>
          <a:xfrm>
            <a:off x="3884614" y="0"/>
            <a:ext cx="2971800" cy="500698"/>
          </a:xfrm>
          <a:prstGeom prst="rect">
            <a:avLst/>
          </a:prstGeom>
        </p:spPr>
        <p:txBody>
          <a:bodyPr vert="horz" lIns="92080" tIns="46040" rIns="92080" bIns="46040" rtlCol="0"/>
          <a:lstStyle>
            <a:lvl1pPr algn="r">
              <a:defRPr sz="1200"/>
            </a:lvl1pPr>
          </a:lstStyle>
          <a:p>
            <a:fld id="{D3262D30-4FC1-4E14-8DDF-9356A5225E81}" type="datetimeFigureOut">
              <a:rPr lang="en-GB" smtClean="0"/>
              <a:t>24/09/2014</a:t>
            </a:fld>
            <a:endParaRPr lang="en-GB"/>
          </a:p>
        </p:txBody>
      </p:sp>
      <p:sp>
        <p:nvSpPr>
          <p:cNvPr id="4" name="Slide Image Placeholder 3"/>
          <p:cNvSpPr>
            <a:spLocks noGrp="1" noRot="1" noChangeAspect="1"/>
          </p:cNvSpPr>
          <p:nvPr>
            <p:ph type="sldImg" idx="2"/>
          </p:nvPr>
        </p:nvSpPr>
        <p:spPr>
          <a:xfrm>
            <a:off x="927100" y="750888"/>
            <a:ext cx="5003800" cy="3754437"/>
          </a:xfrm>
          <a:prstGeom prst="rect">
            <a:avLst/>
          </a:prstGeom>
          <a:noFill/>
          <a:ln w="12700">
            <a:solidFill>
              <a:prstClr val="black"/>
            </a:solidFill>
          </a:ln>
        </p:spPr>
        <p:txBody>
          <a:bodyPr vert="horz" lIns="92080" tIns="46040" rIns="92080" bIns="46040" rtlCol="0" anchor="ctr"/>
          <a:lstStyle/>
          <a:p>
            <a:endParaRPr lang="en-GB"/>
          </a:p>
        </p:txBody>
      </p:sp>
      <p:sp>
        <p:nvSpPr>
          <p:cNvPr id="5" name="Notes Placeholder 4"/>
          <p:cNvSpPr>
            <a:spLocks noGrp="1"/>
          </p:cNvSpPr>
          <p:nvPr>
            <p:ph type="body" sz="quarter" idx="3"/>
          </p:nvPr>
        </p:nvSpPr>
        <p:spPr>
          <a:xfrm>
            <a:off x="685801" y="4756627"/>
            <a:ext cx="5486400" cy="4506278"/>
          </a:xfrm>
          <a:prstGeom prst="rect">
            <a:avLst/>
          </a:prstGeom>
        </p:spPr>
        <p:txBody>
          <a:bodyPr vert="horz" lIns="92080" tIns="46040" rIns="92080" bIns="460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511515"/>
            <a:ext cx="2971800" cy="500698"/>
          </a:xfrm>
          <a:prstGeom prst="rect">
            <a:avLst/>
          </a:prstGeom>
        </p:spPr>
        <p:txBody>
          <a:bodyPr vert="horz" lIns="92080" tIns="46040" rIns="92080" bIns="4604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511515"/>
            <a:ext cx="2971800" cy="500698"/>
          </a:xfrm>
          <a:prstGeom prst="rect">
            <a:avLst/>
          </a:prstGeom>
        </p:spPr>
        <p:txBody>
          <a:bodyPr vert="horz" lIns="92080" tIns="46040" rIns="92080" bIns="46040" rtlCol="0" anchor="b"/>
          <a:lstStyle>
            <a:lvl1pPr algn="r">
              <a:defRPr sz="1200"/>
            </a:lvl1pPr>
          </a:lstStyle>
          <a:p>
            <a:fld id="{7D076819-48C3-4455-AA8A-EC0BF8AF90D8}" type="slidenum">
              <a:rPr lang="en-GB" smtClean="0"/>
              <a:t>‹#›</a:t>
            </a:fld>
            <a:endParaRPr lang="en-GB"/>
          </a:p>
        </p:txBody>
      </p:sp>
    </p:spTree>
    <p:extLst>
      <p:ext uri="{BB962C8B-B14F-4D97-AF65-F5344CB8AC3E}">
        <p14:creationId xmlns:p14="http://schemas.microsoft.com/office/powerpoint/2010/main" val="28977538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076819-48C3-4455-AA8A-EC0BF8AF90D8}" type="slidenum">
              <a:rPr lang="en-GB" smtClean="0"/>
              <a:t>1</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6712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076819-48C3-4455-AA8A-EC0BF8AF90D8}"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490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076819-48C3-4455-AA8A-EC0BF8AF90D8}" type="slidenum">
              <a:rPr lang="en-GB" smtClean="0"/>
              <a:t>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2007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FCBB60A-385C-4430-B935-5620483AA6A8}" type="slidenum">
              <a:rPr lang="en-GB" smtClean="0"/>
              <a:pPr/>
              <a:t>44</a:t>
            </a:fld>
            <a:endParaRPr lang="en-GB"/>
          </a:p>
        </p:txBody>
      </p:sp>
    </p:spTree>
    <p:extLst>
      <p:ext uri="{BB962C8B-B14F-4D97-AF65-F5344CB8AC3E}">
        <p14:creationId xmlns:p14="http://schemas.microsoft.com/office/powerpoint/2010/main" val="15723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AAB6FE-2288-4B7B-8320-6FC385C19C3F}" type="datetime1">
              <a:rPr lang="en-GB" smtClean="0"/>
              <a:t>24/09/2014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264299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C5F90-F93E-4413-9B7E-EA9D4E4EA396}" type="datetime1">
              <a:rPr lang="en-GB" smtClean="0"/>
              <a:t>24/09/2014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423222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60AB03-0B4A-4387-90A6-89A697A9C4C1}" type="datetime1">
              <a:rPr lang="en-GB" smtClean="0"/>
              <a:t>24/09/2014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37108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253668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74E02-B871-403D-A40E-80058D28D3A2}" type="datetime1">
              <a:rPr lang="en-GB" smtClean="0"/>
              <a:t>24/09/2014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98500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876A0-7FA6-458C-B7FA-A39DC9FC3EBA}" type="datetime1">
              <a:rPr lang="en-GB" smtClean="0"/>
              <a:t>24/09/2014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20511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44416E-A09F-41A2-8F16-D0A3CE5699B2}" type="datetime1">
              <a:rPr lang="en-GB" smtClean="0"/>
              <a:t>24/09/2014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147483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A2D67A-BAA4-4BF2-BB44-0136BE453C27}" type="datetime1">
              <a:rPr lang="en-GB" smtClean="0"/>
              <a:t>24/09/2014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411494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0125A-73D1-4FB6-BDBB-7474CBE5D25B}" type="datetime1">
              <a:rPr lang="en-GB" smtClean="0"/>
              <a:t>24/09/2014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389901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B555-FECC-4907-8235-10C6F9368A65}" type="datetime1">
              <a:rPr lang="en-GB" smtClean="0"/>
              <a:t>24/09/2014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399124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E6D26-C00A-4EE5-B593-6266F49A0616}" type="datetime1">
              <a:rPr lang="en-GB" smtClean="0"/>
              <a:t>24/09/2014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7604B-D23F-4786-B8CB-1E85E8A96FBB}" type="slidenum">
              <a:rPr lang="en-GB" smtClean="0"/>
              <a:t>‹#›</a:t>
            </a:fld>
            <a:endParaRPr lang="en-GB"/>
          </a:p>
        </p:txBody>
      </p:sp>
    </p:spTree>
    <p:extLst>
      <p:ext uri="{BB962C8B-B14F-4D97-AF65-F5344CB8AC3E}">
        <p14:creationId xmlns:p14="http://schemas.microsoft.com/office/powerpoint/2010/main" val="372728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CC2ED-2CD1-4A17-8B30-16BD3CACB692}" type="datetime1">
              <a:rPr lang="en-GB" smtClean="0"/>
              <a:t>24/09/2014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7604B-D23F-4786-B8CB-1E85E8A96FBB}" type="slidenum">
              <a:rPr lang="en-GB" smtClean="0"/>
              <a:t>‹#›</a:t>
            </a:fld>
            <a:endParaRPr lang="en-GB"/>
          </a:p>
        </p:txBody>
      </p:sp>
    </p:spTree>
    <p:extLst>
      <p:ext uri="{BB962C8B-B14F-4D97-AF65-F5344CB8AC3E}">
        <p14:creationId xmlns:p14="http://schemas.microsoft.com/office/powerpoint/2010/main" val="26188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qaa.ac.uk/en/Publications/Documents/Subject-benchmark-statement-Economics.pdf" TargetMode="External"/><Relationship Id="rId3" Type="http://schemas.openxmlformats.org/officeDocument/2006/relationships/hyperlink" Target="http://www.brookes.ac.uk/aske/documents/Brookes%20groupwork%20Gibbs%20Dec%2009.pdf" TargetMode="External"/><Relationship Id="rId7" Type="http://schemas.openxmlformats.org/officeDocument/2006/relationships/hyperlink" Target="http://www.qaa.ac.uk/publications/films/film?PubID=175" TargetMode="External"/><Relationship Id="rId12" Type="http://schemas.openxmlformats.org/officeDocument/2006/relationships/hyperlink" Target="http://wenr.wes.org/2014/06/towards-a-european-higher-education-area-15-years-of-bologna/" TargetMode="External"/><Relationship Id="rId2" Type="http://schemas.openxmlformats.org/officeDocument/2006/relationships/hyperlink" Target="http://www.brookes.ac.uk/aske/" TargetMode="External"/><Relationship Id="rId1" Type="http://schemas.openxmlformats.org/officeDocument/2006/relationships/slideLayout" Target="../slideLayouts/slideLayout2.xml"/><Relationship Id="rId6" Type="http://schemas.openxmlformats.org/officeDocument/2006/relationships/hyperlink" Target="http://www.qaa.ac.uk/assuring-standards-and-quality/skills-for-employability" TargetMode="External"/><Relationship Id="rId11" Type="http://schemas.openxmlformats.org/officeDocument/2006/relationships/hyperlink" Target="http://www.sqa.org.uk/files_ccc/EQFLeaflet.pdf" TargetMode="External"/><Relationship Id="rId5" Type="http://schemas.openxmlformats.org/officeDocument/2006/relationships/hyperlink" Target="https://www.heacademy.ac.uk/workstreams-research/themes/employability" TargetMode="External"/><Relationship Id="rId10" Type="http://schemas.openxmlformats.org/officeDocument/2006/relationships/hyperlink" Target="http://www.qaa.ac.uk/en/Publications/Documents/Subject-benchmark-statement-Masters-degrees-in-business-and-management.pdf" TargetMode="External"/><Relationship Id="rId4" Type="http://schemas.openxmlformats.org/officeDocument/2006/relationships/hyperlink" Target="https://www.heacademy.ac.uk/workstreams-research/themes/assessment-and-feedback" TargetMode="External"/><Relationship Id="rId9" Type="http://schemas.openxmlformats.org/officeDocument/2006/relationships/hyperlink" Target="http://www.qaa.ac.uk/en/Publications/Documents/Subject-benchmark-statement-Polictics-and-international-relation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enr.wes.org/2014/06/towards-a-european-higher-education-area-15-years-of-bologn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oehampton.ac.uk/Schiller_Universit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bbc.com/news/uk-2460300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b.middlemas@Roehampton.ac.uk" TargetMode="External"/><Relationship Id="rId4" Type="http://schemas.openxmlformats.org/officeDocument/2006/relationships/hyperlink" Target="mailto:g.bohane@roehampton.a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27493"/>
            <a:ext cx="7772400" cy="1470025"/>
          </a:xfrm>
        </p:spPr>
        <p:txBody>
          <a:bodyPr>
            <a:normAutofit/>
          </a:bodyPr>
          <a:lstStyle/>
          <a:p>
            <a:r>
              <a:rPr lang="en-GB" b="1" dirty="0" smtClean="0"/>
              <a:t>Schiller Academic Workshops</a:t>
            </a:r>
            <a:r>
              <a:rPr lang="en-GB" sz="4000" dirty="0" smtClean="0"/>
              <a:t/>
            </a:r>
            <a:br>
              <a:rPr lang="en-GB" sz="4000" dirty="0" smtClean="0"/>
            </a:br>
            <a:endParaRPr lang="en-GB" sz="1400" dirty="0">
              <a:solidFill>
                <a:srgbClr val="FF0000"/>
              </a:solidFill>
            </a:endParaRPr>
          </a:p>
        </p:txBody>
      </p:sp>
      <p:sp>
        <p:nvSpPr>
          <p:cNvPr id="3" name="Subtitle 2"/>
          <p:cNvSpPr>
            <a:spLocks noGrp="1"/>
          </p:cNvSpPr>
          <p:nvPr>
            <p:ph type="subTitle" idx="1"/>
          </p:nvPr>
        </p:nvSpPr>
        <p:spPr>
          <a:xfrm>
            <a:off x="251520" y="5229200"/>
            <a:ext cx="8496944" cy="1008112"/>
          </a:xfrm>
        </p:spPr>
        <p:txBody>
          <a:bodyPr>
            <a:normAutofit/>
          </a:bodyPr>
          <a:lstStyle/>
          <a:p>
            <a:pPr algn="l"/>
            <a:r>
              <a:rPr lang="en-GB" sz="2000" b="1" dirty="0" smtClean="0">
                <a:solidFill>
                  <a:schemeClr val="tx1"/>
                </a:solidFill>
              </a:rPr>
              <a:t>Dr Guy Bohane </a:t>
            </a:r>
            <a:r>
              <a:rPr lang="en-GB" sz="2000" dirty="0" smtClean="0">
                <a:solidFill>
                  <a:schemeClr val="tx1"/>
                </a:solidFill>
              </a:rPr>
              <a:t>– </a:t>
            </a:r>
            <a:r>
              <a:rPr lang="en-GB" sz="1600" dirty="0" smtClean="0">
                <a:solidFill>
                  <a:schemeClr val="tx1"/>
                </a:solidFill>
              </a:rPr>
              <a:t>University of Roehampton Business School</a:t>
            </a:r>
          </a:p>
          <a:p>
            <a:pPr algn="l"/>
            <a:r>
              <a:rPr lang="en-GB" sz="2000" b="1" dirty="0" smtClean="0">
                <a:solidFill>
                  <a:schemeClr val="tx1"/>
                </a:solidFill>
              </a:rPr>
              <a:t>Bridget </a:t>
            </a:r>
            <a:r>
              <a:rPr lang="en-GB" sz="2000" b="1" dirty="0" err="1" smtClean="0">
                <a:solidFill>
                  <a:schemeClr val="tx1"/>
                </a:solidFill>
              </a:rPr>
              <a:t>Middlemas</a:t>
            </a:r>
            <a:r>
              <a:rPr lang="en-GB" sz="2000" b="1" dirty="0" smtClean="0">
                <a:solidFill>
                  <a:schemeClr val="tx1"/>
                </a:solidFill>
              </a:rPr>
              <a:t> </a:t>
            </a:r>
            <a:r>
              <a:rPr lang="en-GB" sz="2000" dirty="0" smtClean="0">
                <a:solidFill>
                  <a:schemeClr val="tx1"/>
                </a:solidFill>
              </a:rPr>
              <a:t>- </a:t>
            </a:r>
            <a:r>
              <a:rPr lang="en-GB" sz="1600" dirty="0" smtClean="0">
                <a:solidFill>
                  <a:schemeClr val="tx1"/>
                </a:solidFill>
              </a:rPr>
              <a:t>University of Roehampton </a:t>
            </a:r>
            <a:r>
              <a:rPr lang="en-GB" sz="1600" dirty="0">
                <a:solidFill>
                  <a:schemeClr val="tx1"/>
                </a:solidFill>
              </a:rPr>
              <a:t> </a:t>
            </a:r>
            <a:r>
              <a:rPr lang="en-GB" sz="1600" dirty="0" smtClean="0">
                <a:solidFill>
                  <a:schemeClr val="tx1"/>
                </a:solidFill>
              </a:rPr>
              <a:t>Department of Academic Enhancement</a:t>
            </a:r>
            <a:endParaRPr lang="en-GB" sz="1600" dirty="0">
              <a:solidFill>
                <a:schemeClr val="tx1"/>
              </a:solidFill>
            </a:endParaRP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51" y="386251"/>
            <a:ext cx="295232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1520" y="3789040"/>
            <a:ext cx="4628902" cy="1015663"/>
          </a:xfrm>
          <a:prstGeom prst="rect">
            <a:avLst/>
          </a:prstGeom>
        </p:spPr>
        <p:txBody>
          <a:bodyPr wrap="square">
            <a:spAutoFit/>
          </a:bodyPr>
          <a:lstStyle/>
          <a:p>
            <a:pPr marL="571500" indent="-571500">
              <a:buFont typeface="Arial" pitchFamily="34" charset="0"/>
              <a:buChar char="•"/>
            </a:pPr>
            <a:r>
              <a:rPr lang="en-GB" sz="2000" b="1" dirty="0" smtClean="0">
                <a:solidFill>
                  <a:schemeClr val="accent1">
                    <a:lumMod val="75000"/>
                  </a:schemeClr>
                </a:solidFill>
                <a:ea typeface="+mj-ea"/>
                <a:cs typeface="+mj-cs"/>
              </a:rPr>
              <a:t>Paris 22</a:t>
            </a:r>
            <a:r>
              <a:rPr lang="en-GB" sz="2000" b="1" baseline="30000" dirty="0" smtClean="0">
                <a:solidFill>
                  <a:schemeClr val="accent1">
                    <a:lumMod val="75000"/>
                  </a:schemeClr>
                </a:solidFill>
                <a:ea typeface="+mj-ea"/>
                <a:cs typeface="+mj-cs"/>
              </a:rPr>
              <a:t>nd</a:t>
            </a:r>
            <a:r>
              <a:rPr lang="en-GB" sz="2000" b="1" dirty="0" smtClean="0">
                <a:solidFill>
                  <a:schemeClr val="accent1">
                    <a:lumMod val="75000"/>
                  </a:schemeClr>
                </a:solidFill>
                <a:ea typeface="+mj-ea"/>
                <a:cs typeface="+mj-cs"/>
              </a:rPr>
              <a:t> September 2014</a:t>
            </a:r>
          </a:p>
          <a:p>
            <a:pPr marL="571500" indent="-571500">
              <a:buFont typeface="Arial" pitchFamily="34" charset="0"/>
              <a:buChar char="•"/>
            </a:pPr>
            <a:r>
              <a:rPr lang="en-GB" sz="2000" b="1" dirty="0" smtClean="0">
                <a:solidFill>
                  <a:schemeClr val="accent1">
                    <a:lumMod val="75000"/>
                  </a:schemeClr>
                </a:solidFill>
                <a:ea typeface="+mj-ea"/>
                <a:cs typeface="+mj-cs"/>
              </a:rPr>
              <a:t>Heidelberg 24</a:t>
            </a:r>
            <a:r>
              <a:rPr lang="en-GB" sz="2000" b="1" baseline="30000" dirty="0" smtClean="0">
                <a:solidFill>
                  <a:schemeClr val="accent1">
                    <a:lumMod val="75000"/>
                  </a:schemeClr>
                </a:solidFill>
                <a:ea typeface="+mj-ea"/>
                <a:cs typeface="+mj-cs"/>
              </a:rPr>
              <a:t>th</a:t>
            </a:r>
            <a:r>
              <a:rPr lang="en-GB" sz="2000" b="1" dirty="0" smtClean="0">
                <a:solidFill>
                  <a:schemeClr val="accent1">
                    <a:lumMod val="75000"/>
                  </a:schemeClr>
                </a:solidFill>
                <a:ea typeface="+mj-ea"/>
                <a:cs typeface="+mj-cs"/>
              </a:rPr>
              <a:t> September 2014</a:t>
            </a:r>
          </a:p>
          <a:p>
            <a:pPr marL="571500" indent="-571500">
              <a:buFont typeface="Arial" pitchFamily="34" charset="0"/>
              <a:buChar char="•"/>
            </a:pPr>
            <a:r>
              <a:rPr lang="en-GB" sz="2000" b="1" dirty="0" smtClean="0">
                <a:solidFill>
                  <a:schemeClr val="accent1">
                    <a:lumMod val="75000"/>
                  </a:schemeClr>
                </a:solidFill>
                <a:ea typeface="+mj-ea"/>
                <a:cs typeface="+mj-cs"/>
              </a:rPr>
              <a:t>Madrid 26</a:t>
            </a:r>
            <a:r>
              <a:rPr lang="en-GB" sz="2000" b="1" baseline="30000" dirty="0" smtClean="0">
                <a:solidFill>
                  <a:schemeClr val="accent1">
                    <a:lumMod val="75000"/>
                  </a:schemeClr>
                </a:solidFill>
                <a:ea typeface="+mj-ea"/>
                <a:cs typeface="+mj-cs"/>
              </a:rPr>
              <a:t>th</a:t>
            </a:r>
            <a:r>
              <a:rPr lang="en-GB" sz="2000" b="1" dirty="0" smtClean="0">
                <a:solidFill>
                  <a:schemeClr val="accent1">
                    <a:lumMod val="75000"/>
                  </a:schemeClr>
                </a:solidFill>
                <a:ea typeface="+mj-ea"/>
                <a:cs typeface="+mj-cs"/>
              </a:rPr>
              <a:t> September 2014</a:t>
            </a:r>
            <a:endParaRPr lang="en-GB" sz="2000" b="1" dirty="0">
              <a:solidFill>
                <a:schemeClr val="accent1">
                  <a:lumMod val="75000"/>
                </a:schemeClr>
              </a:solidFill>
            </a:endParaRPr>
          </a:p>
        </p:txBody>
      </p:sp>
      <p:sp>
        <p:nvSpPr>
          <p:cNvPr id="5" name="Date Placeholder 4"/>
          <p:cNvSpPr>
            <a:spLocks noGrp="1"/>
          </p:cNvSpPr>
          <p:nvPr>
            <p:ph type="dt" sz="half" idx="10"/>
          </p:nvPr>
        </p:nvSpPr>
        <p:spPr/>
        <p:txBody>
          <a:bodyPr/>
          <a:lstStyle/>
          <a:p>
            <a:fld id="{A00CE33C-FD0D-43C5-BA9E-2C2CC4DA39D2}" type="datetime1">
              <a:rPr lang="en-GB" smtClean="0"/>
              <a:t>24/09/2014</a:t>
            </a:fld>
            <a:endParaRPr lang="en-GB"/>
          </a:p>
        </p:txBody>
      </p:sp>
      <p:sp>
        <p:nvSpPr>
          <p:cNvPr id="6" name="Slide Number Placeholder 5"/>
          <p:cNvSpPr>
            <a:spLocks noGrp="1"/>
          </p:cNvSpPr>
          <p:nvPr>
            <p:ph type="sldNum" sz="quarter" idx="12"/>
          </p:nvPr>
        </p:nvSpPr>
        <p:spPr/>
        <p:txBody>
          <a:bodyPr/>
          <a:lstStyle/>
          <a:p>
            <a:fld id="{D717604B-D23F-4786-B8CB-1E85E8A96FBB}" type="slidenum">
              <a:rPr lang="en-GB" smtClean="0"/>
              <a:t>1</a:t>
            </a:fld>
            <a:endParaRPr lang="en-GB"/>
          </a:p>
        </p:txBody>
      </p:sp>
      <p:pic>
        <p:nvPicPr>
          <p:cNvPr id="7" name="Picture 2" descr="C:\Users\g.bohane\Desktop\rub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890" y="2492896"/>
            <a:ext cx="415058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university-directory.eu/media/instlogos/UK-Schiller-International-University--Lond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915" y="225480"/>
            <a:ext cx="377949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88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171400"/>
            <a:ext cx="8229600" cy="1143000"/>
          </a:xfrm>
        </p:spPr>
        <p:txBody>
          <a:bodyPr>
            <a:normAutofit/>
          </a:bodyPr>
          <a:lstStyle/>
          <a:p>
            <a:r>
              <a:rPr lang="en-GB" sz="2400" dirty="0" smtClean="0"/>
              <a:t>Case study – Managing Organisations</a:t>
            </a:r>
            <a:br>
              <a:rPr lang="en-GB" sz="2400" dirty="0" smtClean="0"/>
            </a:br>
            <a:r>
              <a:rPr lang="en-GB" sz="2400" dirty="0" smtClean="0">
                <a:solidFill>
                  <a:schemeClr val="accent1">
                    <a:lumMod val="75000"/>
                  </a:schemeClr>
                </a:solidFill>
              </a:rPr>
              <a:t>Essay </a:t>
            </a:r>
            <a:endParaRPr lang="en-GB" sz="2400" dirty="0">
              <a:solidFill>
                <a:schemeClr val="accent1">
                  <a:lumMod val="75000"/>
                </a:schemeClr>
              </a:solidFill>
            </a:endParaRPr>
          </a:p>
        </p:txBody>
      </p:sp>
      <p:sp>
        <p:nvSpPr>
          <p:cNvPr id="3" name="Content Placeholder 2"/>
          <p:cNvSpPr>
            <a:spLocks noGrp="1"/>
          </p:cNvSpPr>
          <p:nvPr>
            <p:ph idx="1"/>
          </p:nvPr>
        </p:nvSpPr>
        <p:spPr>
          <a:xfrm>
            <a:off x="395536" y="908720"/>
            <a:ext cx="8075240" cy="2404864"/>
          </a:xfrm>
        </p:spPr>
        <p:txBody>
          <a:bodyPr>
            <a:noAutofit/>
          </a:bodyPr>
          <a:lstStyle/>
          <a:p>
            <a:pPr marL="0" indent="0">
              <a:buNone/>
            </a:pPr>
            <a:r>
              <a:rPr lang="en-US" sz="1600" b="1" dirty="0" smtClean="0">
                <a:solidFill>
                  <a:srgbClr val="C00000"/>
                </a:solidFill>
              </a:rPr>
              <a:t>Individual Essay: 2,000 words (35% weighting)</a:t>
            </a:r>
            <a:endParaRPr lang="en-GB" sz="1600" dirty="0" smtClean="0">
              <a:solidFill>
                <a:srgbClr val="C00000"/>
              </a:solidFill>
            </a:endParaRPr>
          </a:p>
          <a:p>
            <a:pPr marL="0" indent="0">
              <a:buNone/>
            </a:pPr>
            <a:r>
              <a:rPr lang="en-GB" sz="1600" u="sng" dirty="0" smtClean="0"/>
              <a:t>Answer ONE from the following option of four assessment topics:</a:t>
            </a:r>
          </a:p>
          <a:p>
            <a:pPr lvl="0"/>
            <a:r>
              <a:rPr lang="en-GB" sz="1600" b="1" dirty="0" smtClean="0"/>
              <a:t>Critically appraise the importance of effective operations management in increasing productivity in food retailing.</a:t>
            </a:r>
            <a:endParaRPr lang="en-GB" sz="1600" dirty="0" smtClean="0"/>
          </a:p>
          <a:p>
            <a:pPr lvl="0"/>
            <a:r>
              <a:rPr lang="en-GB" sz="1600" b="1" dirty="0" smtClean="0"/>
              <a:t>Identify a recent example of dubious corporate behaviour in a business in the UK. Compare and contrast the ethical issues and business risks raised by the behaviour from three key stakeholders’ perspectives.    </a:t>
            </a:r>
            <a:endParaRPr lang="en-GB" sz="1600" dirty="0" smtClean="0"/>
          </a:p>
          <a:p>
            <a:pPr lvl="0"/>
            <a:r>
              <a:rPr lang="en-GB" sz="1600" b="1" dirty="0" smtClean="0"/>
              <a:t>With the aid of specific real life organisational examples in the leisure sector, critically evaluate the alternative strategic growth paths available to leisure organisations as identified by </a:t>
            </a:r>
            <a:r>
              <a:rPr lang="en-GB" sz="1600" b="1" dirty="0" err="1" smtClean="0"/>
              <a:t>Ansoff’s</a:t>
            </a:r>
            <a:r>
              <a:rPr lang="en-GB" sz="1600" b="1" dirty="0" smtClean="0"/>
              <a:t> matrix. </a:t>
            </a:r>
            <a:endParaRPr lang="en-GB" sz="1600" dirty="0" smtClean="0"/>
          </a:p>
          <a:p>
            <a:pPr lvl="0"/>
            <a:r>
              <a:rPr lang="en-GB" sz="1600" b="1" dirty="0" smtClean="0"/>
              <a:t>Assess the benefits of teams in an organisation of your choice, by applying two different theories of team development. Discuss the advantages and disadvantages of the two theories in this context. </a:t>
            </a:r>
          </a:p>
          <a:p>
            <a:pPr lvl="0"/>
            <a:endParaRPr lang="en-GB" sz="1600" b="1" dirty="0"/>
          </a:p>
          <a:p>
            <a:pPr lvl="0"/>
            <a:endParaRPr lang="en-GB" sz="1600" dirty="0" smtClean="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10</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365104"/>
            <a:ext cx="5400600" cy="235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86438" y="5301208"/>
            <a:ext cx="1222386" cy="369332"/>
          </a:xfrm>
          <a:prstGeom prst="rect">
            <a:avLst/>
          </a:prstGeom>
          <a:noFill/>
        </p:spPr>
        <p:txBody>
          <a:bodyPr wrap="none" rtlCol="0">
            <a:spAutoFit/>
          </a:bodyPr>
          <a:lstStyle/>
          <a:p>
            <a:r>
              <a:rPr lang="en-GB" dirty="0" smtClean="0"/>
              <a:t>Resource B</a:t>
            </a:r>
            <a:endParaRPr lang="en-GB" dirty="0"/>
          </a:p>
        </p:txBody>
      </p:sp>
    </p:spTree>
    <p:extLst>
      <p:ext uri="{BB962C8B-B14F-4D97-AF65-F5344CB8AC3E}">
        <p14:creationId xmlns:p14="http://schemas.microsoft.com/office/powerpoint/2010/main" val="3382065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Autofit/>
          </a:bodyPr>
          <a:lstStyle/>
          <a:p>
            <a:r>
              <a:rPr lang="en-GB" sz="2800" dirty="0" smtClean="0">
                <a:solidFill>
                  <a:schemeClr val="accent1">
                    <a:lumMod val="75000"/>
                  </a:schemeClr>
                </a:solidFill>
              </a:rPr>
              <a:t>Case study - Managing Organisations</a:t>
            </a:r>
            <a:br>
              <a:rPr lang="en-GB" sz="2800" dirty="0" smtClean="0">
                <a:solidFill>
                  <a:schemeClr val="accent1">
                    <a:lumMod val="75000"/>
                  </a:schemeClr>
                </a:solidFill>
              </a:rPr>
            </a:br>
            <a:r>
              <a:rPr lang="en-GB" sz="2800" dirty="0" smtClean="0">
                <a:solidFill>
                  <a:srgbClr val="C00000"/>
                </a:solidFill>
              </a:rPr>
              <a:t>Assessment Rubric</a:t>
            </a:r>
            <a:r>
              <a:rPr lang="en-GB" sz="2800" dirty="0" smtClean="0">
                <a:solidFill>
                  <a:schemeClr val="accent1">
                    <a:lumMod val="75000"/>
                  </a:schemeClr>
                </a:solidFill>
              </a:rPr>
              <a:t/>
            </a:r>
            <a:br>
              <a:rPr lang="en-GB" sz="2800" dirty="0" smtClean="0">
                <a:solidFill>
                  <a:schemeClr val="accent1">
                    <a:lumMod val="75000"/>
                  </a:schemeClr>
                </a:solidFill>
              </a:rPr>
            </a:br>
            <a:endParaRPr lang="en-GB" sz="2800"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11</a:t>
            </a:fld>
            <a:endParaRPr lang="en-GB" dirty="0"/>
          </a:p>
        </p:txBody>
      </p:sp>
      <p:pic>
        <p:nvPicPr>
          <p:cNvPr id="6" name="Content Placeholder 5"/>
          <p:cNvPicPr>
            <a:picLocks noGrp="1"/>
          </p:cNvPicPr>
          <p:nvPr>
            <p:ph idx="1"/>
          </p:nvPr>
        </p:nvPicPr>
        <p:blipFill>
          <a:blip r:embed="rId2"/>
          <a:stretch>
            <a:fillRect/>
          </a:stretch>
        </p:blipFill>
        <p:spPr>
          <a:xfrm>
            <a:off x="27742" y="1052736"/>
            <a:ext cx="8936745" cy="4896544"/>
          </a:xfrm>
          <a:prstGeom prst="rect">
            <a:avLst/>
          </a:prstGeom>
        </p:spPr>
      </p:pic>
      <p:sp>
        <p:nvSpPr>
          <p:cNvPr id="7" name="TextBox 6"/>
          <p:cNvSpPr txBox="1"/>
          <p:nvPr/>
        </p:nvSpPr>
        <p:spPr>
          <a:xfrm>
            <a:off x="6444208" y="6061938"/>
            <a:ext cx="1656184" cy="369332"/>
          </a:xfrm>
          <a:prstGeom prst="rect">
            <a:avLst/>
          </a:prstGeom>
          <a:noFill/>
        </p:spPr>
        <p:txBody>
          <a:bodyPr wrap="square" rtlCol="0">
            <a:spAutoFit/>
          </a:bodyPr>
          <a:lstStyle/>
          <a:p>
            <a:r>
              <a:rPr lang="en-GB" dirty="0" smtClean="0"/>
              <a:t>Resource C</a:t>
            </a:r>
            <a:endParaRPr lang="en-GB" dirty="0"/>
          </a:p>
        </p:txBody>
      </p:sp>
    </p:spTree>
    <p:extLst>
      <p:ext uri="{BB962C8B-B14F-4D97-AF65-F5344CB8AC3E}">
        <p14:creationId xmlns:p14="http://schemas.microsoft.com/office/powerpoint/2010/main" val="123695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2400" dirty="0" smtClean="0">
                <a:solidFill>
                  <a:schemeClr val="tx2"/>
                </a:solidFill>
              </a:rPr>
              <a:t>Coursework Exemplar: Examples of student essay</a:t>
            </a:r>
            <a:br>
              <a:rPr lang="en-GB" sz="2400" dirty="0" smtClean="0">
                <a:solidFill>
                  <a:schemeClr val="tx2"/>
                </a:solidFill>
              </a:rPr>
            </a:br>
            <a:r>
              <a:rPr lang="en-GB" sz="2000" dirty="0" smtClean="0">
                <a:solidFill>
                  <a:schemeClr val="tx2"/>
                </a:solidFill>
              </a:rPr>
              <a:t>Resource F</a:t>
            </a:r>
            <a:endParaRPr lang="en-GB" sz="2000" dirty="0">
              <a:solidFill>
                <a:schemeClr val="tx2"/>
              </a:solidFill>
            </a:endParaRPr>
          </a:p>
        </p:txBody>
      </p:sp>
      <p:sp>
        <p:nvSpPr>
          <p:cNvPr id="3" name="Content Placeholder 2"/>
          <p:cNvSpPr>
            <a:spLocks noGrp="1"/>
          </p:cNvSpPr>
          <p:nvPr>
            <p:ph idx="1"/>
          </p:nvPr>
        </p:nvSpPr>
        <p:spPr>
          <a:xfrm>
            <a:off x="251520" y="980728"/>
            <a:ext cx="8784976" cy="5616624"/>
          </a:xfrm>
        </p:spPr>
        <p:txBody>
          <a:bodyPr>
            <a:normAutofit fontScale="62500" lnSpcReduction="20000"/>
          </a:bodyPr>
          <a:lstStyle/>
          <a:p>
            <a:pPr marL="0" indent="0">
              <a:buNone/>
            </a:pPr>
            <a:r>
              <a:rPr lang="en-GB" b="1" dirty="0"/>
              <a:t>Assess the benefits of teams in an organisation of your choice by applying two different theories of team development. Discuss the advantages and disadvantages of the two theories in this context</a:t>
            </a:r>
            <a:r>
              <a:rPr lang="en-GB" b="1" dirty="0" smtClean="0"/>
              <a:t>.</a:t>
            </a:r>
          </a:p>
          <a:p>
            <a:pPr marL="0" indent="0">
              <a:buNone/>
            </a:pPr>
            <a:r>
              <a:rPr lang="en-GB" b="1" dirty="0" smtClean="0"/>
              <a:t>  </a:t>
            </a:r>
            <a:endParaRPr lang="en-GB" dirty="0"/>
          </a:p>
          <a:p>
            <a:pPr marL="0" indent="0">
              <a:buNone/>
            </a:pPr>
            <a:r>
              <a:rPr lang="en-GB" dirty="0"/>
              <a:t>The purpose of this essay is to assess the benefits of teams and to apply theories of team development. Teams are typically a small (10-15) unit of people with a specific set of skills that have come together to achieve a common goal. Work teams can also be generally defined as an interdependent collection of individuals (Hackman, 1980). The organisation of focus within this essay will be on Microsoft, founded by Bill Gates. Microsoft is a software and computing cooperation that also helps businesses realise their full potential (Microsoft). Like any other company, Microsoft is built up by hundreds of individuals that have to work together in harmony in order to function properly and to meet company goals. It is vital that individuals are capable to not only work efficiently on their own but also able to come together as a team and to compromise and communicate well. Good team management means the outcome of good team performance which is being proven to be the key building blocks within organisations (</a:t>
            </a:r>
            <a:r>
              <a:rPr lang="en-GB" dirty="0" err="1"/>
              <a:t>Boddy</a:t>
            </a:r>
            <a:r>
              <a:rPr lang="en-GB" dirty="0"/>
              <a:t>, 2011). The essay will explore two different theories concerning team development and analyse how applicable it is for this particular team structure. The two ideas of focus will be on Belbin’s team roles and Tuckman’s team development theories as well as mentioning the advantages and disadvantages of both.</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12</a:t>
            </a:fld>
            <a:endParaRPr lang="en-GB"/>
          </a:p>
        </p:txBody>
      </p:sp>
      <p:sp>
        <p:nvSpPr>
          <p:cNvPr id="6" name="TextBox 5"/>
          <p:cNvSpPr txBox="1"/>
          <p:nvPr/>
        </p:nvSpPr>
        <p:spPr>
          <a:xfrm>
            <a:off x="5868144" y="6093296"/>
            <a:ext cx="2880320" cy="646331"/>
          </a:xfrm>
          <a:prstGeom prst="rect">
            <a:avLst/>
          </a:prstGeom>
          <a:noFill/>
        </p:spPr>
        <p:txBody>
          <a:bodyPr wrap="square" rtlCol="0">
            <a:spAutoFit/>
          </a:bodyPr>
          <a:lstStyle/>
          <a:p>
            <a:r>
              <a:rPr lang="en-GB" dirty="0" smtClean="0"/>
              <a:t>Refer to </a:t>
            </a:r>
            <a:r>
              <a:rPr lang="en-GB" b="1" dirty="0" smtClean="0"/>
              <a:t>Appendix I</a:t>
            </a:r>
            <a:r>
              <a:rPr lang="en-GB" dirty="0" smtClean="0"/>
              <a:t> for full exercise</a:t>
            </a:r>
            <a:endParaRPr lang="en-GB" dirty="0"/>
          </a:p>
        </p:txBody>
      </p:sp>
    </p:spTree>
    <p:extLst>
      <p:ext uri="{BB962C8B-B14F-4D97-AF65-F5344CB8AC3E}">
        <p14:creationId xmlns:p14="http://schemas.microsoft.com/office/powerpoint/2010/main" val="1006226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2"/>
                </a:solidFill>
              </a:rPr>
              <a:t>Examples of student essay</a:t>
            </a:r>
            <a:br>
              <a:rPr lang="en-GB" sz="2800" dirty="0" smtClean="0">
                <a:solidFill>
                  <a:schemeClr val="tx2"/>
                </a:solidFill>
              </a:rPr>
            </a:br>
            <a:r>
              <a:rPr lang="en-GB" sz="2000" b="1" dirty="0" smtClean="0">
                <a:solidFill>
                  <a:schemeClr val="tx2"/>
                </a:solidFill>
              </a:rPr>
              <a:t>Resource G</a:t>
            </a:r>
            <a:endParaRPr lang="en-GB" sz="2000" dirty="0">
              <a:solidFill>
                <a:schemeClr val="tx2"/>
              </a:solidFill>
            </a:endParaRPr>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pPr marL="0" indent="0">
              <a:buNone/>
            </a:pPr>
            <a:r>
              <a:rPr lang="en-GB" b="1" u="sng" dirty="0"/>
              <a:t>Managing Organisations</a:t>
            </a:r>
            <a:endParaRPr lang="en-GB" dirty="0"/>
          </a:p>
          <a:p>
            <a:pPr marL="0" indent="0">
              <a:buNone/>
            </a:pPr>
            <a:r>
              <a:rPr lang="en-GB" b="1" dirty="0"/>
              <a:t> </a:t>
            </a:r>
            <a:endParaRPr lang="en-GB" dirty="0"/>
          </a:p>
          <a:p>
            <a:pPr marL="0" indent="0">
              <a:buNone/>
            </a:pPr>
            <a:r>
              <a:rPr lang="en-GB" b="1" dirty="0"/>
              <a:t>Identify a recent example of dubious corporate behaviour in a business in the UK. Compare and contrast ethical issues and business risks raised by the behaviour from three key stakeholders’ perspectives</a:t>
            </a:r>
            <a:r>
              <a:rPr lang="en-GB" b="1" dirty="0" smtClean="0"/>
              <a:t>.</a:t>
            </a:r>
          </a:p>
          <a:p>
            <a:pPr marL="0" indent="0">
              <a:buNone/>
            </a:pPr>
            <a:endParaRPr lang="en-GB" b="1" dirty="0"/>
          </a:p>
          <a:p>
            <a:pPr marL="0" indent="0">
              <a:buNone/>
            </a:pPr>
            <a:r>
              <a:rPr lang="en-GB" dirty="0"/>
              <a:t>In this assignment I will be identifying a dubious corporate behaviour in a business within the UK; I have chosen to discuss Tesco and its recent horse meat scandal. I will be comparing the ethical issues and business risks raised by the behaviour of three key stakeholder’s perspective and how it affected Tesco as an organisation. The three stakeholders I have chosen to look into would be the customers of Tesco, the suppliers and the government. </a:t>
            </a:r>
            <a:br>
              <a:rPr lang="en-GB" dirty="0"/>
            </a:br>
            <a:r>
              <a:rPr lang="en-GB" dirty="0"/>
              <a:t/>
            </a:r>
            <a:br>
              <a:rPr lang="en-GB" dirty="0"/>
            </a:br>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13</a:t>
            </a:fld>
            <a:endParaRPr lang="en-GB"/>
          </a:p>
        </p:txBody>
      </p:sp>
      <p:sp>
        <p:nvSpPr>
          <p:cNvPr id="6" name="TextBox 5"/>
          <p:cNvSpPr txBox="1"/>
          <p:nvPr/>
        </p:nvSpPr>
        <p:spPr>
          <a:xfrm>
            <a:off x="4860032" y="5860555"/>
            <a:ext cx="3888432" cy="307777"/>
          </a:xfrm>
          <a:prstGeom prst="rect">
            <a:avLst/>
          </a:prstGeom>
          <a:noFill/>
        </p:spPr>
        <p:txBody>
          <a:bodyPr wrap="square" rtlCol="0">
            <a:spAutoFit/>
          </a:bodyPr>
          <a:lstStyle/>
          <a:p>
            <a:r>
              <a:rPr lang="en-GB" sz="1400" dirty="0" smtClean="0"/>
              <a:t>Refer to </a:t>
            </a:r>
            <a:r>
              <a:rPr lang="en-GB" sz="1400" b="1" dirty="0" smtClean="0"/>
              <a:t>Appendix I </a:t>
            </a:r>
            <a:r>
              <a:rPr lang="en-GB" sz="1400" dirty="0" smtClean="0"/>
              <a:t>for full exercise.</a:t>
            </a:r>
            <a:endParaRPr lang="en-GB" sz="1400" dirty="0"/>
          </a:p>
        </p:txBody>
      </p:sp>
    </p:spTree>
    <p:extLst>
      <p:ext uri="{BB962C8B-B14F-4D97-AF65-F5344CB8AC3E}">
        <p14:creationId xmlns:p14="http://schemas.microsoft.com/office/powerpoint/2010/main" val="108024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accent1"/>
                </a:solidFill>
              </a:rPr>
              <a:t>Coursework exemplars and marking exercise</a:t>
            </a:r>
            <a:endParaRPr lang="en-GB" sz="3200" dirty="0">
              <a:solidFill>
                <a:schemeClr val="accent1"/>
              </a:solidFill>
            </a:endParaRPr>
          </a:p>
        </p:txBody>
      </p:sp>
      <p:sp>
        <p:nvSpPr>
          <p:cNvPr id="3" name="Content Placeholder 2"/>
          <p:cNvSpPr>
            <a:spLocks noGrp="1"/>
          </p:cNvSpPr>
          <p:nvPr>
            <p:ph idx="1"/>
          </p:nvPr>
        </p:nvSpPr>
        <p:spPr>
          <a:xfrm>
            <a:off x="323528" y="1268760"/>
            <a:ext cx="8363272" cy="4857403"/>
          </a:xfrm>
        </p:spPr>
        <p:txBody>
          <a:bodyPr>
            <a:normAutofit/>
          </a:bodyPr>
          <a:lstStyle/>
          <a:p>
            <a:pPr marL="0" indent="0">
              <a:buNone/>
            </a:pPr>
            <a:r>
              <a:rPr lang="en-GB" sz="2800" u="sng" dirty="0" smtClean="0"/>
              <a:t>Task</a:t>
            </a:r>
          </a:p>
          <a:p>
            <a:pPr marL="0" indent="0">
              <a:buNone/>
            </a:pPr>
            <a:r>
              <a:rPr lang="en-GB" sz="2800" dirty="0" smtClean="0"/>
              <a:t>Review the essays (Resource F &amp; G) and in pairs consider the following questions:</a:t>
            </a:r>
          </a:p>
          <a:p>
            <a:r>
              <a:rPr lang="en-GB" sz="2800" i="1" dirty="0" smtClean="0">
                <a:solidFill>
                  <a:schemeClr val="accent1"/>
                </a:solidFill>
              </a:rPr>
              <a:t>Using the rubric (Resource C), assess the grading for the student in different assessment categories (each pair to assess a different criteria e.g. Introduction; Critical Theory; Discussion; or Conclusion). </a:t>
            </a:r>
          </a:p>
          <a:p>
            <a:r>
              <a:rPr lang="en-GB" sz="2800" i="1" dirty="0" smtClean="0">
                <a:solidFill>
                  <a:schemeClr val="accent1"/>
                </a:solidFill>
              </a:rPr>
              <a:t>Report back your findings to the group.</a:t>
            </a:r>
          </a:p>
          <a:p>
            <a:r>
              <a:rPr lang="en-GB" sz="2800" i="1" dirty="0">
                <a:solidFill>
                  <a:schemeClr val="accent1"/>
                </a:solidFill>
              </a:rPr>
              <a:t>Do the essays meet the key learning outcomes?</a:t>
            </a:r>
          </a:p>
          <a:p>
            <a:r>
              <a:rPr lang="en-GB" sz="2800" i="1" dirty="0" smtClean="0">
                <a:solidFill>
                  <a:schemeClr val="accent1"/>
                </a:solidFill>
              </a:rPr>
              <a:t>List the key challenges in undertaking this exercise</a:t>
            </a: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14</a:t>
            </a:fld>
            <a:endParaRPr lang="en-GB"/>
          </a:p>
        </p:txBody>
      </p:sp>
    </p:spTree>
    <p:extLst>
      <p:ext uri="{BB962C8B-B14F-4D97-AF65-F5344CB8AC3E}">
        <p14:creationId xmlns:p14="http://schemas.microsoft.com/office/powerpoint/2010/main" val="1291682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2"/>
                </a:solidFill>
              </a:rPr>
              <a:t>Grading and the spread of marks </a:t>
            </a:r>
            <a:br>
              <a:rPr lang="en-GB" sz="2800" dirty="0" smtClean="0">
                <a:solidFill>
                  <a:schemeClr val="tx2"/>
                </a:solidFill>
              </a:rPr>
            </a:br>
            <a:r>
              <a:rPr lang="en-GB" sz="2800" dirty="0" smtClean="0"/>
              <a:t>Case study – Managing Organisations Year 2 UG</a:t>
            </a:r>
            <a:endParaRPr lang="en-GB" sz="2800"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15</a:t>
            </a:fld>
            <a:endParaRPr lang="en-GB"/>
          </a:p>
        </p:txBody>
      </p:sp>
      <p:sp>
        <p:nvSpPr>
          <p:cNvPr id="6" name="Content Placeholder 5"/>
          <p:cNvSpPr>
            <a:spLocks noGrp="1"/>
          </p:cNvSpPr>
          <p:nvPr>
            <p:ph idx="1"/>
          </p:nvPr>
        </p:nvSpPr>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6" y="1412776"/>
            <a:ext cx="9036496" cy="336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563" y="5157192"/>
            <a:ext cx="48958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45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1">
                    <a:lumMod val="75000"/>
                  </a:schemeClr>
                </a:solidFill>
              </a:rPr>
              <a:t>Utilising different assessment formats</a:t>
            </a:r>
            <a:br>
              <a:rPr lang="en-GB" dirty="0" smtClean="0">
                <a:solidFill>
                  <a:schemeClr val="accent1">
                    <a:lumMod val="75000"/>
                  </a:schemeClr>
                </a:solidFill>
              </a:rPr>
            </a:br>
            <a:endParaRPr lang="en-GB" sz="20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Presentations</a:t>
            </a:r>
          </a:p>
          <a:p>
            <a:r>
              <a:rPr lang="en-GB" dirty="0" smtClean="0"/>
              <a:t>Posters</a:t>
            </a:r>
          </a:p>
          <a:p>
            <a:r>
              <a:rPr lang="en-GB" dirty="0" smtClean="0"/>
              <a:t>Peer review and debates</a:t>
            </a:r>
          </a:p>
          <a:p>
            <a:r>
              <a:rPr lang="en-GB" dirty="0" smtClean="0"/>
              <a:t>Online assessments</a:t>
            </a:r>
          </a:p>
          <a:p>
            <a:r>
              <a:rPr lang="en-GB" dirty="0" smtClean="0"/>
              <a:t>Reflective logs and diaries</a:t>
            </a:r>
          </a:p>
          <a:p>
            <a:r>
              <a:rPr lang="en-GB" dirty="0" smtClean="0"/>
              <a:t>Simulations</a:t>
            </a:r>
          </a:p>
          <a:p>
            <a:r>
              <a:rPr lang="en-GB" dirty="0" smtClean="0"/>
              <a:t>Live case studies</a:t>
            </a:r>
          </a:p>
          <a:p>
            <a:r>
              <a:rPr lang="en-GB" dirty="0" smtClean="0"/>
              <a:t>See also web references </a:t>
            </a:r>
            <a:r>
              <a:rPr lang="en-GB" sz="2000" dirty="0" smtClean="0"/>
              <a:t>(Source S)</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16</a:t>
            </a:fld>
            <a:endParaRPr lang="en-GB"/>
          </a:p>
        </p:txBody>
      </p:sp>
      <p:sp>
        <p:nvSpPr>
          <p:cNvPr id="6" name="TextBox 5"/>
          <p:cNvSpPr txBox="1"/>
          <p:nvPr/>
        </p:nvSpPr>
        <p:spPr>
          <a:xfrm>
            <a:off x="3851920" y="6124059"/>
            <a:ext cx="4032448" cy="369332"/>
          </a:xfrm>
          <a:prstGeom prst="rect">
            <a:avLst/>
          </a:prstGeom>
          <a:noFill/>
        </p:spPr>
        <p:txBody>
          <a:bodyPr wrap="square" rtlCol="0">
            <a:spAutoFit/>
          </a:bodyPr>
          <a:lstStyle/>
          <a:p>
            <a:r>
              <a:rPr lang="en-GB" dirty="0" smtClean="0"/>
              <a:t>Resource R &amp; S, and our new web pages </a:t>
            </a:r>
            <a:endParaRPr lang="en-GB" dirty="0"/>
          </a:p>
        </p:txBody>
      </p:sp>
    </p:spTree>
    <p:extLst>
      <p:ext uri="{BB962C8B-B14F-4D97-AF65-F5344CB8AC3E}">
        <p14:creationId xmlns:p14="http://schemas.microsoft.com/office/powerpoint/2010/main" val="2518160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rmAutofit/>
          </a:bodyPr>
          <a:lstStyle/>
          <a:p>
            <a:r>
              <a:rPr lang="en-GB" sz="3200" dirty="0" smtClean="0">
                <a:solidFill>
                  <a:schemeClr val="accent1"/>
                </a:solidFill>
              </a:rPr>
              <a:t>Web sources for assessment and feedback</a:t>
            </a:r>
            <a:endParaRPr lang="en-GB" sz="3200" dirty="0">
              <a:solidFill>
                <a:schemeClr val="accent1"/>
              </a:solidFill>
            </a:endParaRPr>
          </a:p>
        </p:txBody>
      </p:sp>
      <p:sp>
        <p:nvSpPr>
          <p:cNvPr id="3" name="Content Placeholder 2"/>
          <p:cNvSpPr>
            <a:spLocks noGrp="1"/>
          </p:cNvSpPr>
          <p:nvPr>
            <p:ph idx="1"/>
          </p:nvPr>
        </p:nvSpPr>
        <p:spPr>
          <a:xfrm>
            <a:off x="467544" y="620688"/>
            <a:ext cx="8229600" cy="4525963"/>
          </a:xfrm>
        </p:spPr>
        <p:txBody>
          <a:bodyPr>
            <a:normAutofit fontScale="25000" lnSpcReduction="20000"/>
          </a:bodyPr>
          <a:lstStyle/>
          <a:p>
            <a:endParaRPr lang="en-US" dirty="0"/>
          </a:p>
          <a:p>
            <a:r>
              <a:rPr lang="en-US" sz="6400" dirty="0"/>
              <a:t>ASKE at Oxford Brookes University, UK, a useful source of information and resources about assessment and feedback </a:t>
            </a:r>
            <a:r>
              <a:rPr lang="en-US" sz="6400" dirty="0">
                <a:hlinkClick r:id="rId2"/>
              </a:rPr>
              <a:t>http://</a:t>
            </a:r>
            <a:r>
              <a:rPr lang="en-US" sz="6400" dirty="0" smtClean="0">
                <a:hlinkClick r:id="rId2"/>
              </a:rPr>
              <a:t>www.brookes.ac.uk/aske/</a:t>
            </a:r>
            <a:endParaRPr lang="en-US" sz="6400" dirty="0"/>
          </a:p>
          <a:p>
            <a:r>
              <a:rPr lang="en-US" sz="6400" dirty="0"/>
              <a:t>Gibbs, G (2009) Assessment of Group Work – Lessons from the Literature at: </a:t>
            </a:r>
            <a:r>
              <a:rPr lang="en-US" sz="6400" dirty="0">
                <a:hlinkClick r:id="rId3"/>
              </a:rPr>
              <a:t>http://</a:t>
            </a:r>
            <a:r>
              <a:rPr lang="en-US" sz="6400" dirty="0" smtClean="0">
                <a:hlinkClick r:id="rId3"/>
              </a:rPr>
              <a:t>www.brookes.ac.uk/aske/documents/Brookes%20groupwork%20Gibbs%20Dec%2009.pdf</a:t>
            </a:r>
            <a:endParaRPr lang="en-US" sz="6400" dirty="0"/>
          </a:p>
          <a:p>
            <a:r>
              <a:rPr lang="en-US" sz="6400" dirty="0"/>
              <a:t>Higher Education Academy – resources on assessment and feedback at: </a:t>
            </a:r>
            <a:r>
              <a:rPr lang="en-US" sz="6400" dirty="0">
                <a:hlinkClick r:id="rId4"/>
              </a:rPr>
              <a:t>https://</a:t>
            </a:r>
            <a:r>
              <a:rPr lang="en-US" sz="6400" dirty="0" smtClean="0">
                <a:hlinkClick r:id="rId4"/>
              </a:rPr>
              <a:t>www.heacademy.ac.uk/workstreams-research/themes/assessment-and-feedback</a:t>
            </a:r>
            <a:endParaRPr lang="en-US" sz="6400" dirty="0"/>
          </a:p>
          <a:p>
            <a:r>
              <a:rPr lang="en-US" sz="6400" dirty="0"/>
              <a:t>Higher Education Academy – resources on employability at: </a:t>
            </a:r>
            <a:r>
              <a:rPr lang="en-US" sz="6400" dirty="0">
                <a:hlinkClick r:id="rId5"/>
              </a:rPr>
              <a:t>https://</a:t>
            </a:r>
            <a:r>
              <a:rPr lang="en-US" sz="6400" dirty="0" smtClean="0">
                <a:hlinkClick r:id="rId5"/>
              </a:rPr>
              <a:t>www.heacademy.ac.uk/workstreams-research/themes/employability</a:t>
            </a:r>
            <a:endParaRPr lang="en-US" sz="6400" dirty="0"/>
          </a:p>
          <a:p>
            <a:r>
              <a:rPr lang="en-US" sz="6400" dirty="0"/>
              <a:t>QAA (2014) Skills for Employability at: </a:t>
            </a:r>
            <a:r>
              <a:rPr lang="en-US" sz="6400" dirty="0">
                <a:hlinkClick r:id="rId6"/>
              </a:rPr>
              <a:t>http://</a:t>
            </a:r>
            <a:r>
              <a:rPr lang="en-US" sz="6400" dirty="0" smtClean="0">
                <a:hlinkClick r:id="rId6"/>
              </a:rPr>
              <a:t>www.qaa.ac.uk/assuring-standards-and-quality/skills-for-employability</a:t>
            </a:r>
            <a:endParaRPr lang="en-US" sz="6400" dirty="0"/>
          </a:p>
          <a:p>
            <a:r>
              <a:rPr lang="en-US" sz="6400" dirty="0"/>
              <a:t>QAA (2014) a short DVD on the UK Quality Code for Higher Education at: </a:t>
            </a:r>
            <a:r>
              <a:rPr lang="en-US" sz="6400" dirty="0">
                <a:hlinkClick r:id="rId7"/>
              </a:rPr>
              <a:t>http://</a:t>
            </a:r>
            <a:r>
              <a:rPr lang="en-US" sz="6400" dirty="0" smtClean="0">
                <a:hlinkClick r:id="rId7"/>
              </a:rPr>
              <a:t>www.qaa.ac.uk/publications/films/film?PubID=175</a:t>
            </a:r>
            <a:endParaRPr lang="en-US" sz="6400" dirty="0"/>
          </a:p>
          <a:p>
            <a:r>
              <a:rPr lang="en-US" sz="6400" dirty="0"/>
              <a:t>QAA Undergraduate Benchmark Statement for Economics (BA, BSc) at: </a:t>
            </a:r>
            <a:r>
              <a:rPr lang="en-US" sz="6400" dirty="0">
                <a:hlinkClick r:id="rId8"/>
              </a:rPr>
              <a:t>http://</a:t>
            </a:r>
            <a:r>
              <a:rPr lang="en-US" sz="6400" dirty="0" smtClean="0">
                <a:hlinkClick r:id="rId8"/>
              </a:rPr>
              <a:t>www.qaa.ac.uk/en/Publications/Documents/Subject-benchmark-statement-Economics.pdf</a:t>
            </a:r>
            <a:endParaRPr lang="en-US" sz="6400" dirty="0"/>
          </a:p>
          <a:p>
            <a:r>
              <a:rPr lang="en-US" sz="6400" dirty="0"/>
              <a:t>QAA Undergraduate Benchmark Statement for Politics &amp; International Relations  (BA, BSc) at: </a:t>
            </a:r>
            <a:r>
              <a:rPr lang="en-US" sz="6400" dirty="0">
                <a:hlinkClick r:id="rId9"/>
              </a:rPr>
              <a:t>http://</a:t>
            </a:r>
            <a:r>
              <a:rPr lang="en-US" sz="6400" dirty="0" smtClean="0">
                <a:hlinkClick r:id="rId9"/>
              </a:rPr>
              <a:t>www.qaa.ac.uk/en/Publications/Documents/Subject-benchmark-statement-Polictics-and-international-relations.pdf</a:t>
            </a:r>
            <a:endParaRPr lang="en-US" sz="6400" dirty="0"/>
          </a:p>
          <a:p>
            <a:r>
              <a:rPr lang="en-US" sz="6400" dirty="0"/>
              <a:t>QAA Postgraduate Benchmark Statement for Business and Management (MBA, MA, MSc) at: </a:t>
            </a:r>
            <a:r>
              <a:rPr lang="en-US" sz="6400" dirty="0">
                <a:hlinkClick r:id="rId10"/>
              </a:rPr>
              <a:t>http://</a:t>
            </a:r>
            <a:r>
              <a:rPr lang="en-US" sz="6400" dirty="0" smtClean="0">
                <a:hlinkClick r:id="rId10"/>
              </a:rPr>
              <a:t>www.qaa.ac.uk/en/Publications/Documents/Subject-benchmark-statement-Masters-degrees-in-business-and-management.pdf</a:t>
            </a:r>
            <a:endParaRPr lang="en-US" sz="6400" dirty="0"/>
          </a:p>
          <a:p>
            <a:r>
              <a:rPr lang="en-US" sz="6400" dirty="0" smtClean="0"/>
              <a:t>QQA</a:t>
            </a:r>
            <a:r>
              <a:rPr lang="en-US" sz="6400" dirty="0"/>
              <a:t>, An Introduction to the Bologna Framework at: </a:t>
            </a:r>
            <a:r>
              <a:rPr lang="en-US" sz="6400" dirty="0">
                <a:hlinkClick r:id="rId11"/>
              </a:rPr>
              <a:t>http://</a:t>
            </a:r>
            <a:r>
              <a:rPr lang="en-US" sz="6400" dirty="0" smtClean="0">
                <a:hlinkClick r:id="rId11"/>
              </a:rPr>
              <a:t>www.sqa.org.uk/files_ccc/EQFLeaflet.pdf</a:t>
            </a:r>
            <a:endParaRPr lang="en-US" sz="6400" dirty="0" smtClean="0"/>
          </a:p>
          <a:p>
            <a:r>
              <a:rPr lang="en-US" sz="6400" dirty="0" smtClean="0"/>
              <a:t>World </a:t>
            </a:r>
            <a:r>
              <a:rPr lang="en-US" sz="6400" dirty="0"/>
              <a:t>Education News and Reviews (WENR) 2014; 15 years of Bologna, a review at: </a:t>
            </a:r>
            <a:r>
              <a:rPr lang="en-US" sz="6400" dirty="0">
                <a:hlinkClick r:id="rId12"/>
              </a:rPr>
              <a:t>http://wenr.wes.org/2014/06/towards-a-european-higher-education-area-15-years-of-bologna</a:t>
            </a:r>
            <a:r>
              <a:rPr lang="en-US" sz="6400" dirty="0" smtClean="0">
                <a:hlinkClick r:id="rId12"/>
              </a:rPr>
              <a:t>/</a:t>
            </a:r>
            <a:endParaRPr lang="en-US" sz="6400" dirty="0" smtClean="0"/>
          </a:p>
          <a:p>
            <a:endParaRPr lang="en-US" sz="8000" dirty="0"/>
          </a:p>
          <a:p>
            <a:endParaRPr lang="en-US" sz="8000" dirty="0"/>
          </a:p>
          <a:p>
            <a:r>
              <a:rPr lang="en-US" dirty="0"/>
              <a:t>Bridget </a:t>
            </a:r>
            <a:r>
              <a:rPr lang="en-US" dirty="0" err="1"/>
              <a:t>Middlemas</a:t>
            </a:r>
            <a:r>
              <a:rPr lang="en-US" dirty="0"/>
              <a:t> &amp; Guy </a:t>
            </a:r>
            <a:r>
              <a:rPr lang="en-US" dirty="0" err="1"/>
              <a:t>Bohane</a:t>
            </a:r>
            <a:r>
              <a:rPr lang="en-US" dirty="0"/>
              <a:t>, University of Roehampton, 2014</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dirty="0"/>
          </a:p>
        </p:txBody>
      </p:sp>
      <p:sp>
        <p:nvSpPr>
          <p:cNvPr id="5" name="Slide Number Placeholder 4"/>
          <p:cNvSpPr>
            <a:spLocks noGrp="1"/>
          </p:cNvSpPr>
          <p:nvPr>
            <p:ph type="sldNum" sz="quarter" idx="12"/>
          </p:nvPr>
        </p:nvSpPr>
        <p:spPr/>
        <p:txBody>
          <a:bodyPr/>
          <a:lstStyle/>
          <a:p>
            <a:fld id="{D717604B-D23F-4786-B8CB-1E85E8A96FBB}" type="slidenum">
              <a:rPr lang="en-GB" smtClean="0"/>
              <a:t>17</a:t>
            </a:fld>
            <a:endParaRPr lang="en-GB" dirty="0"/>
          </a:p>
        </p:txBody>
      </p:sp>
    </p:spTree>
    <p:extLst>
      <p:ext uri="{BB962C8B-B14F-4D97-AF65-F5344CB8AC3E}">
        <p14:creationId xmlns:p14="http://schemas.microsoft.com/office/powerpoint/2010/main" val="3034822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accent1">
                    <a:lumMod val="75000"/>
                  </a:schemeClr>
                </a:solidFill>
              </a:rPr>
              <a:t>Internal and external moderation</a:t>
            </a:r>
            <a:br>
              <a:rPr lang="en-GB" sz="3200" dirty="0" smtClean="0">
                <a:solidFill>
                  <a:schemeClr val="accent1">
                    <a:lumMod val="75000"/>
                  </a:schemeClr>
                </a:solidFill>
              </a:rPr>
            </a:br>
            <a:endParaRPr lang="en-GB" sz="1800" dirty="0">
              <a:solidFill>
                <a:srgbClr val="C00000"/>
              </a:solidFill>
            </a:endParaRPr>
          </a:p>
        </p:txBody>
      </p:sp>
      <p:sp>
        <p:nvSpPr>
          <p:cNvPr id="3" name="Content Placeholder 2"/>
          <p:cNvSpPr>
            <a:spLocks noGrp="1"/>
          </p:cNvSpPr>
          <p:nvPr>
            <p:ph idx="1"/>
          </p:nvPr>
        </p:nvSpPr>
        <p:spPr/>
        <p:txBody>
          <a:bodyPr/>
          <a:lstStyle/>
          <a:p>
            <a:r>
              <a:rPr lang="en-GB" dirty="0" smtClean="0"/>
              <a:t>The internal moderator at Schiller</a:t>
            </a:r>
          </a:p>
          <a:p>
            <a:r>
              <a:rPr lang="en-GB" dirty="0" smtClean="0"/>
              <a:t>The University of Roehampton moderator</a:t>
            </a:r>
          </a:p>
          <a:p>
            <a:r>
              <a:rPr lang="en-GB" dirty="0" smtClean="0"/>
              <a:t>The external examiner</a:t>
            </a:r>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18</a:t>
            </a:fld>
            <a:endParaRPr lang="en-GB"/>
          </a:p>
        </p:txBody>
      </p:sp>
    </p:spTree>
    <p:extLst>
      <p:ext uri="{BB962C8B-B14F-4D97-AF65-F5344CB8AC3E}">
        <p14:creationId xmlns:p14="http://schemas.microsoft.com/office/powerpoint/2010/main" val="207755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chemeClr val="tx2"/>
                </a:solidFill>
              </a:rPr>
              <a:t>The role of the moderator (Roehampton)</a:t>
            </a:r>
            <a:endParaRPr lang="en-GB" sz="3200"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GB" sz="2800" dirty="0" smtClean="0"/>
              <a:t>The </a:t>
            </a:r>
            <a:r>
              <a:rPr lang="en-GB" sz="2800" dirty="0"/>
              <a:t>University monitors the operation and development of the programmes it awards collaboratively – whether through validation, franchise or joint delivery – by means of internal moderators. </a:t>
            </a:r>
            <a:endParaRPr lang="en-GB" sz="2800" dirty="0" smtClean="0"/>
          </a:p>
          <a:p>
            <a:pPr marL="0" indent="0">
              <a:buNone/>
            </a:pPr>
            <a:endParaRPr lang="en-GB" sz="2800" dirty="0"/>
          </a:p>
          <a:p>
            <a:pPr marL="0" indent="0">
              <a:buNone/>
            </a:pPr>
            <a:r>
              <a:rPr lang="en-GB" sz="2800" dirty="0" smtClean="0"/>
              <a:t>They </a:t>
            </a:r>
            <a:r>
              <a:rPr lang="en-GB" sz="2800" dirty="0"/>
              <a:t>are integral to the processes of quality assurance with external partners and report on these and other aspects of the collaborative relationship on an annual basis. </a:t>
            </a:r>
            <a:endParaRPr lang="en-GB" sz="2800" dirty="0" smtClean="0"/>
          </a:p>
          <a:p>
            <a:pPr marL="0" indent="0">
              <a:buNone/>
            </a:pPr>
            <a:endParaRPr lang="en-GB" sz="2200"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19</a:t>
            </a:fld>
            <a:endParaRPr lang="en-GB"/>
          </a:p>
        </p:txBody>
      </p:sp>
    </p:spTree>
    <p:extLst>
      <p:ext uri="{BB962C8B-B14F-4D97-AF65-F5344CB8AC3E}">
        <p14:creationId xmlns:p14="http://schemas.microsoft.com/office/powerpoint/2010/main" val="136350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3408"/>
            <a:ext cx="8229600" cy="1143000"/>
          </a:xfrm>
        </p:spPr>
        <p:txBody>
          <a:bodyPr>
            <a:normAutofit/>
          </a:bodyPr>
          <a:lstStyle/>
          <a:p>
            <a:r>
              <a:rPr lang="en-GB" dirty="0" smtClean="0"/>
              <a:t>	</a:t>
            </a:r>
            <a:r>
              <a:rPr lang="en-GB" sz="3600" dirty="0" smtClean="0"/>
              <a:t>Overview of the workshops</a:t>
            </a:r>
            <a:endParaRPr lang="en-GB" sz="1600" dirty="0">
              <a:solidFill>
                <a:srgbClr val="FF0000"/>
              </a:solidFill>
            </a:endParaRPr>
          </a:p>
        </p:txBody>
      </p:sp>
      <p:sp>
        <p:nvSpPr>
          <p:cNvPr id="3" name="Content Placeholder 2"/>
          <p:cNvSpPr>
            <a:spLocks noGrp="1"/>
          </p:cNvSpPr>
          <p:nvPr>
            <p:ph idx="1"/>
          </p:nvPr>
        </p:nvSpPr>
        <p:spPr>
          <a:xfrm>
            <a:off x="395536" y="620688"/>
            <a:ext cx="8424936" cy="5760640"/>
          </a:xfrm>
        </p:spPr>
        <p:txBody>
          <a:bodyPr>
            <a:normAutofit fontScale="70000" lnSpcReduction="20000"/>
          </a:bodyPr>
          <a:lstStyle/>
          <a:p>
            <a:pPr marL="0" indent="0">
              <a:buNone/>
            </a:pPr>
            <a:r>
              <a:rPr lang="en-GB" sz="2600" b="1" dirty="0" smtClean="0">
                <a:solidFill>
                  <a:schemeClr val="accent1">
                    <a:lumMod val="75000"/>
                  </a:schemeClr>
                </a:solidFill>
              </a:rPr>
              <a:t>Part 1 – Assessment criteria for Business Degrees </a:t>
            </a:r>
          </a:p>
          <a:p>
            <a:pPr marL="0" indent="0" algn="ctr">
              <a:buNone/>
            </a:pPr>
            <a:r>
              <a:rPr lang="en-GB" sz="2400" dirty="0" smtClean="0">
                <a:solidFill>
                  <a:schemeClr val="accent1">
                    <a:lumMod val="75000"/>
                  </a:schemeClr>
                </a:solidFill>
              </a:rPr>
              <a:t>(Case study </a:t>
            </a:r>
            <a:r>
              <a:rPr lang="en-GB" sz="2400" i="1" dirty="0" smtClean="0">
                <a:solidFill>
                  <a:schemeClr val="accent1">
                    <a:lumMod val="75000"/>
                  </a:schemeClr>
                </a:solidFill>
              </a:rPr>
              <a:t>Managing Organisations</a:t>
            </a:r>
            <a:r>
              <a:rPr lang="en-GB" sz="2400" dirty="0" smtClean="0">
                <a:solidFill>
                  <a:schemeClr val="accent1">
                    <a:lumMod val="75000"/>
                  </a:schemeClr>
                </a:solidFill>
              </a:rPr>
              <a:t>)</a:t>
            </a:r>
          </a:p>
          <a:p>
            <a:pPr>
              <a:buFont typeface="Wingdings" pitchFamily="2" charset="2"/>
              <a:buChar char="§"/>
            </a:pPr>
            <a:r>
              <a:rPr lang="en-GB" sz="2600" b="1" dirty="0" smtClean="0"/>
              <a:t>Undergraduate Assessment Criteria</a:t>
            </a:r>
          </a:p>
          <a:p>
            <a:pPr>
              <a:buFont typeface="Wingdings" pitchFamily="2" charset="2"/>
              <a:buChar char="§"/>
            </a:pPr>
            <a:r>
              <a:rPr lang="en-GB" sz="2600" b="1" dirty="0" smtClean="0"/>
              <a:t>Academic </a:t>
            </a:r>
            <a:r>
              <a:rPr lang="en-GB" sz="2600" b="1" dirty="0"/>
              <a:t>guidance to students on an assessment</a:t>
            </a:r>
          </a:p>
          <a:p>
            <a:pPr>
              <a:buFont typeface="Wingdings" pitchFamily="2" charset="2"/>
              <a:buChar char="§"/>
            </a:pPr>
            <a:r>
              <a:rPr lang="en-GB" sz="2600" b="1" dirty="0"/>
              <a:t>Case study Year 2 UG ‘Managing Organisations’ essay</a:t>
            </a:r>
          </a:p>
          <a:p>
            <a:pPr>
              <a:buFont typeface="Wingdings" pitchFamily="2" charset="2"/>
              <a:buChar char="§"/>
            </a:pPr>
            <a:r>
              <a:rPr lang="en-GB" sz="2600" b="1" dirty="0"/>
              <a:t>Matching learning outcomes to the marking criteria</a:t>
            </a:r>
          </a:p>
          <a:p>
            <a:pPr>
              <a:buFont typeface="Wingdings" pitchFamily="2" charset="2"/>
              <a:buChar char="§"/>
            </a:pPr>
            <a:r>
              <a:rPr lang="en-GB" sz="2600" b="1" dirty="0"/>
              <a:t>Coursework exemplars &amp; marking exercise</a:t>
            </a:r>
          </a:p>
          <a:p>
            <a:pPr>
              <a:buFont typeface="Wingdings" pitchFamily="2" charset="2"/>
              <a:buChar char="§"/>
            </a:pPr>
            <a:r>
              <a:rPr lang="en-GB" sz="2600" b="1" dirty="0"/>
              <a:t>Grading and the spread of marks </a:t>
            </a:r>
          </a:p>
          <a:p>
            <a:pPr>
              <a:buFont typeface="Wingdings" pitchFamily="2" charset="2"/>
              <a:buChar char="§"/>
            </a:pPr>
            <a:r>
              <a:rPr lang="en-GB" sz="2600" b="1" dirty="0"/>
              <a:t>Utilising different assessment formats</a:t>
            </a:r>
          </a:p>
          <a:p>
            <a:pPr>
              <a:buFont typeface="Wingdings" pitchFamily="2" charset="2"/>
              <a:buChar char="§"/>
            </a:pPr>
            <a:r>
              <a:rPr lang="en-GB" sz="2600" b="1" dirty="0"/>
              <a:t>Internal and external moderation</a:t>
            </a:r>
          </a:p>
          <a:p>
            <a:pPr marL="0" indent="0">
              <a:buNone/>
            </a:pPr>
            <a:endParaRPr lang="en-GB" sz="1300" dirty="0" smtClean="0">
              <a:solidFill>
                <a:srgbClr val="FF0000"/>
              </a:solidFill>
            </a:endParaRPr>
          </a:p>
          <a:p>
            <a:pPr marL="0" indent="0">
              <a:buNone/>
            </a:pPr>
            <a:r>
              <a:rPr lang="en-GB" sz="2900" b="1" dirty="0" smtClean="0">
                <a:solidFill>
                  <a:schemeClr val="accent1">
                    <a:lumMod val="75000"/>
                  </a:schemeClr>
                </a:solidFill>
              </a:rPr>
              <a:t>Part 2 – Supporting dissertations and dissertation module design </a:t>
            </a:r>
          </a:p>
          <a:p>
            <a:r>
              <a:rPr lang="en-US" sz="2900" b="1" dirty="0"/>
              <a:t>The Dissertation module</a:t>
            </a:r>
          </a:p>
          <a:p>
            <a:r>
              <a:rPr lang="en-US" sz="2900" b="1" dirty="0"/>
              <a:t>Briefing and instructions</a:t>
            </a:r>
          </a:p>
          <a:p>
            <a:r>
              <a:rPr lang="en-US" sz="2900" b="1" dirty="0"/>
              <a:t>Supporting students</a:t>
            </a:r>
          </a:p>
          <a:p>
            <a:r>
              <a:rPr lang="en-US" sz="2900" b="1" dirty="0"/>
              <a:t>Planning and the Literature Review</a:t>
            </a:r>
          </a:p>
          <a:p>
            <a:r>
              <a:rPr lang="en-US" sz="2900" b="1" dirty="0"/>
              <a:t>Records and ethics</a:t>
            </a:r>
          </a:p>
          <a:p>
            <a:r>
              <a:rPr lang="en-US" sz="2900" b="1" dirty="0"/>
              <a:t>Viva arrangements</a:t>
            </a:r>
          </a:p>
          <a:p>
            <a:r>
              <a:rPr lang="en-US" sz="2900" b="1" dirty="0"/>
              <a:t>Assessment and feedback sources</a:t>
            </a:r>
          </a:p>
          <a:p>
            <a:r>
              <a:rPr lang="en-US" sz="2900" b="1" dirty="0"/>
              <a:t>Marking exercise</a:t>
            </a:r>
          </a:p>
          <a:p>
            <a:pPr marL="0" indent="0">
              <a:buNone/>
            </a:pPr>
            <a:endParaRPr lang="en-GB" sz="2400" dirty="0">
              <a:solidFill>
                <a:srgbClr val="FF0000"/>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a:t>
            </a:fld>
            <a:endParaRPr lang="en-GB"/>
          </a:p>
        </p:txBody>
      </p:sp>
    </p:spTree>
    <p:extLst>
      <p:ext uri="{BB962C8B-B14F-4D97-AF65-F5344CB8AC3E}">
        <p14:creationId xmlns:p14="http://schemas.microsoft.com/office/powerpoint/2010/main" val="2912182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Role of the moderator</a:t>
            </a:r>
            <a:endParaRPr lang="en-GB" sz="36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20</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238250"/>
            <a:ext cx="882015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635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Moderations and marking sheets</a:t>
            </a:r>
            <a:endParaRPr lang="en-GB" sz="36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21</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238250"/>
            <a:ext cx="67818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181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22</a:t>
            </a:fld>
            <a:endParaRPr lang="en-GB"/>
          </a:p>
        </p:txBody>
      </p:sp>
      <p:pic>
        <p:nvPicPr>
          <p:cNvPr id="1026" name="Picture 2" descr="C:\Users\Guido\Desktop\grad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1287" y="116632"/>
            <a:ext cx="5598985" cy="66578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4288" y="2276872"/>
            <a:ext cx="1512168" cy="369332"/>
          </a:xfrm>
          <a:prstGeom prst="rect">
            <a:avLst/>
          </a:prstGeom>
          <a:noFill/>
        </p:spPr>
        <p:txBody>
          <a:bodyPr wrap="square" rtlCol="0">
            <a:spAutoFit/>
          </a:bodyPr>
          <a:lstStyle/>
          <a:p>
            <a:r>
              <a:rPr lang="en-GB" dirty="0" smtClean="0"/>
              <a:t>2:2</a:t>
            </a:r>
            <a:endParaRPr lang="en-GB" dirty="0"/>
          </a:p>
        </p:txBody>
      </p:sp>
      <p:sp>
        <p:nvSpPr>
          <p:cNvPr id="8" name="TextBox 7"/>
          <p:cNvSpPr txBox="1"/>
          <p:nvPr/>
        </p:nvSpPr>
        <p:spPr>
          <a:xfrm>
            <a:off x="7164288" y="3501008"/>
            <a:ext cx="936104" cy="369332"/>
          </a:xfrm>
          <a:prstGeom prst="rect">
            <a:avLst/>
          </a:prstGeom>
          <a:noFill/>
        </p:spPr>
        <p:txBody>
          <a:bodyPr wrap="square" rtlCol="0">
            <a:spAutoFit/>
          </a:bodyPr>
          <a:lstStyle/>
          <a:p>
            <a:r>
              <a:rPr lang="en-GB" dirty="0" smtClean="0"/>
              <a:t>2:1</a:t>
            </a:r>
            <a:endParaRPr lang="en-GB" dirty="0"/>
          </a:p>
        </p:txBody>
      </p:sp>
      <p:sp>
        <p:nvSpPr>
          <p:cNvPr id="9" name="TextBox 8"/>
          <p:cNvSpPr txBox="1"/>
          <p:nvPr/>
        </p:nvSpPr>
        <p:spPr>
          <a:xfrm>
            <a:off x="7164288" y="5013176"/>
            <a:ext cx="756084" cy="369332"/>
          </a:xfrm>
          <a:prstGeom prst="rect">
            <a:avLst/>
          </a:prstGeom>
          <a:noFill/>
        </p:spPr>
        <p:txBody>
          <a:bodyPr wrap="square" rtlCol="0">
            <a:spAutoFit/>
          </a:bodyPr>
          <a:lstStyle/>
          <a:p>
            <a:r>
              <a:rPr lang="en-GB" dirty="0" smtClean="0"/>
              <a:t>3rd</a:t>
            </a:r>
            <a:endParaRPr lang="en-GB" dirty="0"/>
          </a:p>
        </p:txBody>
      </p:sp>
    </p:spTree>
    <p:extLst>
      <p:ext uri="{BB962C8B-B14F-4D97-AF65-F5344CB8AC3E}">
        <p14:creationId xmlns:p14="http://schemas.microsoft.com/office/powerpoint/2010/main" val="1815353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2"/>
                </a:solidFill>
              </a:rPr>
              <a:t>External Examiners at the University of Roehampton</a:t>
            </a:r>
            <a:r>
              <a:rPr lang="en-GB" sz="2800" dirty="0">
                <a:solidFill>
                  <a:schemeClr val="tx2"/>
                </a:solidFill>
              </a:rPr>
              <a:t/>
            </a:r>
            <a:br>
              <a:rPr lang="en-GB" sz="2800" dirty="0">
                <a:solidFill>
                  <a:schemeClr val="tx2"/>
                </a:solidFill>
              </a:rPr>
            </a:br>
            <a:endParaRPr lang="en-GB" sz="2800" dirty="0">
              <a:solidFill>
                <a:schemeClr val="tx2"/>
              </a:solidFill>
            </a:endParaRPr>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pPr marL="0" indent="0">
              <a:buNone/>
            </a:pPr>
            <a:r>
              <a:rPr lang="en-GB" b="1" dirty="0"/>
              <a:t> </a:t>
            </a:r>
            <a:endParaRPr lang="en-GB" dirty="0"/>
          </a:p>
          <a:p>
            <a:pPr marL="0" indent="0" fontAlgn="base">
              <a:buNone/>
            </a:pPr>
            <a:r>
              <a:rPr lang="en-GB" sz="3400" dirty="0"/>
              <a:t>The main purpose of the external examiner is to assist the University in discharging its responsibility for the quality and standards of the education it provides and the awards it offers by</a:t>
            </a:r>
            <a:r>
              <a:rPr lang="en-GB" sz="3400" dirty="0" smtClean="0"/>
              <a:t>:</a:t>
            </a:r>
          </a:p>
          <a:p>
            <a:pPr marL="0" indent="0" fontAlgn="base">
              <a:buNone/>
            </a:pPr>
            <a:endParaRPr lang="en-GB" sz="3400" dirty="0"/>
          </a:p>
          <a:p>
            <a:pPr lvl="0" fontAlgn="base"/>
            <a:r>
              <a:rPr lang="en-GB" sz="3400" b="1" i="1" dirty="0">
                <a:solidFill>
                  <a:srgbClr val="C00000"/>
                </a:solidFill>
              </a:rPr>
              <a:t>assisting in the comparison of academic standards across higher education awards and institutions;</a:t>
            </a:r>
          </a:p>
          <a:p>
            <a:pPr lvl="0" fontAlgn="base"/>
            <a:r>
              <a:rPr lang="en-GB" sz="3400" b="1" i="1" dirty="0">
                <a:solidFill>
                  <a:srgbClr val="C00000"/>
                </a:solidFill>
              </a:rPr>
              <a:t>verifying that standards are appropriate for the particular award for which the external examiner takes responsibility;</a:t>
            </a:r>
          </a:p>
          <a:p>
            <a:pPr lvl="0" fontAlgn="base"/>
            <a:r>
              <a:rPr lang="en-GB" sz="3400" b="1" i="1" dirty="0">
                <a:solidFill>
                  <a:srgbClr val="C00000"/>
                </a:solidFill>
              </a:rPr>
              <a:t>ensuring that the assessment process is fair and fairly operated in the marking, grading and classification of student performance;</a:t>
            </a:r>
          </a:p>
          <a:p>
            <a:pPr lvl="0" fontAlgn="base"/>
            <a:r>
              <a:rPr lang="en-GB" sz="3400" b="1" i="1" dirty="0">
                <a:solidFill>
                  <a:srgbClr val="C00000"/>
                </a:solidFill>
              </a:rPr>
              <a:t>providing externality of opinion and objective advice in cases which are difficult to resolve.</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23</a:t>
            </a:fld>
            <a:endParaRPr lang="en-GB"/>
          </a:p>
        </p:txBody>
      </p:sp>
    </p:spTree>
    <p:extLst>
      <p:ext uri="{BB962C8B-B14F-4D97-AF65-F5344CB8AC3E}">
        <p14:creationId xmlns:p14="http://schemas.microsoft.com/office/powerpoint/2010/main" val="319686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Part 2 –</a:t>
            </a:r>
            <a:br>
              <a:rPr lang="en-GB" sz="3200" dirty="0" smtClean="0"/>
            </a:br>
            <a:r>
              <a:rPr lang="en-GB" sz="3200" dirty="0" smtClean="0"/>
              <a:t>Supporting dissertations and dissertation module design </a:t>
            </a:r>
            <a:endParaRPr lang="en-GB" sz="3200" dirty="0"/>
          </a:p>
        </p:txBody>
      </p:sp>
      <p:sp>
        <p:nvSpPr>
          <p:cNvPr id="3" name="Content Placeholder 2"/>
          <p:cNvSpPr>
            <a:spLocks noGrp="1"/>
          </p:cNvSpPr>
          <p:nvPr>
            <p:ph idx="1"/>
          </p:nvPr>
        </p:nvSpPr>
        <p:spPr>
          <a:xfrm>
            <a:off x="454852" y="1628800"/>
            <a:ext cx="7859216" cy="4349080"/>
          </a:xfrm>
        </p:spPr>
        <p:txBody>
          <a:bodyPr>
            <a:normAutofit fontScale="77500" lnSpcReduction="20000"/>
          </a:bodyPr>
          <a:lstStyle/>
          <a:p>
            <a:pPr marL="0" indent="0">
              <a:buNone/>
            </a:pPr>
            <a:r>
              <a:rPr lang="en-GB" sz="3400" dirty="0" smtClean="0">
                <a:solidFill>
                  <a:schemeClr val="accent1">
                    <a:lumMod val="75000"/>
                  </a:schemeClr>
                </a:solidFill>
              </a:rPr>
              <a:t>Part 2 – Supporting dissertations and dissertation module design</a:t>
            </a:r>
          </a:p>
          <a:p>
            <a:pPr marL="0" indent="0">
              <a:buNone/>
            </a:pPr>
            <a:endParaRPr lang="en-GB" sz="3400" dirty="0" smtClean="0">
              <a:solidFill>
                <a:srgbClr val="FF0000"/>
              </a:solidFill>
            </a:endParaRPr>
          </a:p>
          <a:p>
            <a:pPr>
              <a:buFont typeface="Wingdings" pitchFamily="2" charset="2"/>
              <a:buChar char="§"/>
            </a:pPr>
            <a:r>
              <a:rPr lang="en-GB" sz="3400" dirty="0" smtClean="0"/>
              <a:t>The Dissertation module</a:t>
            </a:r>
          </a:p>
          <a:p>
            <a:pPr>
              <a:buFont typeface="Wingdings" pitchFamily="2" charset="2"/>
              <a:buChar char="§"/>
            </a:pPr>
            <a:r>
              <a:rPr lang="en-GB" sz="3400" dirty="0" smtClean="0"/>
              <a:t>Briefing and instructions</a:t>
            </a:r>
          </a:p>
          <a:p>
            <a:pPr>
              <a:buFont typeface="Wingdings" pitchFamily="2" charset="2"/>
              <a:buChar char="§"/>
            </a:pPr>
            <a:r>
              <a:rPr lang="en-GB" sz="3400" dirty="0" smtClean="0"/>
              <a:t>Supporting students</a:t>
            </a:r>
          </a:p>
          <a:p>
            <a:pPr>
              <a:buFont typeface="Wingdings" pitchFamily="2" charset="2"/>
              <a:buChar char="§"/>
            </a:pPr>
            <a:r>
              <a:rPr lang="en-GB" sz="3400" dirty="0" smtClean="0"/>
              <a:t>Planning and the Literature Review</a:t>
            </a:r>
          </a:p>
          <a:p>
            <a:pPr>
              <a:buFont typeface="Wingdings" pitchFamily="2" charset="2"/>
              <a:buChar char="§"/>
            </a:pPr>
            <a:r>
              <a:rPr lang="en-GB" sz="3400" dirty="0" smtClean="0"/>
              <a:t>Records and ethics</a:t>
            </a:r>
          </a:p>
          <a:p>
            <a:pPr>
              <a:buFont typeface="Wingdings" pitchFamily="2" charset="2"/>
              <a:buChar char="§"/>
            </a:pPr>
            <a:r>
              <a:rPr lang="en-GB" sz="3400" dirty="0" smtClean="0"/>
              <a:t>Viva arrangements</a:t>
            </a:r>
          </a:p>
          <a:p>
            <a:pPr>
              <a:buFont typeface="Wingdings" pitchFamily="2" charset="2"/>
              <a:buChar char="§"/>
            </a:pPr>
            <a:r>
              <a:rPr lang="en-GB" sz="3400" dirty="0" smtClean="0"/>
              <a:t>Assessment and feedback sources</a:t>
            </a:r>
          </a:p>
          <a:p>
            <a:pPr>
              <a:buFont typeface="Wingdings" pitchFamily="2" charset="2"/>
              <a:buChar char="§"/>
            </a:pPr>
            <a:r>
              <a:rPr lang="en-GB" sz="3400" dirty="0" smtClean="0"/>
              <a:t>Marking exercise</a:t>
            </a:r>
          </a:p>
          <a:p>
            <a:endParaRPr lang="en-GB" dirty="0"/>
          </a:p>
        </p:txBody>
      </p:sp>
      <p:sp>
        <p:nvSpPr>
          <p:cNvPr id="4" name="Date Placeholder 3"/>
          <p:cNvSpPr>
            <a:spLocks noGrp="1"/>
          </p:cNvSpPr>
          <p:nvPr>
            <p:ph type="dt" sz="half" idx="10"/>
          </p:nvPr>
        </p:nvSpPr>
        <p:spPr/>
        <p:txBody>
          <a:bodyPr/>
          <a:lstStyle/>
          <a:p>
            <a:fld id="{2A4A9550-A218-47C7-B6BB-6235A0DF8554}"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24</a:t>
            </a:fld>
            <a:endParaRPr lang="en-GB"/>
          </a:p>
        </p:txBody>
      </p:sp>
    </p:spTree>
    <p:extLst>
      <p:ext uri="{BB962C8B-B14F-4D97-AF65-F5344CB8AC3E}">
        <p14:creationId xmlns:p14="http://schemas.microsoft.com/office/powerpoint/2010/main" val="368458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chemeClr val="tx2"/>
                </a:solidFill>
              </a:rPr>
              <a:t>The Dissertation module briefing UG</a:t>
            </a:r>
            <a:br>
              <a:rPr lang="en-GB" sz="3600" dirty="0" smtClean="0">
                <a:solidFill>
                  <a:schemeClr val="tx2"/>
                </a:solidFill>
              </a:rPr>
            </a:br>
            <a:r>
              <a:rPr lang="en-GB" sz="3600" dirty="0" smtClean="0">
                <a:solidFill>
                  <a:schemeClr val="tx2"/>
                </a:solidFill>
              </a:rPr>
              <a:t>- Rationale</a:t>
            </a:r>
            <a:endParaRPr lang="en-GB" sz="3600" dirty="0">
              <a:solidFill>
                <a:schemeClr val="tx2"/>
              </a:solidFill>
            </a:endParaRPr>
          </a:p>
        </p:txBody>
      </p:sp>
      <p:sp>
        <p:nvSpPr>
          <p:cNvPr id="3" name="Content Placeholder 2"/>
          <p:cNvSpPr>
            <a:spLocks noGrp="1"/>
          </p:cNvSpPr>
          <p:nvPr>
            <p:ph idx="1"/>
          </p:nvPr>
        </p:nvSpPr>
        <p:spPr>
          <a:xfrm>
            <a:off x="457200" y="1417638"/>
            <a:ext cx="8229600" cy="4938712"/>
          </a:xfrm>
        </p:spPr>
        <p:txBody>
          <a:bodyPr>
            <a:noAutofit/>
          </a:bodyPr>
          <a:lstStyle/>
          <a:p>
            <a:pPr marL="0" indent="0">
              <a:buNone/>
            </a:pPr>
            <a:r>
              <a:rPr lang="en-GB" sz="2400" b="1" i="1" dirty="0" smtClean="0"/>
              <a:t>The </a:t>
            </a:r>
            <a:r>
              <a:rPr lang="en-GB" sz="2400" b="1" i="1" dirty="0"/>
              <a:t>module provides you with an opportunity to undertake a significant piece of independent research, where you can extend and apply your knowledge in a chosen research area, develop your capacity for creative and innovative thinking and further enhance your analytical skills.</a:t>
            </a:r>
          </a:p>
          <a:p>
            <a:endParaRPr lang="en-GB" sz="1200" b="1" i="1" dirty="0"/>
          </a:p>
          <a:p>
            <a:r>
              <a:rPr lang="en-GB" sz="2400" b="1" i="1" dirty="0"/>
              <a:t>In addition the module consolidates skills of time management and report writing. As a tutored (not taught) module it reinforces autonomous </a:t>
            </a:r>
            <a:r>
              <a:rPr lang="en-GB" sz="2400" b="1" i="1" dirty="0" smtClean="0"/>
              <a:t>learning</a:t>
            </a:r>
            <a:endParaRPr lang="en-GB" sz="4000" b="1" i="1" dirty="0"/>
          </a:p>
          <a:p>
            <a:endParaRPr lang="en-GB" sz="1400" b="1" i="1" dirty="0"/>
          </a:p>
          <a:p>
            <a:r>
              <a:rPr lang="en-GB" b="1" i="1" dirty="0" smtClean="0">
                <a:solidFill>
                  <a:schemeClr val="tx2"/>
                </a:solidFill>
              </a:rPr>
              <a:t>40 credits</a:t>
            </a:r>
          </a:p>
          <a:p>
            <a:r>
              <a:rPr lang="en-GB" b="1" i="1" dirty="0" smtClean="0">
                <a:solidFill>
                  <a:schemeClr val="tx2"/>
                </a:solidFill>
              </a:rPr>
              <a:t>10,000 words</a:t>
            </a:r>
            <a:endParaRPr lang="en-GB" b="1" i="1" dirty="0">
              <a:solidFill>
                <a:schemeClr val="tx2"/>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25</a:t>
            </a:fld>
            <a:endParaRPr lang="en-GB"/>
          </a:p>
        </p:txBody>
      </p:sp>
    </p:spTree>
    <p:extLst>
      <p:ext uri="{BB962C8B-B14F-4D97-AF65-F5344CB8AC3E}">
        <p14:creationId xmlns:p14="http://schemas.microsoft.com/office/powerpoint/2010/main" val="3968822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schemeClr val="tx2"/>
                </a:solidFill>
              </a:rPr>
              <a:t>Dissertation module </a:t>
            </a:r>
            <a:r>
              <a:rPr lang="en-GB" sz="3600" dirty="0" smtClean="0">
                <a:solidFill>
                  <a:schemeClr val="tx2"/>
                </a:solidFill>
              </a:rPr>
              <a:t>– Learning outcomes (</a:t>
            </a:r>
            <a:r>
              <a:rPr lang="en-GB" sz="3600" dirty="0">
                <a:solidFill>
                  <a:schemeClr val="tx2"/>
                </a:solidFill>
              </a:rPr>
              <a:t>U</a:t>
            </a:r>
            <a:r>
              <a:rPr lang="en-GB" sz="3600" dirty="0" smtClean="0">
                <a:solidFill>
                  <a:schemeClr val="tx2"/>
                </a:solidFill>
              </a:rPr>
              <a:t>G)</a:t>
            </a:r>
            <a:endParaRPr lang="en-GB" sz="3600" dirty="0"/>
          </a:p>
        </p:txBody>
      </p:sp>
      <p:sp>
        <p:nvSpPr>
          <p:cNvPr id="3" name="Content Placeholder 2"/>
          <p:cNvSpPr>
            <a:spLocks noGrp="1"/>
          </p:cNvSpPr>
          <p:nvPr>
            <p:ph idx="1"/>
          </p:nvPr>
        </p:nvSpPr>
        <p:spPr>
          <a:xfrm>
            <a:off x="251520" y="1052736"/>
            <a:ext cx="8568952" cy="5184576"/>
          </a:xfrm>
        </p:spPr>
        <p:txBody>
          <a:bodyPr>
            <a:normAutofit fontScale="62500" lnSpcReduction="20000"/>
          </a:bodyPr>
          <a:lstStyle/>
          <a:p>
            <a:pPr marL="0" indent="0">
              <a:buNone/>
            </a:pPr>
            <a:r>
              <a:rPr lang="en-GB" b="1" dirty="0"/>
              <a:t>Students who successfully complete this module will be able to:</a:t>
            </a:r>
          </a:p>
          <a:p>
            <a:pPr marL="0" indent="0">
              <a:buNone/>
            </a:pPr>
            <a:r>
              <a:rPr lang="en-GB" dirty="0"/>
              <a:t>1.	construct a research question or hypothesis;</a:t>
            </a:r>
          </a:p>
          <a:p>
            <a:pPr marL="0" indent="0">
              <a:buNone/>
            </a:pPr>
            <a:r>
              <a:rPr lang="en-GB" dirty="0"/>
              <a:t>2.	compose a relevant review of the literature;</a:t>
            </a:r>
          </a:p>
          <a:p>
            <a:pPr marL="0" indent="0">
              <a:buNone/>
            </a:pPr>
            <a:r>
              <a:rPr lang="en-GB" dirty="0"/>
              <a:t>3.	appreciate the problems of applying business concepts and theories to organizational issues;</a:t>
            </a:r>
          </a:p>
          <a:p>
            <a:pPr marL="0" indent="0">
              <a:buNone/>
            </a:pPr>
            <a:r>
              <a:rPr lang="en-GB" dirty="0"/>
              <a:t>4.	consider and select suitable research methods;</a:t>
            </a:r>
          </a:p>
          <a:p>
            <a:pPr marL="0" indent="0">
              <a:buNone/>
            </a:pPr>
            <a:r>
              <a:rPr lang="en-GB" dirty="0"/>
              <a:t>5.	design and apply appropriate methodology that includes both secondary and primary research;</a:t>
            </a:r>
          </a:p>
          <a:p>
            <a:pPr marL="0" indent="0">
              <a:buNone/>
            </a:pPr>
            <a:r>
              <a:rPr lang="en-GB" dirty="0"/>
              <a:t>6.	present data and information in a clear and logical way;</a:t>
            </a:r>
          </a:p>
          <a:p>
            <a:pPr marL="0" indent="0">
              <a:buNone/>
            </a:pPr>
            <a:r>
              <a:rPr lang="en-GB" dirty="0"/>
              <a:t>7.	select and evaluate research material;</a:t>
            </a:r>
          </a:p>
          <a:p>
            <a:pPr marL="0" indent="0">
              <a:buNone/>
            </a:pPr>
            <a:r>
              <a:rPr lang="en-GB" dirty="0"/>
              <a:t>8.	determine alternatives to organizational issues;</a:t>
            </a:r>
          </a:p>
          <a:p>
            <a:pPr marL="0" indent="0">
              <a:buNone/>
            </a:pPr>
            <a:r>
              <a:rPr lang="en-GB" dirty="0"/>
              <a:t>9.	select, evaluate and substantiate conclusions;</a:t>
            </a:r>
          </a:p>
          <a:p>
            <a:pPr marL="0" indent="0">
              <a:buNone/>
            </a:pPr>
            <a:r>
              <a:rPr lang="en-GB" dirty="0"/>
              <a:t>10.	offer recommendations where the terms of reference call for them;</a:t>
            </a:r>
          </a:p>
          <a:p>
            <a:pPr marL="0" indent="0">
              <a:buNone/>
            </a:pPr>
            <a:r>
              <a:rPr lang="en-GB" dirty="0"/>
              <a:t>11.	summarise the dissertation and</a:t>
            </a:r>
          </a:p>
          <a:p>
            <a:pPr marL="0" indent="0">
              <a:buNone/>
            </a:pPr>
            <a:r>
              <a:rPr lang="en-GB" dirty="0"/>
              <a:t>12.	offer a written and oral critique of their performance on this assignment</a:t>
            </a:r>
          </a:p>
          <a:p>
            <a:pPr marL="0" indent="0">
              <a:buNone/>
            </a:pPr>
            <a:r>
              <a:rPr lang="en-GB" dirty="0"/>
              <a:t> </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26</a:t>
            </a:fld>
            <a:endParaRPr lang="en-GB"/>
          </a:p>
        </p:txBody>
      </p:sp>
      <p:sp>
        <p:nvSpPr>
          <p:cNvPr id="6" name="Rectangle 5"/>
          <p:cNvSpPr/>
          <p:nvPr/>
        </p:nvSpPr>
        <p:spPr>
          <a:xfrm>
            <a:off x="1835696" y="5842337"/>
            <a:ext cx="5652120" cy="1015663"/>
          </a:xfrm>
          <a:prstGeom prst="rect">
            <a:avLst/>
          </a:prstGeom>
        </p:spPr>
        <p:txBody>
          <a:bodyPr wrap="square">
            <a:spAutoFit/>
          </a:bodyPr>
          <a:lstStyle/>
          <a:p>
            <a:r>
              <a:rPr lang="en-US" sz="1400" dirty="0"/>
              <a:t>World Education News and Reviews (WENR) 2014; 15 years of Bologna, a review at: </a:t>
            </a:r>
            <a:r>
              <a:rPr lang="en-US" sz="1400" dirty="0">
                <a:hlinkClick r:id="rId2"/>
              </a:rPr>
              <a:t>http://wenr.wes.org/2014/06/towards-a-european-higher-education-area-15-years-of-bologna</a:t>
            </a:r>
            <a:r>
              <a:rPr lang="en-US" sz="1400" dirty="0" smtClean="0">
                <a:hlinkClick r:id="rId2"/>
              </a:rPr>
              <a:t>/</a:t>
            </a:r>
            <a:endParaRPr lang="en-US" sz="1400" dirty="0" smtClean="0"/>
          </a:p>
          <a:p>
            <a:endParaRPr lang="en-US" dirty="0"/>
          </a:p>
        </p:txBody>
      </p:sp>
    </p:spTree>
    <p:extLst>
      <p:ext uri="{BB962C8B-B14F-4D97-AF65-F5344CB8AC3E}">
        <p14:creationId xmlns:p14="http://schemas.microsoft.com/office/powerpoint/2010/main" val="3183565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chemeClr val="tx2"/>
                </a:solidFill>
              </a:rPr>
              <a:t>Dissertation modules –</a:t>
            </a:r>
            <a:br>
              <a:rPr lang="en-GB" sz="3600" dirty="0" smtClean="0">
                <a:solidFill>
                  <a:schemeClr val="tx2"/>
                </a:solidFill>
              </a:rPr>
            </a:br>
            <a:r>
              <a:rPr lang="en-GB" sz="3600" dirty="0" smtClean="0">
                <a:solidFill>
                  <a:schemeClr val="tx2"/>
                </a:solidFill>
              </a:rPr>
              <a:t>Assessment criteria</a:t>
            </a:r>
            <a:endParaRPr lang="en-GB" sz="3600" dirty="0">
              <a:solidFill>
                <a:schemeClr val="tx2"/>
              </a:solidFill>
            </a:endParaRPr>
          </a:p>
        </p:txBody>
      </p:sp>
      <p:sp>
        <p:nvSpPr>
          <p:cNvPr id="3" name="Content Placeholder 2"/>
          <p:cNvSpPr>
            <a:spLocks noGrp="1"/>
          </p:cNvSpPr>
          <p:nvPr>
            <p:ph idx="1"/>
          </p:nvPr>
        </p:nvSpPr>
        <p:spPr/>
        <p:txBody>
          <a:bodyPr>
            <a:normAutofit/>
          </a:bodyPr>
          <a:lstStyle/>
          <a:p>
            <a:r>
              <a:rPr lang="en-GB" sz="2800" dirty="0" smtClean="0"/>
              <a:t>Introduction and objectives 			10%</a:t>
            </a:r>
          </a:p>
          <a:p>
            <a:r>
              <a:rPr lang="en-GB" sz="2800" dirty="0" smtClean="0"/>
              <a:t>Literature review 				20%</a:t>
            </a:r>
          </a:p>
          <a:p>
            <a:r>
              <a:rPr lang="en-GB" sz="2800" dirty="0" smtClean="0"/>
              <a:t>Methodology 					15%</a:t>
            </a:r>
          </a:p>
          <a:p>
            <a:r>
              <a:rPr lang="en-GB" sz="2800" dirty="0" smtClean="0"/>
              <a:t>Results Analysis and discussion 		25%</a:t>
            </a:r>
          </a:p>
          <a:p>
            <a:r>
              <a:rPr lang="en-GB" sz="2800" dirty="0" smtClean="0"/>
              <a:t>Conclusions and recommendations 		10%</a:t>
            </a:r>
          </a:p>
          <a:p>
            <a:r>
              <a:rPr lang="en-GB" sz="2800" dirty="0" smtClean="0"/>
              <a:t>Overall structure and presentation 		10%</a:t>
            </a:r>
          </a:p>
          <a:p>
            <a:r>
              <a:rPr lang="en-GB" sz="2800" dirty="0" smtClean="0">
                <a:solidFill>
                  <a:srgbClr val="C00000"/>
                </a:solidFill>
              </a:rPr>
              <a:t>Viva 						10%</a:t>
            </a:r>
          </a:p>
          <a:p>
            <a:endParaRPr lang="en-GB" sz="2800"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27</a:t>
            </a:fld>
            <a:endParaRPr lang="en-GB"/>
          </a:p>
        </p:txBody>
      </p:sp>
    </p:spTree>
    <p:extLst>
      <p:ext uri="{BB962C8B-B14F-4D97-AF65-F5344CB8AC3E}">
        <p14:creationId xmlns:p14="http://schemas.microsoft.com/office/powerpoint/2010/main" val="131100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students</a:t>
            </a:r>
            <a:endParaRPr lang="en-GB" dirty="0"/>
          </a:p>
        </p:txBody>
      </p:sp>
      <p:sp>
        <p:nvSpPr>
          <p:cNvPr id="3" name="Content Placeholder 2"/>
          <p:cNvSpPr>
            <a:spLocks noGrp="1"/>
          </p:cNvSpPr>
          <p:nvPr>
            <p:ph idx="1"/>
          </p:nvPr>
        </p:nvSpPr>
        <p:spPr/>
        <p:txBody>
          <a:bodyPr/>
          <a:lstStyle/>
          <a:p>
            <a:r>
              <a:rPr lang="en-GB" dirty="0" smtClean="0">
                <a:solidFill>
                  <a:srgbClr val="FF0000"/>
                </a:solidFill>
              </a:rPr>
              <a:t>Cartoon here</a:t>
            </a:r>
          </a:p>
          <a:p>
            <a:endParaRPr lang="en-GB" dirty="0">
              <a:solidFill>
                <a:srgbClr val="FF0000"/>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28</a:t>
            </a:fld>
            <a:endParaRPr lang="en-GB"/>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 y="1412776"/>
            <a:ext cx="8973304" cy="3888432"/>
          </a:xfrm>
          <a:prstGeom prst="rect">
            <a:avLst/>
          </a:prstGeom>
        </p:spPr>
      </p:pic>
    </p:spTree>
    <p:extLst>
      <p:ext uri="{BB962C8B-B14F-4D97-AF65-F5344CB8AC3E}">
        <p14:creationId xmlns:p14="http://schemas.microsoft.com/office/powerpoint/2010/main" val="1075808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25"/>
            <a:ext cx="8229600" cy="1143000"/>
          </a:xfrm>
        </p:spPr>
        <p:txBody>
          <a:bodyPr>
            <a:normAutofit/>
          </a:bodyPr>
          <a:lstStyle/>
          <a:p>
            <a:r>
              <a:rPr lang="en-GB" sz="3200" dirty="0" smtClean="0">
                <a:solidFill>
                  <a:schemeClr val="tx2"/>
                </a:solidFill>
              </a:rPr>
              <a:t>Dissertations – Working with supervisors</a:t>
            </a:r>
            <a:endParaRPr lang="en-GB" sz="3200" dirty="0">
              <a:solidFill>
                <a:schemeClr val="tx2"/>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29</a:t>
            </a:fld>
            <a:endParaRPr lang="en-GB"/>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563684" cy="567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56176" y="6309320"/>
            <a:ext cx="1296144" cy="369332"/>
          </a:xfrm>
          <a:prstGeom prst="rect">
            <a:avLst/>
          </a:prstGeom>
          <a:noFill/>
        </p:spPr>
        <p:txBody>
          <a:bodyPr wrap="square" rtlCol="0">
            <a:spAutoFit/>
          </a:bodyPr>
          <a:lstStyle/>
          <a:p>
            <a:r>
              <a:rPr lang="en-GB" dirty="0" smtClean="0"/>
              <a:t>Resource M</a:t>
            </a:r>
          </a:p>
        </p:txBody>
      </p:sp>
    </p:spTree>
    <p:extLst>
      <p:ext uri="{BB962C8B-B14F-4D97-AF65-F5344CB8AC3E}">
        <p14:creationId xmlns:p14="http://schemas.microsoft.com/office/powerpoint/2010/main" val="240012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Website for </a:t>
            </a:r>
            <a:r>
              <a:rPr lang="en-GB" dirty="0"/>
              <a:t>this training</a:t>
            </a:r>
            <a:br>
              <a:rPr lang="en-GB" dirty="0"/>
            </a:br>
            <a:r>
              <a:rPr lang="en-GB" sz="2700" dirty="0">
                <a:hlinkClick r:id="rId2"/>
              </a:rPr>
              <a:t>http://</a:t>
            </a:r>
            <a:r>
              <a:rPr lang="en-GB" sz="2700" dirty="0" smtClean="0">
                <a:hlinkClick r:id="rId2"/>
              </a:rPr>
              <a:t>www.roehampton.ac.uk/Schiller_University</a:t>
            </a:r>
            <a:r>
              <a:rPr lang="en-GB" sz="3100" dirty="0"/>
              <a:t/>
            </a:r>
            <a:br>
              <a:rPr lang="en-GB" sz="3100" dirty="0"/>
            </a:br>
            <a:endParaRPr lang="en-GB" dirty="0"/>
          </a:p>
        </p:txBody>
      </p:sp>
      <p:pic>
        <p:nvPicPr>
          <p:cNvPr id="6" name="Content Placeholder 5"/>
          <p:cNvPicPr>
            <a:picLocks noGrp="1" noChangeAspect="1"/>
          </p:cNvPicPr>
          <p:nvPr>
            <p:ph idx="1"/>
          </p:nvPr>
        </p:nvPicPr>
        <p:blipFill>
          <a:blip r:embed="rId3"/>
          <a:stretch>
            <a:fillRect/>
          </a:stretch>
        </p:blipFill>
        <p:spPr>
          <a:xfrm>
            <a:off x="546957" y="1268760"/>
            <a:ext cx="8050085" cy="5087590"/>
          </a:xfrm>
          <a:prstGeom prst="rect">
            <a:avLst/>
          </a:prstGeom>
        </p:spPr>
      </p:pic>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a:t>
            </a:fld>
            <a:endParaRPr lang="en-GB"/>
          </a:p>
        </p:txBody>
      </p:sp>
    </p:spTree>
    <p:extLst>
      <p:ext uri="{BB962C8B-B14F-4D97-AF65-F5344CB8AC3E}">
        <p14:creationId xmlns:p14="http://schemas.microsoft.com/office/powerpoint/2010/main" val="3752102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63"/>
            <a:ext cx="8229600" cy="1143000"/>
          </a:xfrm>
        </p:spPr>
        <p:txBody>
          <a:bodyPr>
            <a:normAutofit/>
          </a:bodyPr>
          <a:lstStyle/>
          <a:p>
            <a:r>
              <a:rPr lang="en-GB" sz="3600" dirty="0" smtClean="0">
                <a:solidFill>
                  <a:schemeClr val="tx2"/>
                </a:solidFill>
              </a:rPr>
              <a:t>Dissertation Planner (extract)</a:t>
            </a:r>
            <a:endParaRPr lang="en-GB" sz="36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30</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708249"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60232" y="6309320"/>
            <a:ext cx="1440160" cy="369332"/>
          </a:xfrm>
          <a:prstGeom prst="rect">
            <a:avLst/>
          </a:prstGeom>
          <a:noFill/>
        </p:spPr>
        <p:txBody>
          <a:bodyPr wrap="square" rtlCol="0">
            <a:spAutoFit/>
          </a:bodyPr>
          <a:lstStyle/>
          <a:p>
            <a:r>
              <a:rPr lang="en-GB" dirty="0" smtClean="0"/>
              <a:t>Resource K</a:t>
            </a:r>
            <a:endParaRPr lang="en-GB" dirty="0"/>
          </a:p>
        </p:txBody>
      </p:sp>
    </p:spTree>
    <p:extLst>
      <p:ext uri="{BB962C8B-B14F-4D97-AF65-F5344CB8AC3E}">
        <p14:creationId xmlns:p14="http://schemas.microsoft.com/office/powerpoint/2010/main" val="2805634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rPr>
              <a:t>Approaching the literature review </a:t>
            </a:r>
            <a:endParaRPr lang="en-GB" sz="4000" dirty="0">
              <a:solidFill>
                <a:srgbClr val="0070C0"/>
              </a:solidFill>
            </a:endParaRPr>
          </a:p>
        </p:txBody>
      </p:sp>
      <p:sp>
        <p:nvSpPr>
          <p:cNvPr id="3" name="Content Placeholder 2"/>
          <p:cNvSpPr>
            <a:spLocks noGrp="1"/>
          </p:cNvSpPr>
          <p:nvPr>
            <p:ph sz="quarter" idx="1"/>
          </p:nvPr>
        </p:nvSpPr>
        <p:spPr/>
        <p:txBody>
          <a:bodyPr>
            <a:normAutofit fontScale="92500"/>
          </a:bodyPr>
          <a:lstStyle/>
          <a:p>
            <a:r>
              <a:rPr lang="en-GB" dirty="0"/>
              <a:t>To complete a literature review requires </a:t>
            </a:r>
            <a:r>
              <a:rPr lang="en-GB" b="1" u="sng" dirty="0"/>
              <a:t>planning, time, reading, writing, drafting, reflection and editing. </a:t>
            </a:r>
            <a:endParaRPr lang="en-GB" dirty="0"/>
          </a:p>
          <a:p>
            <a:r>
              <a:rPr lang="en-GB" dirty="0"/>
              <a:t>A successful literature review has a firm idea of the </a:t>
            </a:r>
            <a:r>
              <a:rPr lang="en-GB" b="1" u="sng" dirty="0"/>
              <a:t>research problem</a:t>
            </a:r>
            <a:r>
              <a:rPr lang="en-GB" dirty="0"/>
              <a:t> and an understanding of the </a:t>
            </a:r>
            <a:r>
              <a:rPr lang="en-GB" b="1" u="sng" dirty="0"/>
              <a:t>research framework/paradigm</a:t>
            </a:r>
            <a:r>
              <a:rPr lang="en-GB" dirty="0"/>
              <a:t>. </a:t>
            </a:r>
          </a:p>
          <a:p>
            <a:r>
              <a:rPr lang="en-GB" dirty="0"/>
              <a:t>In order to refine the research problem, </a:t>
            </a:r>
            <a:r>
              <a:rPr lang="en-GB" b="1" u="sng" dirty="0"/>
              <a:t>conduct preliminary research</a:t>
            </a:r>
            <a:r>
              <a:rPr lang="en-GB" dirty="0"/>
              <a:t> which will help you narrow your focus and identity key search terms. </a:t>
            </a:r>
          </a:p>
          <a:p>
            <a:endParaRPr lang="en-GB" dirty="0"/>
          </a:p>
        </p:txBody>
      </p:sp>
      <p:sp>
        <p:nvSpPr>
          <p:cNvPr id="4" name="TextBox 3"/>
          <p:cNvSpPr txBox="1"/>
          <p:nvPr/>
        </p:nvSpPr>
        <p:spPr>
          <a:xfrm>
            <a:off x="6012160" y="6093296"/>
            <a:ext cx="2232248" cy="369332"/>
          </a:xfrm>
          <a:prstGeom prst="rect">
            <a:avLst/>
          </a:prstGeom>
          <a:noFill/>
        </p:spPr>
        <p:txBody>
          <a:bodyPr wrap="square" rtlCol="0">
            <a:spAutoFit/>
          </a:bodyPr>
          <a:lstStyle/>
          <a:p>
            <a:r>
              <a:rPr lang="en-GB" dirty="0" smtClean="0"/>
              <a:t>Resources H </a:t>
            </a:r>
            <a:r>
              <a:rPr lang="en-GB" dirty="0" err="1" smtClean="0"/>
              <a:t>i</a:t>
            </a:r>
            <a:r>
              <a:rPr lang="en-GB" dirty="0" smtClean="0"/>
              <a:t> &amp; ii</a:t>
            </a:r>
            <a:endParaRPr lang="en-GB" dirty="0"/>
          </a:p>
        </p:txBody>
      </p:sp>
    </p:spTree>
    <p:extLst>
      <p:ext uri="{BB962C8B-B14F-4D97-AF65-F5344CB8AC3E}">
        <p14:creationId xmlns:p14="http://schemas.microsoft.com/office/powerpoint/2010/main" val="1858306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Dissertation module - </a:t>
            </a:r>
            <a:endParaRPr lang="en-GB" sz="36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32</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49" y="1067752"/>
            <a:ext cx="8600091" cy="55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24328" y="116632"/>
            <a:ext cx="1440160" cy="369332"/>
          </a:xfrm>
          <a:prstGeom prst="rect">
            <a:avLst/>
          </a:prstGeom>
          <a:noFill/>
        </p:spPr>
        <p:txBody>
          <a:bodyPr wrap="square" rtlCol="0">
            <a:spAutoFit/>
          </a:bodyPr>
          <a:lstStyle/>
          <a:p>
            <a:r>
              <a:rPr lang="en-GB" dirty="0" smtClean="0"/>
              <a:t>Resource K</a:t>
            </a:r>
            <a:endParaRPr lang="en-GB" dirty="0"/>
          </a:p>
        </p:txBody>
      </p:sp>
    </p:spTree>
    <p:extLst>
      <p:ext uri="{BB962C8B-B14F-4D97-AF65-F5344CB8AC3E}">
        <p14:creationId xmlns:p14="http://schemas.microsoft.com/office/powerpoint/2010/main" val="1038474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600" dirty="0" smtClean="0">
                <a:solidFill>
                  <a:schemeClr val="tx2"/>
                </a:solidFill>
              </a:rPr>
              <a:t>Writing a Literature review </a:t>
            </a:r>
            <a:r>
              <a:rPr lang="en-GB" sz="1200" dirty="0" smtClean="0">
                <a:solidFill>
                  <a:schemeClr val="tx2"/>
                </a:solidFill>
              </a:rPr>
              <a:t>(Extract)</a:t>
            </a:r>
            <a:endParaRPr lang="en-GB" sz="1200" dirty="0">
              <a:solidFill>
                <a:schemeClr val="tx2"/>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33</a:t>
            </a:fld>
            <a:endParaRPr lang="en-GB"/>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718" y="908720"/>
            <a:ext cx="7827713" cy="587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96336" y="5949280"/>
            <a:ext cx="1400320" cy="369332"/>
          </a:xfrm>
          <a:prstGeom prst="rect">
            <a:avLst/>
          </a:prstGeom>
          <a:noFill/>
        </p:spPr>
        <p:txBody>
          <a:bodyPr wrap="none" rtlCol="0">
            <a:spAutoFit/>
          </a:bodyPr>
          <a:lstStyle/>
          <a:p>
            <a:r>
              <a:rPr lang="en-GB" dirty="0" smtClean="0"/>
              <a:t>Resource </a:t>
            </a:r>
            <a:r>
              <a:rPr lang="en-GB" dirty="0" err="1" smtClean="0"/>
              <a:t>Hiii</a:t>
            </a:r>
            <a:endParaRPr lang="en-GB" dirty="0"/>
          </a:p>
        </p:txBody>
      </p:sp>
    </p:spTree>
    <p:extLst>
      <p:ext uri="{BB962C8B-B14F-4D97-AF65-F5344CB8AC3E}">
        <p14:creationId xmlns:p14="http://schemas.microsoft.com/office/powerpoint/2010/main" val="1759128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98" y="0"/>
            <a:ext cx="8229600" cy="1143000"/>
          </a:xfrm>
        </p:spPr>
        <p:txBody>
          <a:bodyPr>
            <a:normAutofit/>
          </a:bodyPr>
          <a:lstStyle/>
          <a:p>
            <a:r>
              <a:rPr lang="en-GB" sz="2800" dirty="0" smtClean="0">
                <a:solidFill>
                  <a:schemeClr val="tx2"/>
                </a:solidFill>
              </a:rPr>
              <a:t>Dissertation Supervision Record (PG)</a:t>
            </a:r>
            <a:endParaRPr lang="en-GB" sz="28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34</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560840" cy="563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370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09477"/>
            <a:ext cx="8229600" cy="1143000"/>
          </a:xfrm>
        </p:spPr>
        <p:txBody>
          <a:bodyPr>
            <a:normAutofit/>
          </a:bodyPr>
          <a:lstStyle/>
          <a:p>
            <a:r>
              <a:rPr lang="en-GB" sz="3600" dirty="0" smtClean="0">
                <a:solidFill>
                  <a:schemeClr val="tx2"/>
                </a:solidFill>
              </a:rPr>
              <a:t>Dissertation ethics </a:t>
            </a:r>
            <a:endParaRPr lang="en-GB" sz="36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35</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50" y="908720"/>
            <a:ext cx="8061106" cy="528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72200" y="6309320"/>
            <a:ext cx="1440160" cy="369332"/>
          </a:xfrm>
          <a:prstGeom prst="rect">
            <a:avLst/>
          </a:prstGeom>
          <a:noFill/>
        </p:spPr>
        <p:txBody>
          <a:bodyPr wrap="square" rtlCol="0">
            <a:spAutoFit/>
          </a:bodyPr>
          <a:lstStyle/>
          <a:p>
            <a:r>
              <a:rPr lang="en-GB" dirty="0" smtClean="0"/>
              <a:t>Resource L</a:t>
            </a:r>
            <a:endParaRPr lang="en-GB" dirty="0"/>
          </a:p>
        </p:txBody>
      </p:sp>
    </p:spTree>
    <p:extLst>
      <p:ext uri="{BB962C8B-B14F-4D97-AF65-F5344CB8AC3E}">
        <p14:creationId xmlns:p14="http://schemas.microsoft.com/office/powerpoint/2010/main" val="3962481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75"/>
            <a:ext cx="8229600" cy="1143000"/>
          </a:xfrm>
        </p:spPr>
        <p:txBody>
          <a:bodyPr>
            <a:normAutofit/>
          </a:bodyPr>
          <a:lstStyle/>
          <a:p>
            <a:r>
              <a:rPr lang="en-GB" sz="3600" dirty="0" smtClean="0">
                <a:solidFill>
                  <a:schemeClr val="tx2"/>
                </a:solidFill>
              </a:rPr>
              <a:t>Dissertation ethics</a:t>
            </a:r>
            <a:endParaRPr lang="en-GB" sz="3600" dirty="0">
              <a:solidFill>
                <a:schemeClr val="tx2"/>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36</a:t>
            </a:fld>
            <a:endParaRPr lang="en-GB"/>
          </a:p>
        </p:txBody>
      </p:sp>
      <p:sp>
        <p:nvSpPr>
          <p:cNvPr id="6" name="Content Placeholder 5"/>
          <p:cNvSpPr>
            <a:spLocks noGrp="1"/>
          </p:cNvSpPr>
          <p:nvPr>
            <p:ph idx="1"/>
          </p:nvPr>
        </p:nvSpPr>
        <p:spPr>
          <a:xfrm>
            <a:off x="251520" y="908720"/>
            <a:ext cx="8373616" cy="5447630"/>
          </a:xfrm>
        </p:spPr>
        <p:txBody>
          <a:bodyPr>
            <a:normAutofit fontScale="25000" lnSpcReduction="20000"/>
          </a:bodyPr>
          <a:lstStyle/>
          <a:p>
            <a:pPr marL="0" indent="0">
              <a:buNone/>
            </a:pPr>
            <a:r>
              <a:rPr lang="en-GB" sz="8000" b="1" dirty="0"/>
              <a:t>Ethics Form</a:t>
            </a:r>
            <a:endParaRPr lang="en-GB" sz="8000" dirty="0"/>
          </a:p>
          <a:p>
            <a:pPr marL="0" indent="0">
              <a:buNone/>
            </a:pPr>
            <a:r>
              <a:rPr lang="en-GB" sz="1600" dirty="0"/>
              <a:t> </a:t>
            </a:r>
            <a:endParaRPr lang="en-GB" sz="400" dirty="0"/>
          </a:p>
          <a:p>
            <a:pPr marL="0" indent="0">
              <a:buNone/>
            </a:pPr>
            <a:r>
              <a:rPr lang="en-GB" b="1" dirty="0"/>
              <a:t> </a:t>
            </a:r>
            <a:endParaRPr lang="en-GB" sz="1600" dirty="0"/>
          </a:p>
          <a:p>
            <a:pPr marL="0" indent="0">
              <a:buNone/>
            </a:pPr>
            <a:r>
              <a:rPr lang="en-GB" sz="6400" b="1" dirty="0"/>
              <a:t>Ethical Issues</a:t>
            </a:r>
            <a:endParaRPr lang="en-GB" sz="6400" dirty="0"/>
          </a:p>
          <a:p>
            <a:pPr marL="0" indent="0">
              <a:buNone/>
            </a:pPr>
            <a:r>
              <a:rPr lang="en-GB" sz="6400" dirty="0"/>
              <a:t>Many of you will be conducting research that goes beyond reading literature and there will therefore be important ethical issues to consider.</a:t>
            </a:r>
          </a:p>
          <a:p>
            <a:pPr marL="0" indent="0">
              <a:buNone/>
            </a:pPr>
            <a:r>
              <a:rPr lang="en-GB" sz="6400" dirty="0"/>
              <a:t>What are the ethical issues relating to the work you propose to carry out for your project? How do you propose to address them and deal with them? If you conducting research using published sources we still require you to make a statement about whether or not there are any ethical considerations.</a:t>
            </a:r>
          </a:p>
          <a:p>
            <a:pPr marL="0" indent="0">
              <a:buNone/>
            </a:pPr>
            <a:r>
              <a:rPr lang="en-GB" sz="2000" i="1" dirty="0"/>
              <a:t> </a:t>
            </a:r>
            <a:endParaRPr lang="en-GB" sz="2000" dirty="0"/>
          </a:p>
          <a:p>
            <a:pPr marL="0" indent="0">
              <a:buNone/>
            </a:pPr>
            <a:r>
              <a:rPr lang="en-GB" sz="2000" i="1" dirty="0"/>
              <a:t> </a:t>
            </a:r>
            <a:endParaRPr lang="en-GB" sz="2000" dirty="0"/>
          </a:p>
          <a:p>
            <a:pPr marL="0" indent="0">
              <a:buNone/>
            </a:pPr>
            <a:r>
              <a:rPr lang="en-GB" sz="6400" b="1" dirty="0"/>
              <a:t>Short statement concerning ethics:</a:t>
            </a:r>
            <a:endParaRPr lang="en-GB" sz="6400" dirty="0"/>
          </a:p>
          <a:p>
            <a:pPr marL="0" indent="0">
              <a:buNone/>
            </a:pPr>
            <a:r>
              <a:rPr lang="en-GB" sz="6400" dirty="0"/>
              <a:t> </a:t>
            </a:r>
          </a:p>
          <a:p>
            <a:pPr marL="0" indent="0">
              <a:buNone/>
            </a:pPr>
            <a:r>
              <a:rPr lang="en-GB" sz="6400" dirty="0"/>
              <a:t>I have discussed with my supervisor all ethical issues arising out of my project. If my dissertation changes in any way I will re-discuss any ethical issues with my supervisor.</a:t>
            </a:r>
          </a:p>
          <a:p>
            <a:pPr marL="0" indent="0">
              <a:buNone/>
            </a:pPr>
            <a:r>
              <a:rPr lang="en-GB" sz="3600" dirty="0"/>
              <a:t> </a:t>
            </a:r>
          </a:p>
          <a:p>
            <a:pPr marL="0" indent="0">
              <a:buNone/>
            </a:pPr>
            <a:r>
              <a:rPr lang="en-GB" sz="3600" dirty="0"/>
              <a:t> </a:t>
            </a:r>
          </a:p>
          <a:p>
            <a:pPr marL="0" indent="0">
              <a:buNone/>
            </a:pPr>
            <a:r>
              <a:rPr lang="en-GB" sz="6400" dirty="0"/>
              <a:t>Name of student:	</a:t>
            </a:r>
          </a:p>
          <a:p>
            <a:pPr marL="0" indent="0">
              <a:buNone/>
            </a:pPr>
            <a:r>
              <a:rPr lang="en-GB" sz="6400" dirty="0"/>
              <a:t> </a:t>
            </a:r>
          </a:p>
          <a:p>
            <a:pPr marL="0" indent="0">
              <a:buNone/>
            </a:pPr>
            <a:r>
              <a:rPr lang="en-GB" sz="6400" dirty="0"/>
              <a:t>Student number	</a:t>
            </a:r>
          </a:p>
          <a:p>
            <a:pPr marL="0" indent="0">
              <a:buNone/>
            </a:pPr>
            <a:r>
              <a:rPr lang="en-GB" sz="6400" dirty="0"/>
              <a:t> </a:t>
            </a:r>
          </a:p>
          <a:p>
            <a:pPr marL="0" indent="0">
              <a:buNone/>
            </a:pPr>
            <a:r>
              <a:rPr lang="en-GB" sz="6400" dirty="0"/>
              <a:t>Signed (student)………………………………………………………………Date	</a:t>
            </a:r>
          </a:p>
          <a:p>
            <a:pPr marL="0" indent="0">
              <a:buNone/>
            </a:pPr>
            <a:r>
              <a:rPr lang="en-GB" sz="6400" dirty="0"/>
              <a:t> </a:t>
            </a:r>
          </a:p>
          <a:p>
            <a:pPr marL="0" indent="0">
              <a:buNone/>
            </a:pPr>
            <a:r>
              <a:rPr lang="en-GB" sz="6400" dirty="0"/>
              <a:t>Signed (supervisor)	 Date................</a:t>
            </a:r>
          </a:p>
          <a:p>
            <a:pPr marL="0" indent="0">
              <a:buNone/>
            </a:pPr>
            <a:r>
              <a:rPr lang="en-GB" sz="5600" i="1" dirty="0"/>
              <a:t> </a:t>
            </a:r>
          </a:p>
          <a:p>
            <a:pPr marL="0" indent="0">
              <a:buNone/>
            </a:pPr>
            <a:r>
              <a:rPr lang="en-GB" sz="4900" i="1" dirty="0"/>
              <a:t> </a:t>
            </a:r>
          </a:p>
          <a:p>
            <a:pPr marL="0" indent="0">
              <a:buNone/>
            </a:pPr>
            <a:r>
              <a:rPr lang="en-GB" sz="4900" i="1" dirty="0"/>
              <a:t> </a:t>
            </a:r>
          </a:p>
          <a:p>
            <a:pPr marL="0" indent="0">
              <a:buNone/>
            </a:pPr>
            <a:r>
              <a:rPr lang="en-GB" sz="4900" i="1" dirty="0"/>
              <a:t> </a:t>
            </a:r>
          </a:p>
          <a:p>
            <a:pPr marL="0" indent="0">
              <a:buNone/>
            </a:pPr>
            <a:r>
              <a:rPr lang="en-GB" sz="4900" i="1" dirty="0"/>
              <a:t> </a:t>
            </a:r>
          </a:p>
          <a:p>
            <a:pPr marL="0" indent="0">
              <a:buNone/>
            </a:pPr>
            <a:r>
              <a:rPr lang="en-GB" sz="4900" i="1" dirty="0"/>
              <a:t> </a:t>
            </a:r>
          </a:p>
          <a:p>
            <a:endParaRPr lang="en-GB" dirty="0"/>
          </a:p>
        </p:txBody>
      </p:sp>
    </p:spTree>
    <p:extLst>
      <p:ext uri="{BB962C8B-B14F-4D97-AF65-F5344CB8AC3E}">
        <p14:creationId xmlns:p14="http://schemas.microsoft.com/office/powerpoint/2010/main" val="3185725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Dissertation Viva arrangement</a:t>
            </a:r>
            <a:endParaRPr lang="en-GB" sz="3600" dirty="0">
              <a:solidFill>
                <a:schemeClr val="tx2"/>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37</a:t>
            </a:fld>
            <a:endParaRPr lang="en-GB"/>
          </a:p>
        </p:txBody>
      </p:sp>
      <p:pic>
        <p:nvPicPr>
          <p:cNvPr id="1026" name="Picture 2" descr="C:\Users\Guido\Desktop\viva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99" y="1196752"/>
            <a:ext cx="7060457"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28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tx2"/>
                </a:solidFill>
              </a:rPr>
              <a:t>Dissertation Viva arrangement</a:t>
            </a:r>
            <a:endParaRPr lang="en-GB" sz="3600"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38</a:t>
            </a:fld>
            <a:endParaRPr lang="en-GB"/>
          </a:p>
        </p:txBody>
      </p:sp>
      <p:pic>
        <p:nvPicPr>
          <p:cNvPr id="2050" name="Picture 2" descr="C:\Users\Guido\Desktop\viv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51337"/>
            <a:ext cx="8136904" cy="486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108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Dissertation samples</a:t>
            </a:r>
            <a:endParaRPr lang="en-GB" sz="3600" dirty="0">
              <a:solidFill>
                <a:schemeClr val="tx2"/>
              </a:solidFill>
            </a:endParaRPr>
          </a:p>
        </p:txBody>
      </p:sp>
      <p:sp>
        <p:nvSpPr>
          <p:cNvPr id="3" name="Content Placeholder 2"/>
          <p:cNvSpPr>
            <a:spLocks noGrp="1"/>
          </p:cNvSpPr>
          <p:nvPr>
            <p:ph idx="1"/>
          </p:nvPr>
        </p:nvSpPr>
        <p:spPr/>
        <p:txBody>
          <a:bodyPr>
            <a:normAutofit/>
          </a:bodyPr>
          <a:lstStyle/>
          <a:p>
            <a:r>
              <a:rPr lang="en-GB" sz="2800" dirty="0" smtClean="0"/>
              <a:t>Sample 1:Title: </a:t>
            </a:r>
            <a:r>
              <a:rPr lang="en-GB" sz="2800" dirty="0" smtClean="0">
                <a:solidFill>
                  <a:schemeClr val="tx2"/>
                </a:solidFill>
              </a:rPr>
              <a:t>‘Corporate social responsibility and food wastage’.</a:t>
            </a:r>
          </a:p>
          <a:p>
            <a:endParaRPr lang="en-GB" sz="2800" dirty="0"/>
          </a:p>
          <a:p>
            <a:r>
              <a:rPr lang="en-GB" sz="2800" dirty="0" smtClean="0"/>
              <a:t>Sample 3: Title: </a:t>
            </a:r>
            <a:r>
              <a:rPr lang="en-GB" sz="2800" i="1" dirty="0" smtClean="0">
                <a:solidFill>
                  <a:schemeClr val="tx2"/>
                </a:solidFill>
              </a:rPr>
              <a:t>‘Restless youth: Investigating factors that affects graduates transition intentions into employment and postgraduate study’.</a:t>
            </a:r>
            <a:endParaRPr lang="en-GB" sz="2800" i="1" dirty="0">
              <a:solidFill>
                <a:schemeClr val="tx2"/>
              </a:solidFill>
            </a:endParaRPr>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39</a:t>
            </a:fld>
            <a:endParaRPr lang="en-GB"/>
          </a:p>
        </p:txBody>
      </p:sp>
      <p:sp>
        <p:nvSpPr>
          <p:cNvPr id="6" name="TextBox 5"/>
          <p:cNvSpPr txBox="1"/>
          <p:nvPr/>
        </p:nvSpPr>
        <p:spPr>
          <a:xfrm>
            <a:off x="5508104" y="6165304"/>
            <a:ext cx="2088232" cy="369332"/>
          </a:xfrm>
          <a:prstGeom prst="rect">
            <a:avLst/>
          </a:prstGeom>
          <a:noFill/>
        </p:spPr>
        <p:txBody>
          <a:bodyPr wrap="square" rtlCol="0">
            <a:spAutoFit/>
          </a:bodyPr>
          <a:lstStyle/>
          <a:p>
            <a:r>
              <a:rPr lang="en-GB" dirty="0" smtClean="0"/>
              <a:t>Resources N &amp; O </a:t>
            </a:r>
            <a:endParaRPr lang="en-GB" dirty="0"/>
          </a:p>
        </p:txBody>
      </p:sp>
    </p:spTree>
    <p:extLst>
      <p:ext uri="{BB962C8B-B14F-4D97-AF65-F5344CB8AC3E}">
        <p14:creationId xmlns:p14="http://schemas.microsoft.com/office/powerpoint/2010/main" val="67028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Part 1 –</a:t>
            </a:r>
            <a:br>
              <a:rPr lang="en-GB" sz="3200" dirty="0" smtClean="0"/>
            </a:br>
            <a:r>
              <a:rPr lang="en-GB" sz="3200" dirty="0" smtClean="0"/>
              <a:t>Assessment criteria for UG &amp; PG Business Degrees</a:t>
            </a:r>
            <a:endParaRPr lang="en-GB" sz="3200" dirty="0"/>
          </a:p>
        </p:txBody>
      </p:sp>
      <p:sp>
        <p:nvSpPr>
          <p:cNvPr id="3" name="Content Placeholder 2"/>
          <p:cNvSpPr>
            <a:spLocks noGrp="1"/>
          </p:cNvSpPr>
          <p:nvPr>
            <p:ph idx="1"/>
          </p:nvPr>
        </p:nvSpPr>
        <p:spPr>
          <a:xfrm>
            <a:off x="457200" y="1600201"/>
            <a:ext cx="8147248" cy="3773016"/>
          </a:xfrm>
        </p:spPr>
        <p:txBody>
          <a:bodyPr>
            <a:normAutofit fontScale="77500" lnSpcReduction="20000"/>
          </a:bodyPr>
          <a:lstStyle/>
          <a:p>
            <a:pPr marL="0" indent="0">
              <a:buNone/>
            </a:pPr>
            <a:r>
              <a:rPr lang="en-GB" sz="3000" dirty="0" smtClean="0">
                <a:solidFill>
                  <a:schemeClr val="accent1">
                    <a:lumMod val="75000"/>
                  </a:schemeClr>
                </a:solidFill>
              </a:rPr>
              <a:t>Part 1 – Assessment criteria for UG &amp; PG Business Degrees </a:t>
            </a:r>
            <a:r>
              <a:rPr lang="en-GB" sz="2200" dirty="0" smtClean="0">
                <a:solidFill>
                  <a:schemeClr val="accent1">
                    <a:lumMod val="75000"/>
                  </a:schemeClr>
                </a:solidFill>
              </a:rPr>
              <a:t>(Case study - Managing Organisations Year 2 UG) </a:t>
            </a:r>
            <a:endParaRPr lang="en-GB" sz="2200" dirty="0" smtClean="0">
              <a:solidFill>
                <a:srgbClr val="FF0000"/>
              </a:solidFill>
            </a:endParaRPr>
          </a:p>
          <a:p>
            <a:pPr>
              <a:buFont typeface="Wingdings" pitchFamily="2" charset="2"/>
              <a:buChar char="§"/>
            </a:pPr>
            <a:endParaRPr lang="en-GB" sz="3000" dirty="0" smtClean="0"/>
          </a:p>
          <a:p>
            <a:pPr>
              <a:buFont typeface="Wingdings" pitchFamily="2" charset="2"/>
              <a:buChar char="§"/>
            </a:pPr>
            <a:r>
              <a:rPr lang="en-GB" sz="3000" dirty="0" smtClean="0"/>
              <a:t>Undergraduate Assessment Criteria</a:t>
            </a:r>
          </a:p>
          <a:p>
            <a:pPr>
              <a:buFont typeface="Wingdings" pitchFamily="2" charset="2"/>
              <a:buChar char="§"/>
            </a:pPr>
            <a:r>
              <a:rPr lang="en-GB" sz="3000" dirty="0" smtClean="0"/>
              <a:t>Academic guidance to students on an assessment</a:t>
            </a:r>
          </a:p>
          <a:p>
            <a:pPr>
              <a:buFont typeface="Wingdings" pitchFamily="2" charset="2"/>
              <a:buChar char="§"/>
            </a:pPr>
            <a:r>
              <a:rPr lang="en-GB" sz="3000" dirty="0" smtClean="0"/>
              <a:t>Case study Year 2 UG ‘Managing Organisations’ essay</a:t>
            </a:r>
          </a:p>
          <a:p>
            <a:pPr>
              <a:buFont typeface="Wingdings" pitchFamily="2" charset="2"/>
              <a:buChar char="§"/>
            </a:pPr>
            <a:r>
              <a:rPr lang="en-GB" sz="3000" dirty="0" smtClean="0"/>
              <a:t>Matching learning outcomes to the marking criteria</a:t>
            </a:r>
          </a:p>
          <a:p>
            <a:pPr>
              <a:buFont typeface="Wingdings" pitchFamily="2" charset="2"/>
              <a:buChar char="§"/>
            </a:pPr>
            <a:r>
              <a:rPr lang="en-GB" sz="3000" dirty="0" smtClean="0"/>
              <a:t>Coursework exemplars &amp; marking exercise</a:t>
            </a:r>
          </a:p>
          <a:p>
            <a:pPr>
              <a:buFont typeface="Wingdings" pitchFamily="2" charset="2"/>
              <a:buChar char="§"/>
            </a:pPr>
            <a:r>
              <a:rPr lang="en-GB" sz="3000" dirty="0" smtClean="0"/>
              <a:t>Grading and the spread of marks </a:t>
            </a:r>
          </a:p>
          <a:p>
            <a:pPr>
              <a:buFont typeface="Wingdings" pitchFamily="2" charset="2"/>
              <a:buChar char="§"/>
            </a:pPr>
            <a:r>
              <a:rPr lang="en-GB" sz="3000" dirty="0" smtClean="0"/>
              <a:t>Utilising different assessment formats</a:t>
            </a:r>
          </a:p>
          <a:p>
            <a:pPr>
              <a:buFont typeface="Wingdings" pitchFamily="2" charset="2"/>
              <a:buChar char="§"/>
            </a:pPr>
            <a:r>
              <a:rPr lang="en-GB" sz="3000" dirty="0" smtClean="0"/>
              <a:t>Internal and external moderation</a:t>
            </a:r>
          </a:p>
          <a:p>
            <a:endParaRPr lang="en-GB" dirty="0"/>
          </a:p>
        </p:txBody>
      </p:sp>
      <p:sp>
        <p:nvSpPr>
          <p:cNvPr id="4" name="Date Placeholder 3"/>
          <p:cNvSpPr>
            <a:spLocks noGrp="1"/>
          </p:cNvSpPr>
          <p:nvPr>
            <p:ph type="dt" sz="half" idx="10"/>
          </p:nvPr>
        </p:nvSpPr>
        <p:spPr/>
        <p:txBody>
          <a:bodyPr/>
          <a:lstStyle/>
          <a:p>
            <a:fld id="{6C13947A-1383-4294-A1A7-3402EAB1B45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4</a:t>
            </a:fld>
            <a:endParaRPr lang="en-GB"/>
          </a:p>
        </p:txBody>
      </p:sp>
    </p:spTree>
    <p:extLst>
      <p:ext uri="{BB962C8B-B14F-4D97-AF65-F5344CB8AC3E}">
        <p14:creationId xmlns:p14="http://schemas.microsoft.com/office/powerpoint/2010/main" val="3059643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chemeClr val="tx2"/>
                </a:solidFill>
              </a:rPr>
              <a:t>Dissertation marking exercise </a:t>
            </a:r>
            <a:br>
              <a:rPr lang="en-GB" sz="3600" dirty="0" smtClean="0">
                <a:solidFill>
                  <a:schemeClr val="tx2"/>
                </a:solidFill>
              </a:rPr>
            </a:br>
            <a:r>
              <a:rPr lang="en-GB" sz="2400" dirty="0" smtClean="0">
                <a:solidFill>
                  <a:schemeClr val="tx2"/>
                </a:solidFill>
              </a:rPr>
              <a:t>(2 samples UG Dissertations)</a:t>
            </a:r>
            <a:endParaRPr lang="en-GB" sz="2400" dirty="0">
              <a:solidFill>
                <a:schemeClr val="tx2"/>
              </a:solidFill>
            </a:endParaRPr>
          </a:p>
        </p:txBody>
      </p:sp>
      <p:sp>
        <p:nvSpPr>
          <p:cNvPr id="3" name="Content Placeholder 2"/>
          <p:cNvSpPr>
            <a:spLocks noGrp="1"/>
          </p:cNvSpPr>
          <p:nvPr>
            <p:ph idx="1"/>
          </p:nvPr>
        </p:nvSpPr>
        <p:spPr/>
        <p:txBody>
          <a:bodyPr/>
          <a:lstStyle/>
          <a:p>
            <a:r>
              <a:rPr lang="en-GB" b="1" u="sng" dirty="0" smtClean="0"/>
              <a:t>Review </a:t>
            </a:r>
            <a:r>
              <a:rPr lang="en-GB" dirty="0" smtClean="0"/>
              <a:t>the extracts of the two dissertations </a:t>
            </a:r>
            <a:r>
              <a:rPr lang="en-GB" dirty="0" smtClean="0">
                <a:solidFill>
                  <a:schemeClr val="accent6">
                    <a:lumMod val="50000"/>
                  </a:schemeClr>
                </a:solidFill>
              </a:rPr>
              <a:t>(see appendix 2). </a:t>
            </a:r>
            <a:r>
              <a:rPr lang="en-GB" dirty="0" smtClean="0"/>
              <a:t>Give the students a grade for one of the marking criteria on the marking pro-forma provided. </a:t>
            </a:r>
          </a:p>
          <a:p>
            <a:endParaRPr lang="en-GB" dirty="0" smtClean="0"/>
          </a:p>
          <a:p>
            <a:r>
              <a:rPr lang="en-GB" dirty="0" smtClean="0"/>
              <a:t>The group will compare the marks and discuss the justifications for the grades.</a:t>
            </a:r>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40</a:t>
            </a:fld>
            <a:endParaRPr lang="en-GB"/>
          </a:p>
        </p:txBody>
      </p:sp>
    </p:spTree>
    <p:extLst>
      <p:ext uri="{BB962C8B-B14F-4D97-AF65-F5344CB8AC3E}">
        <p14:creationId xmlns:p14="http://schemas.microsoft.com/office/powerpoint/2010/main" val="2881402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sz="2800" dirty="0" smtClean="0">
                <a:solidFill>
                  <a:schemeClr val="tx2"/>
                </a:solidFill>
              </a:rPr>
              <a:t>Appendix I – UG marking exercise</a:t>
            </a:r>
            <a:endParaRPr lang="en-GB" sz="2800" dirty="0">
              <a:solidFill>
                <a:schemeClr val="tx2"/>
              </a:solidFill>
            </a:endParaRPr>
          </a:p>
        </p:txBody>
      </p:sp>
      <p:sp>
        <p:nvSpPr>
          <p:cNvPr id="3" name="Content Placeholder 2"/>
          <p:cNvSpPr>
            <a:spLocks noGrp="1"/>
          </p:cNvSpPr>
          <p:nvPr>
            <p:ph idx="1"/>
          </p:nvPr>
        </p:nvSpPr>
        <p:spPr>
          <a:xfrm>
            <a:off x="457200" y="1259632"/>
            <a:ext cx="8229600" cy="4977680"/>
          </a:xfrm>
        </p:spPr>
        <p:txBody>
          <a:bodyPr>
            <a:normAutofit/>
          </a:bodyPr>
          <a:lstStyle/>
          <a:p>
            <a:pPr marL="0" indent="0">
              <a:buNone/>
            </a:pPr>
            <a:r>
              <a:rPr lang="en-US" b="1" dirty="0"/>
              <a:t>Task</a:t>
            </a:r>
          </a:p>
          <a:p>
            <a:pPr marL="0" indent="0">
              <a:buNone/>
            </a:pPr>
            <a:r>
              <a:rPr lang="en-US" sz="2800" dirty="0"/>
              <a:t>Review the essays (Resource F &amp; G) and in </a:t>
            </a:r>
            <a:r>
              <a:rPr lang="en-US" sz="2800" b="1" u="sng" dirty="0"/>
              <a:t>pairs</a:t>
            </a:r>
            <a:r>
              <a:rPr lang="en-US" sz="2800" dirty="0"/>
              <a:t> consider the following questions:</a:t>
            </a:r>
          </a:p>
          <a:p>
            <a:r>
              <a:rPr lang="en-US" sz="2800" dirty="0"/>
              <a:t>Do the essays meet the key learning outcomes?</a:t>
            </a:r>
          </a:p>
          <a:p>
            <a:r>
              <a:rPr lang="en-US" sz="2800" dirty="0"/>
              <a:t>Using the rubric (Resource C), assess the grading for the student in different assessment categories (each pair to assess a different criteria e.g. </a:t>
            </a:r>
            <a:r>
              <a:rPr lang="en-US" sz="2800" i="1" dirty="0"/>
              <a:t>Introduction; Critical Theory; Discussion; or Conclusion</a:t>
            </a:r>
            <a:r>
              <a:rPr lang="en-US" sz="2800" dirty="0"/>
              <a:t>). </a:t>
            </a:r>
          </a:p>
          <a:p>
            <a:r>
              <a:rPr lang="en-US" sz="2800" dirty="0"/>
              <a:t>Report back your findings to the group.</a:t>
            </a:r>
          </a:p>
          <a:p>
            <a:r>
              <a:rPr lang="en-US" sz="2800" dirty="0"/>
              <a:t>List the key challenges in undertaking this exercise</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41</a:t>
            </a:fld>
            <a:endParaRPr lang="en-GB"/>
          </a:p>
        </p:txBody>
      </p:sp>
    </p:spTree>
    <p:extLst>
      <p:ext uri="{BB962C8B-B14F-4D97-AF65-F5344CB8AC3E}">
        <p14:creationId xmlns:p14="http://schemas.microsoft.com/office/powerpoint/2010/main" val="2821404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Appendix II – Dissertations marking exercise</a:t>
            </a:r>
            <a:endParaRPr lang="en-GB" sz="2800" dirty="0"/>
          </a:p>
        </p:txBody>
      </p:sp>
      <p:sp>
        <p:nvSpPr>
          <p:cNvPr id="3" name="Content Placeholder 2"/>
          <p:cNvSpPr>
            <a:spLocks noGrp="1"/>
          </p:cNvSpPr>
          <p:nvPr>
            <p:ph idx="1"/>
          </p:nvPr>
        </p:nvSpPr>
        <p:spPr/>
        <p:txBody>
          <a:bodyPr>
            <a:normAutofit fontScale="92500" lnSpcReduction="20000"/>
          </a:bodyPr>
          <a:lstStyle/>
          <a:p>
            <a:r>
              <a:rPr lang="en-GB" sz="2600" b="1" u="sng" dirty="0">
                <a:solidFill>
                  <a:schemeClr val="tx1">
                    <a:lumMod val="95000"/>
                    <a:lumOff val="5000"/>
                  </a:schemeClr>
                </a:solidFill>
              </a:rPr>
              <a:t>Review </a:t>
            </a:r>
            <a:r>
              <a:rPr lang="en-GB" sz="2600" b="1" dirty="0">
                <a:solidFill>
                  <a:schemeClr val="tx1">
                    <a:lumMod val="95000"/>
                    <a:lumOff val="5000"/>
                  </a:schemeClr>
                </a:solidFill>
              </a:rPr>
              <a:t>the extracts of the two </a:t>
            </a:r>
            <a:r>
              <a:rPr lang="en-GB" sz="2600" b="1" dirty="0" smtClean="0">
                <a:solidFill>
                  <a:schemeClr val="tx1">
                    <a:lumMod val="95000"/>
                    <a:lumOff val="5000"/>
                  </a:schemeClr>
                </a:solidFill>
              </a:rPr>
              <a:t>dissertations. </a:t>
            </a:r>
            <a:r>
              <a:rPr lang="en-GB" sz="2600" b="1" dirty="0">
                <a:solidFill>
                  <a:schemeClr val="tx1">
                    <a:lumMod val="95000"/>
                    <a:lumOff val="5000"/>
                  </a:schemeClr>
                </a:solidFill>
              </a:rPr>
              <a:t>Give the students a grade for one of the marking criteria on the marking </a:t>
            </a:r>
            <a:r>
              <a:rPr lang="en-GB" sz="2600" b="1" dirty="0" smtClean="0">
                <a:solidFill>
                  <a:schemeClr val="tx1">
                    <a:lumMod val="95000"/>
                    <a:lumOff val="5000"/>
                  </a:schemeClr>
                </a:solidFill>
              </a:rPr>
              <a:t>pro-forma </a:t>
            </a:r>
            <a:r>
              <a:rPr lang="en-GB" sz="2600" b="1" dirty="0">
                <a:solidFill>
                  <a:schemeClr val="tx1">
                    <a:lumMod val="95000"/>
                    <a:lumOff val="5000"/>
                  </a:schemeClr>
                </a:solidFill>
              </a:rPr>
              <a:t>provided. </a:t>
            </a:r>
            <a:endParaRPr lang="en-GB" sz="2600" b="1" dirty="0" smtClean="0">
              <a:solidFill>
                <a:schemeClr val="tx1">
                  <a:lumMod val="95000"/>
                  <a:lumOff val="5000"/>
                </a:schemeClr>
              </a:solidFill>
            </a:endParaRPr>
          </a:p>
          <a:p>
            <a:endParaRPr lang="en-GB" sz="1600" dirty="0">
              <a:solidFill>
                <a:schemeClr val="tx2"/>
              </a:solidFill>
            </a:endParaRPr>
          </a:p>
          <a:p>
            <a:r>
              <a:rPr lang="en-GB" sz="2600" dirty="0"/>
              <a:t>Sample 1:Title: </a:t>
            </a:r>
            <a:r>
              <a:rPr lang="en-GB" sz="2600" dirty="0">
                <a:solidFill>
                  <a:schemeClr val="tx2"/>
                </a:solidFill>
              </a:rPr>
              <a:t>‘Corporate social responsibility and food wastage’.</a:t>
            </a:r>
          </a:p>
          <a:p>
            <a:endParaRPr lang="en-GB" sz="1600" dirty="0"/>
          </a:p>
          <a:p>
            <a:r>
              <a:rPr lang="en-GB" sz="2600" dirty="0"/>
              <a:t>Sample 3: Title: </a:t>
            </a:r>
            <a:r>
              <a:rPr lang="en-GB" sz="2600" i="1" dirty="0">
                <a:solidFill>
                  <a:schemeClr val="tx2"/>
                </a:solidFill>
              </a:rPr>
              <a:t>‘Restless youth: Investigating factors that affects graduates transition intentions into employment and postgraduate study’.</a:t>
            </a:r>
          </a:p>
          <a:p>
            <a:pPr marL="0" indent="0">
              <a:buNone/>
            </a:pPr>
            <a:endParaRPr lang="en-US" sz="2800" dirty="0" smtClean="0"/>
          </a:p>
          <a:p>
            <a:r>
              <a:rPr lang="en-US" sz="2800" b="1" dirty="0" smtClean="0">
                <a:solidFill>
                  <a:srgbClr val="C00000"/>
                </a:solidFill>
              </a:rPr>
              <a:t>The </a:t>
            </a:r>
            <a:r>
              <a:rPr lang="en-US" sz="2800" b="1" dirty="0">
                <a:solidFill>
                  <a:srgbClr val="C00000"/>
                </a:solidFill>
              </a:rPr>
              <a:t>group will compare the marks and discuss the justifications for the grades.</a:t>
            </a:r>
          </a:p>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42</a:t>
            </a:fld>
            <a:endParaRPr lang="en-GB"/>
          </a:p>
        </p:txBody>
      </p:sp>
      <p:sp>
        <p:nvSpPr>
          <p:cNvPr id="6" name="Rectangle 5"/>
          <p:cNvSpPr/>
          <p:nvPr/>
        </p:nvSpPr>
        <p:spPr>
          <a:xfrm>
            <a:off x="4211960" y="6093296"/>
            <a:ext cx="4061305" cy="646331"/>
          </a:xfrm>
          <a:prstGeom prst="rect">
            <a:avLst/>
          </a:prstGeom>
        </p:spPr>
        <p:txBody>
          <a:bodyPr wrap="none">
            <a:spAutoFit/>
          </a:bodyPr>
          <a:lstStyle/>
          <a:p>
            <a:r>
              <a:rPr lang="en-GB" dirty="0">
                <a:hlinkClick r:id="rId2"/>
              </a:rPr>
              <a:t>http</a:t>
            </a:r>
            <a:r>
              <a:rPr lang="en-GB">
                <a:hlinkClick r:id="rId2"/>
              </a:rPr>
              <a:t>://</a:t>
            </a:r>
            <a:r>
              <a:rPr lang="en-GB" smtClean="0">
                <a:hlinkClick r:id="rId2"/>
              </a:rPr>
              <a:t>www.bbc.com/news/uk-24603008</a:t>
            </a:r>
            <a:endParaRPr lang="en-GB" smtClean="0"/>
          </a:p>
          <a:p>
            <a:endParaRPr lang="en-GB" dirty="0"/>
          </a:p>
        </p:txBody>
      </p:sp>
    </p:spTree>
    <p:extLst>
      <p:ext uri="{BB962C8B-B14F-4D97-AF65-F5344CB8AC3E}">
        <p14:creationId xmlns:p14="http://schemas.microsoft.com/office/powerpoint/2010/main" val="4259281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2800" dirty="0" smtClean="0"/>
              <a:t>Appendix III - List of Resources</a:t>
            </a:r>
            <a:endParaRPr lang="en-GB" sz="2800" dirty="0"/>
          </a:p>
        </p:txBody>
      </p:sp>
      <p:sp>
        <p:nvSpPr>
          <p:cNvPr id="3" name="Content Placeholder 2"/>
          <p:cNvSpPr>
            <a:spLocks noGrp="1"/>
          </p:cNvSpPr>
          <p:nvPr>
            <p:ph idx="1"/>
          </p:nvPr>
        </p:nvSpPr>
        <p:spPr>
          <a:xfrm>
            <a:off x="395536" y="1052736"/>
            <a:ext cx="8496944" cy="5328592"/>
          </a:xfrm>
        </p:spPr>
        <p:txBody>
          <a:bodyPr>
            <a:normAutofit fontScale="62500" lnSpcReduction="20000"/>
          </a:bodyPr>
          <a:lstStyle/>
          <a:p>
            <a:pPr marL="0" indent="0">
              <a:buNone/>
            </a:pPr>
            <a:r>
              <a:rPr lang="en-GB" sz="1900" dirty="0" smtClean="0"/>
              <a:t>Resource A – Managing Organisations (Module Booklet) </a:t>
            </a:r>
          </a:p>
          <a:p>
            <a:pPr marL="0" indent="0">
              <a:buNone/>
            </a:pPr>
            <a:r>
              <a:rPr lang="en-GB" sz="1900" dirty="0" smtClean="0"/>
              <a:t>Resource B – Managing Organisations essay briefing </a:t>
            </a:r>
          </a:p>
          <a:p>
            <a:pPr marL="0" indent="0">
              <a:buNone/>
            </a:pPr>
            <a:r>
              <a:rPr lang="en-GB" sz="1900" dirty="0" smtClean="0"/>
              <a:t>Resource C – Managing Organisations assessment </a:t>
            </a:r>
            <a:r>
              <a:rPr lang="en-GB" sz="1900" dirty="0"/>
              <a:t>r</a:t>
            </a:r>
            <a:r>
              <a:rPr lang="en-GB" sz="1900" dirty="0" smtClean="0"/>
              <a:t>ubric </a:t>
            </a:r>
            <a:endParaRPr lang="en-GB" sz="1900" dirty="0"/>
          </a:p>
          <a:p>
            <a:pPr marL="0" indent="0">
              <a:buNone/>
            </a:pPr>
            <a:r>
              <a:rPr lang="en-GB" sz="1900" dirty="0" smtClean="0"/>
              <a:t>Resource D -  Essay Writing Guidance (Managing Organisations Year 2 UG)</a:t>
            </a:r>
          </a:p>
          <a:p>
            <a:pPr marL="0" indent="0">
              <a:buNone/>
            </a:pPr>
            <a:r>
              <a:rPr lang="en-GB" sz="1900" dirty="0" smtClean="0"/>
              <a:t>Resource E -  Critical Thinking</a:t>
            </a:r>
          </a:p>
          <a:p>
            <a:pPr marL="0" indent="0">
              <a:buNone/>
            </a:pPr>
            <a:r>
              <a:rPr lang="en-GB" sz="1900" dirty="0" smtClean="0"/>
              <a:t>Resource F -  Essay sample (good)</a:t>
            </a:r>
          </a:p>
          <a:p>
            <a:pPr marL="0" indent="0">
              <a:buNone/>
            </a:pPr>
            <a:r>
              <a:rPr lang="en-GB" sz="1900" dirty="0" smtClean="0"/>
              <a:t>Resource G – Essay sample (weak)</a:t>
            </a:r>
          </a:p>
          <a:p>
            <a:pPr marL="0" indent="0">
              <a:buNone/>
            </a:pPr>
            <a:r>
              <a:rPr lang="en-GB" sz="1900" dirty="0" smtClean="0"/>
              <a:t>Resource H – </a:t>
            </a:r>
            <a:r>
              <a:rPr lang="en-GB" sz="1900" dirty="0" err="1" smtClean="0"/>
              <a:t>i</a:t>
            </a:r>
            <a:r>
              <a:rPr lang="en-GB" sz="1900" dirty="0" smtClean="0"/>
              <a:t> Approaching the literature review (dissertation) </a:t>
            </a:r>
            <a:r>
              <a:rPr lang="en-GB" sz="1900" dirty="0" err="1" smtClean="0"/>
              <a:t>powerpoint</a:t>
            </a:r>
            <a:endParaRPr lang="en-GB" sz="1900" dirty="0" smtClean="0"/>
          </a:p>
          <a:p>
            <a:pPr marL="0" indent="0">
              <a:buNone/>
            </a:pPr>
            <a:r>
              <a:rPr lang="en-GB" sz="1900" dirty="0"/>
              <a:t> </a:t>
            </a:r>
            <a:r>
              <a:rPr lang="en-GB" sz="1900" dirty="0" smtClean="0"/>
              <a:t>                    – ii Approaching </a:t>
            </a:r>
            <a:r>
              <a:rPr lang="en-GB" sz="1900" dirty="0"/>
              <a:t>the literature review (dissertation) </a:t>
            </a:r>
            <a:r>
              <a:rPr lang="en-GB" sz="1900" dirty="0" err="1" smtClean="0"/>
              <a:t>handout</a:t>
            </a:r>
            <a:endParaRPr lang="en-GB" sz="1900" dirty="0" smtClean="0"/>
          </a:p>
          <a:p>
            <a:pPr marL="0" indent="0">
              <a:buNone/>
            </a:pPr>
            <a:r>
              <a:rPr lang="en-GB" sz="1900" dirty="0" smtClean="0"/>
              <a:t>                     – iii Writing a </a:t>
            </a:r>
            <a:r>
              <a:rPr lang="en-GB" sz="1900" dirty="0"/>
              <a:t>literature review (dissertation) </a:t>
            </a:r>
            <a:r>
              <a:rPr lang="en-GB" sz="1900" dirty="0" err="1" smtClean="0"/>
              <a:t>powerpoint</a:t>
            </a:r>
            <a:endParaRPr lang="en-GB" sz="1900" dirty="0" smtClean="0"/>
          </a:p>
          <a:p>
            <a:pPr marL="0" indent="0">
              <a:buNone/>
            </a:pPr>
            <a:r>
              <a:rPr lang="en-GB" sz="1900" dirty="0" smtClean="0"/>
              <a:t>Resource I -  Dissertation planner</a:t>
            </a:r>
          </a:p>
          <a:p>
            <a:pPr marL="0" indent="0">
              <a:buNone/>
            </a:pPr>
            <a:r>
              <a:rPr lang="en-GB" sz="1900" dirty="0" smtClean="0"/>
              <a:t>Resource J – Autumn checklist</a:t>
            </a:r>
          </a:p>
          <a:p>
            <a:pPr marL="0" indent="0">
              <a:buNone/>
            </a:pPr>
            <a:r>
              <a:rPr lang="en-GB" sz="1900" dirty="0" smtClean="0"/>
              <a:t>Resource K – Doing research and writing up </a:t>
            </a:r>
            <a:r>
              <a:rPr lang="en-GB" sz="1900" dirty="0" err="1" smtClean="0"/>
              <a:t>handout</a:t>
            </a:r>
            <a:endParaRPr lang="en-GB" sz="1900" dirty="0" smtClean="0"/>
          </a:p>
          <a:p>
            <a:pPr marL="0" indent="0">
              <a:buNone/>
            </a:pPr>
            <a:r>
              <a:rPr lang="en-GB" sz="1900" dirty="0" smtClean="0"/>
              <a:t>Resource L – Dissertation ethics</a:t>
            </a:r>
          </a:p>
          <a:p>
            <a:pPr marL="0" indent="0">
              <a:buNone/>
            </a:pPr>
            <a:r>
              <a:rPr lang="en-GB" sz="1900" dirty="0" smtClean="0"/>
              <a:t>Resource M – Working with supervisors</a:t>
            </a:r>
          </a:p>
          <a:p>
            <a:pPr marL="0" indent="0">
              <a:buNone/>
            </a:pPr>
            <a:r>
              <a:rPr lang="en-GB" sz="1900" dirty="0" smtClean="0"/>
              <a:t>Resource N – Dissertation </a:t>
            </a:r>
            <a:r>
              <a:rPr lang="en-GB" sz="1900" dirty="0"/>
              <a:t>sample </a:t>
            </a:r>
            <a:r>
              <a:rPr lang="en-GB" sz="1900" dirty="0" smtClean="0"/>
              <a:t> PG (pass</a:t>
            </a:r>
            <a:r>
              <a:rPr lang="en-GB" sz="1900" dirty="0"/>
              <a:t>)</a:t>
            </a:r>
          </a:p>
          <a:p>
            <a:pPr marL="0" indent="0">
              <a:buNone/>
            </a:pPr>
            <a:r>
              <a:rPr lang="en-GB" sz="1900" dirty="0" smtClean="0"/>
              <a:t>Resource O – </a:t>
            </a:r>
            <a:r>
              <a:rPr lang="en-GB" sz="1900" dirty="0"/>
              <a:t>Dissertation sample </a:t>
            </a:r>
            <a:r>
              <a:rPr lang="en-GB" sz="1900" dirty="0" smtClean="0"/>
              <a:t>PG (fail</a:t>
            </a:r>
            <a:r>
              <a:rPr lang="en-GB" sz="1900" dirty="0"/>
              <a:t>)</a:t>
            </a:r>
          </a:p>
          <a:p>
            <a:pPr marL="0" indent="0">
              <a:buNone/>
            </a:pPr>
            <a:r>
              <a:rPr lang="en-GB" sz="1900" dirty="0" smtClean="0"/>
              <a:t>Resource P – Dissertation viva arrangement</a:t>
            </a:r>
          </a:p>
          <a:p>
            <a:pPr marL="0" indent="0">
              <a:buNone/>
            </a:pPr>
            <a:r>
              <a:rPr lang="en-GB" sz="1900" dirty="0" smtClean="0"/>
              <a:t>Resource Q – TAPPS mapping activity</a:t>
            </a:r>
          </a:p>
          <a:p>
            <a:pPr marL="0" indent="0">
              <a:buNone/>
            </a:pPr>
            <a:r>
              <a:rPr lang="en-GB" sz="1900" dirty="0" smtClean="0"/>
              <a:t>Resource R – Assessment Ideas</a:t>
            </a:r>
          </a:p>
          <a:p>
            <a:pPr marL="0" indent="0">
              <a:buNone/>
            </a:pPr>
            <a:r>
              <a:rPr lang="en-GB" sz="1900" dirty="0" smtClean="0"/>
              <a:t>Resource S – Some useful web </a:t>
            </a:r>
            <a:r>
              <a:rPr lang="en-GB" sz="1900" dirty="0" err="1" smtClean="0"/>
              <a:t>refernces</a:t>
            </a:r>
            <a:r>
              <a:rPr lang="en-GB" sz="1900" dirty="0" smtClean="0"/>
              <a:t> for assessment and feedback</a:t>
            </a:r>
          </a:p>
          <a:p>
            <a:pPr marL="0" indent="0">
              <a:buNone/>
            </a:pPr>
            <a:r>
              <a:rPr lang="en-GB" sz="1900" dirty="0" smtClean="0"/>
              <a:t>Resource T - </a:t>
            </a:r>
            <a:r>
              <a:rPr lang="en-US" sz="1900" dirty="0"/>
              <a:t>QAA Benchmark Statement for Masters Degrees in Business &amp; Management (in UK Universities) </a:t>
            </a:r>
            <a:endParaRPr lang="en-US" sz="1900" dirty="0" smtClean="0"/>
          </a:p>
          <a:p>
            <a:pPr marL="0" indent="0">
              <a:buNone/>
            </a:pPr>
            <a:r>
              <a:rPr lang="en-US" sz="1900" dirty="0" smtClean="0"/>
              <a:t>Resource U – PG Dissertation marking </a:t>
            </a:r>
            <a:r>
              <a:rPr lang="en-US" sz="1900" dirty="0" err="1" smtClean="0"/>
              <a:t>proformas</a:t>
            </a:r>
            <a:endParaRPr lang="en-US" sz="1900" dirty="0" smtClean="0"/>
          </a:p>
          <a:p>
            <a:pPr marL="0" indent="0">
              <a:buNone/>
            </a:pPr>
            <a:r>
              <a:rPr lang="en-US" sz="1900" dirty="0" smtClean="0"/>
              <a:t>Resource V – Sample Dissertation Feedback sheet PG  Student </a:t>
            </a:r>
            <a:r>
              <a:rPr lang="en-US" sz="1900" dirty="0"/>
              <a:t>S</a:t>
            </a:r>
            <a:endParaRPr lang="en-US" sz="1900" dirty="0" smtClean="0"/>
          </a:p>
          <a:p>
            <a:pPr marL="0" indent="0">
              <a:buNone/>
            </a:pPr>
            <a:r>
              <a:rPr lang="en-US" sz="1900" dirty="0" smtClean="0"/>
              <a:t>Resource W </a:t>
            </a:r>
            <a:r>
              <a:rPr lang="en-US" sz="1900" dirty="0"/>
              <a:t>- Sample Dissertation Feedback sheet </a:t>
            </a:r>
            <a:r>
              <a:rPr lang="en-US" sz="1900" dirty="0" smtClean="0"/>
              <a:t>PG Student A</a:t>
            </a:r>
          </a:p>
          <a:p>
            <a:pPr marL="0" indent="0">
              <a:buNone/>
            </a:pPr>
            <a:r>
              <a:rPr lang="en-US" sz="1900" dirty="0" smtClean="0"/>
              <a:t>Resource X – Assessment – Formative &amp; summative</a:t>
            </a:r>
          </a:p>
          <a:p>
            <a:pPr marL="0" indent="0">
              <a:buNone/>
            </a:pPr>
            <a:r>
              <a:rPr lang="en-US" sz="1900" dirty="0"/>
              <a:t>Resource Y – QAA Economics Benchmark</a:t>
            </a:r>
          </a:p>
          <a:p>
            <a:pPr marL="0" indent="0">
              <a:buNone/>
            </a:pPr>
            <a:r>
              <a:rPr lang="en-US" sz="1900" dirty="0"/>
              <a:t>Resource Z – QAA Economics Benchmark </a:t>
            </a:r>
            <a:r>
              <a:rPr lang="en-US" sz="1900" dirty="0" smtClean="0"/>
              <a:t>statement</a:t>
            </a:r>
            <a:endParaRPr lang="en-GB" sz="1900" dirty="0" smtClean="0"/>
          </a:p>
          <a:p>
            <a:pPr marL="0" indent="0">
              <a:buNone/>
            </a:pPr>
            <a:endParaRPr lang="en-GB" sz="2400"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43</a:t>
            </a:fld>
            <a:endParaRPr lang="en-GB"/>
          </a:p>
        </p:txBody>
      </p:sp>
    </p:spTree>
    <p:extLst>
      <p:ext uri="{BB962C8B-B14F-4D97-AF65-F5344CB8AC3E}">
        <p14:creationId xmlns:p14="http://schemas.microsoft.com/office/powerpoint/2010/main" val="1912496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89" y="2052240"/>
            <a:ext cx="7886700" cy="994172"/>
          </a:xfrm>
        </p:spPr>
        <p:txBody>
          <a:bodyPr>
            <a:normAutofit/>
          </a:bodyPr>
          <a:lstStyle/>
          <a:p>
            <a:pPr algn="ctr"/>
            <a:r>
              <a:rPr lang="en-GB" sz="3600" b="1" dirty="0" smtClean="0">
                <a:solidFill>
                  <a:schemeClr val="accent5">
                    <a:lumMod val="75000"/>
                  </a:schemeClr>
                </a:solidFill>
              </a:rPr>
              <a:t>Thanks for participating!</a:t>
            </a:r>
            <a:endParaRPr lang="en-GB" sz="3600" b="1" dirty="0">
              <a:solidFill>
                <a:schemeClr val="accent5">
                  <a:lumMod val="75000"/>
                </a:schemeClr>
              </a:solidFill>
            </a:endParaRPr>
          </a:p>
        </p:txBody>
      </p:sp>
      <p:pic>
        <p:nvPicPr>
          <p:cNvPr id="4" name="Content Placeholder 3" descr="questions or decision making concept"/>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212976"/>
            <a:ext cx="3803301" cy="2056305"/>
          </a:xfrm>
          <a:prstGeom prst="rect">
            <a:avLst/>
          </a:prstGeom>
          <a:noFill/>
          <a:ln>
            <a:noFill/>
          </a:ln>
        </p:spPr>
      </p:pic>
      <p:sp>
        <p:nvSpPr>
          <p:cNvPr id="5" name="Rectangle 4"/>
          <p:cNvSpPr/>
          <p:nvPr/>
        </p:nvSpPr>
        <p:spPr>
          <a:xfrm>
            <a:off x="1885107" y="5445224"/>
            <a:ext cx="5354465" cy="1621662"/>
          </a:xfrm>
          <a:prstGeom prst="rect">
            <a:avLst/>
          </a:prstGeom>
        </p:spPr>
        <p:txBody>
          <a:bodyPr wrap="square">
            <a:spAutoFit/>
          </a:bodyPr>
          <a:lstStyle/>
          <a:p>
            <a:pPr algn="ctr"/>
            <a:r>
              <a:rPr lang="en-GB" sz="2100" b="1" dirty="0">
                <a:solidFill>
                  <a:schemeClr val="tx2">
                    <a:lumMod val="75000"/>
                  </a:schemeClr>
                </a:solidFill>
                <a:hlinkClick r:id="rId4"/>
              </a:rPr>
              <a:t>g.bohane@roehampton.ac.uk</a:t>
            </a:r>
            <a:endParaRPr lang="en-GB" sz="2100" b="1" dirty="0">
              <a:solidFill>
                <a:schemeClr val="tx2">
                  <a:lumMod val="75000"/>
                </a:schemeClr>
              </a:solidFill>
            </a:endParaRPr>
          </a:p>
          <a:p>
            <a:pPr algn="ctr"/>
            <a:r>
              <a:rPr lang="en-GB" sz="2100" b="1" dirty="0">
                <a:solidFill>
                  <a:schemeClr val="tx2">
                    <a:lumMod val="75000"/>
                  </a:schemeClr>
                </a:solidFill>
                <a:hlinkClick r:id="rId5"/>
              </a:rPr>
              <a:t>b.middlemas@roehampton.ac.uk</a:t>
            </a:r>
            <a:endParaRPr lang="en-GB" sz="2100" b="1" dirty="0">
              <a:solidFill>
                <a:schemeClr val="tx2">
                  <a:lumMod val="75000"/>
                </a:schemeClr>
              </a:solidFill>
            </a:endParaRPr>
          </a:p>
          <a:p>
            <a:pPr algn="ctr"/>
            <a:endParaRPr lang="en-GB" sz="2100" b="1" dirty="0">
              <a:solidFill>
                <a:schemeClr val="tx2">
                  <a:lumMod val="75000"/>
                </a:schemeClr>
              </a:solidFill>
            </a:endParaRPr>
          </a:p>
          <a:p>
            <a:pPr algn="ctr"/>
            <a:endParaRPr lang="en-GB" sz="788" b="1" dirty="0">
              <a:solidFill>
                <a:schemeClr val="tx2">
                  <a:lumMod val="75000"/>
                </a:schemeClr>
              </a:solidFill>
            </a:endParaRPr>
          </a:p>
          <a:p>
            <a:pPr algn="ctr"/>
            <a:endParaRPr lang="en-GB" sz="750" b="1" dirty="0">
              <a:solidFill>
                <a:schemeClr val="tx2">
                  <a:lumMod val="75000"/>
                </a:schemeClr>
              </a:solidFill>
            </a:endParaRPr>
          </a:p>
          <a:p>
            <a:pPr algn="ctr"/>
            <a:endParaRPr lang="en-GB" sz="2100" b="1" dirty="0">
              <a:solidFill>
                <a:schemeClr val="accent5">
                  <a:lumMod val="75000"/>
                </a:schemeClr>
              </a:solidFill>
            </a:endParaRPr>
          </a:p>
        </p:txBody>
      </p:sp>
      <p:pic>
        <p:nvPicPr>
          <p:cNvPr id="6"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60648"/>
            <a:ext cx="322999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university-directory.eu/media/instlogos/UK-Schiller-International-University--Lond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8640" y="260648"/>
            <a:ext cx="40324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5</a:t>
            </a:fld>
            <a:endParaRPr lang="en-GB"/>
          </a:p>
        </p:txBody>
      </p:sp>
      <p:pic>
        <p:nvPicPr>
          <p:cNvPr id="2050" name="Picture 2" descr="C:\Users\Guido\Desktop\Slides UG Programme Assessment Criteria 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404664"/>
            <a:ext cx="838772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7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2"/>
                </a:solidFill>
              </a:rPr>
              <a:t>Business UG Assessment Criteria p2</a:t>
            </a:r>
            <a:endParaRPr lang="en-GB" sz="2800" dirty="0">
              <a:solidFill>
                <a:schemeClr val="tx2"/>
              </a:solidFill>
            </a:endParaRP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6</a:t>
            </a:fld>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9" b="-1"/>
          <a:stretch/>
        </p:blipFill>
        <p:spPr bwMode="auto">
          <a:xfrm>
            <a:off x="179511" y="1412776"/>
            <a:ext cx="871097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602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Essay writing </a:t>
            </a:r>
          </a:p>
        </p:txBody>
      </p:sp>
      <p:sp>
        <p:nvSpPr>
          <p:cNvPr id="2" name="Title 1"/>
          <p:cNvSpPr>
            <a:spLocks noGrp="1"/>
          </p:cNvSpPr>
          <p:nvPr>
            <p:ph type="ctrTitle"/>
          </p:nvPr>
        </p:nvSpPr>
        <p:spPr/>
        <p:txBody>
          <a:bodyPr/>
          <a:lstStyle/>
          <a:p>
            <a:r>
              <a:rPr lang="en-GB" dirty="0" smtClean="0"/>
              <a:t>Managing Organisations</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16832"/>
            <a:ext cx="7175475" cy="405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28184" y="6093296"/>
            <a:ext cx="1918891" cy="369332"/>
          </a:xfrm>
          <a:prstGeom prst="rect">
            <a:avLst/>
          </a:prstGeom>
          <a:noFill/>
        </p:spPr>
        <p:txBody>
          <a:bodyPr wrap="square" rtlCol="0">
            <a:spAutoFit/>
          </a:bodyPr>
          <a:lstStyle/>
          <a:p>
            <a:r>
              <a:rPr lang="en-GB" dirty="0" smtClean="0"/>
              <a:t>Resource  D</a:t>
            </a:r>
            <a:endParaRPr lang="en-GB" dirty="0"/>
          </a:p>
        </p:txBody>
      </p:sp>
      <p:sp>
        <p:nvSpPr>
          <p:cNvPr id="7" name="TextBox 6"/>
          <p:cNvSpPr txBox="1"/>
          <p:nvPr/>
        </p:nvSpPr>
        <p:spPr>
          <a:xfrm>
            <a:off x="936882" y="347172"/>
            <a:ext cx="7031459" cy="1569660"/>
          </a:xfrm>
          <a:prstGeom prst="rect">
            <a:avLst/>
          </a:prstGeom>
          <a:noFill/>
        </p:spPr>
        <p:txBody>
          <a:bodyPr wrap="square" rtlCol="0">
            <a:spAutoFit/>
          </a:bodyPr>
          <a:lstStyle/>
          <a:p>
            <a:r>
              <a:rPr lang="en-GB" sz="2400" b="1" dirty="0" smtClean="0">
                <a:solidFill>
                  <a:srgbClr val="C00000"/>
                </a:solidFill>
              </a:rPr>
              <a:t>Academic guidance on an assessment</a:t>
            </a:r>
          </a:p>
          <a:p>
            <a:pPr algn="ctr"/>
            <a:r>
              <a:rPr lang="en-GB" sz="2400" dirty="0" smtClean="0">
                <a:solidFill>
                  <a:schemeClr val="accent1">
                    <a:lumMod val="75000"/>
                  </a:schemeClr>
                </a:solidFill>
              </a:rPr>
              <a:t>Case study - Managing Organisations</a:t>
            </a:r>
          </a:p>
          <a:p>
            <a:pPr algn="ctr"/>
            <a:r>
              <a:rPr lang="en-GB" sz="2400" dirty="0" smtClean="0">
                <a:solidFill>
                  <a:schemeClr val="accent1">
                    <a:lumMod val="75000"/>
                  </a:schemeClr>
                </a:solidFill>
              </a:rPr>
              <a:t> – Essay Writing Guidance</a:t>
            </a:r>
          </a:p>
          <a:p>
            <a:pPr algn="ctr"/>
            <a:r>
              <a:rPr lang="en-GB" sz="2400" dirty="0" err="1" smtClean="0"/>
              <a:t>Yr</a:t>
            </a:r>
            <a:r>
              <a:rPr lang="en-GB" sz="2400" dirty="0" smtClean="0"/>
              <a:t> 2 UG</a:t>
            </a:r>
            <a:endParaRPr lang="en-GB" sz="2400" dirty="0"/>
          </a:p>
        </p:txBody>
      </p:sp>
    </p:spTree>
    <p:extLst>
      <p:ext uri="{BB962C8B-B14F-4D97-AF65-F5344CB8AC3E}">
        <p14:creationId xmlns:p14="http://schemas.microsoft.com/office/powerpoint/2010/main" val="2317401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smtClean="0">
                <a:solidFill>
                  <a:srgbClr val="C00000"/>
                </a:solidFill>
              </a:rPr>
              <a:t>Academic guidance on an assessment</a:t>
            </a:r>
            <a:r>
              <a:rPr lang="en-GB" sz="2400" dirty="0" smtClean="0">
                <a:solidFill>
                  <a:schemeClr val="accent1">
                    <a:lumMod val="75000"/>
                  </a:schemeClr>
                </a:solidFill>
              </a:rPr>
              <a:t/>
            </a:r>
            <a:br>
              <a:rPr lang="en-GB" sz="2400" dirty="0" smtClean="0">
                <a:solidFill>
                  <a:schemeClr val="accent1">
                    <a:lumMod val="75000"/>
                  </a:schemeClr>
                </a:solidFill>
              </a:rPr>
            </a:br>
            <a:r>
              <a:rPr lang="en-GB" sz="2400" dirty="0" smtClean="0">
                <a:solidFill>
                  <a:schemeClr val="accent1">
                    <a:lumMod val="75000"/>
                  </a:schemeClr>
                </a:solidFill>
              </a:rPr>
              <a:t>Managing Organisations – Essay Writing Guidance</a:t>
            </a:r>
            <a:br>
              <a:rPr lang="en-GB" sz="2400" dirty="0" smtClean="0">
                <a:solidFill>
                  <a:schemeClr val="accent1">
                    <a:lumMod val="75000"/>
                  </a:schemeClr>
                </a:solidFill>
              </a:rPr>
            </a:br>
            <a:r>
              <a:rPr lang="en-GB" sz="2400" dirty="0" err="1" smtClean="0"/>
              <a:t>Yr</a:t>
            </a:r>
            <a:r>
              <a:rPr lang="en-GB" sz="2400" dirty="0" smtClean="0"/>
              <a:t> 2 UG</a:t>
            </a:r>
            <a:br>
              <a:rPr lang="en-GB" sz="2400" dirty="0" smtClean="0"/>
            </a:br>
            <a:endParaRPr lang="en-GB" sz="2400"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8</a:t>
            </a:fld>
            <a:endParaRPr lang="en-GB"/>
          </a:p>
        </p:txBody>
      </p:sp>
      <p:pic>
        <p:nvPicPr>
          <p:cNvPr id="3074" name="Picture 2" descr="C:\Users\Guido\Desktop\Critical thinking 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874339"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84168" y="5949280"/>
            <a:ext cx="1944216" cy="369332"/>
          </a:xfrm>
          <a:prstGeom prst="rect">
            <a:avLst/>
          </a:prstGeom>
          <a:noFill/>
        </p:spPr>
        <p:txBody>
          <a:bodyPr wrap="square" rtlCol="0">
            <a:spAutoFit/>
          </a:bodyPr>
          <a:lstStyle/>
          <a:p>
            <a:r>
              <a:rPr lang="en-GB" dirty="0" smtClean="0"/>
              <a:t>Resource E </a:t>
            </a:r>
            <a:endParaRPr lang="en-GB" dirty="0"/>
          </a:p>
        </p:txBody>
      </p:sp>
    </p:spTree>
    <p:extLst>
      <p:ext uri="{BB962C8B-B14F-4D97-AF65-F5344CB8AC3E}">
        <p14:creationId xmlns:p14="http://schemas.microsoft.com/office/powerpoint/2010/main" val="3650197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22" y="0"/>
            <a:ext cx="8229600" cy="418058"/>
          </a:xfrm>
        </p:spPr>
        <p:txBody>
          <a:bodyPr>
            <a:normAutofit fontScale="90000"/>
          </a:bodyPr>
          <a:lstStyle/>
          <a:p>
            <a:r>
              <a:rPr lang="en-GB" sz="3200" dirty="0" smtClean="0">
                <a:solidFill>
                  <a:schemeClr val="accent1">
                    <a:lumMod val="75000"/>
                  </a:schemeClr>
                </a:solidFill>
              </a:rPr>
              <a:t>Case study - Managing Organisations</a:t>
            </a:r>
            <a:endParaRPr lang="en-GB" sz="3200" dirty="0"/>
          </a:p>
        </p:txBody>
      </p:sp>
      <p:sp>
        <p:nvSpPr>
          <p:cNvPr id="3" name="Content Placeholder 2"/>
          <p:cNvSpPr>
            <a:spLocks noGrp="1"/>
          </p:cNvSpPr>
          <p:nvPr>
            <p:ph idx="1"/>
          </p:nvPr>
        </p:nvSpPr>
        <p:spPr>
          <a:xfrm>
            <a:off x="317616" y="476673"/>
            <a:ext cx="8496944" cy="2088232"/>
          </a:xfrm>
        </p:spPr>
        <p:txBody>
          <a:bodyPr>
            <a:normAutofit fontScale="70000" lnSpcReduction="20000"/>
          </a:bodyPr>
          <a:lstStyle/>
          <a:p>
            <a:pPr marL="0" indent="0" algn="just">
              <a:buNone/>
            </a:pPr>
            <a:r>
              <a:rPr lang="en-GB" sz="2900" b="1" dirty="0"/>
              <a:t>MODULE RATIONALE</a:t>
            </a:r>
            <a:endParaRPr lang="en-GB" sz="2900" dirty="0"/>
          </a:p>
          <a:p>
            <a:pPr marL="0" indent="0" algn="just">
              <a:buNone/>
            </a:pPr>
            <a:r>
              <a:rPr lang="en-GB" sz="2900" dirty="0"/>
              <a:t>The module encourages a critical examination of an integrated approach to the management of a business organisation in the private, public and SME sectors. Students will examine and apply principles, theories and techniques of operations management, human resource management, financial management and budgeting across different functions within organisations. These will also be applied in terms of students’ career development. </a:t>
            </a:r>
            <a:endParaRPr lang="en-GB" sz="2900" dirty="0" smtClean="0"/>
          </a:p>
          <a:p>
            <a:pPr marL="0" indent="0" algn="just">
              <a:buNone/>
            </a:pPr>
            <a:endParaRPr lang="en-US" b="1" dirty="0" smtClean="0"/>
          </a:p>
        </p:txBody>
      </p:sp>
      <p:sp>
        <p:nvSpPr>
          <p:cNvPr id="4" name="Date Placeholder 3"/>
          <p:cNvSpPr>
            <a:spLocks noGrp="1"/>
          </p:cNvSpPr>
          <p:nvPr>
            <p:ph type="dt" sz="half" idx="10"/>
          </p:nvPr>
        </p:nvSpPr>
        <p:spPr/>
        <p:txBody>
          <a:bodyPr/>
          <a:lstStyle/>
          <a:p>
            <a:fld id="{B723B5D0-4753-4550-9851-6B4241203802}" type="datetime1">
              <a:rPr lang="en-GB" smtClean="0"/>
              <a:t>24/09/2014</a:t>
            </a:fld>
            <a:endParaRPr lang="en-GB"/>
          </a:p>
        </p:txBody>
      </p:sp>
      <p:sp>
        <p:nvSpPr>
          <p:cNvPr id="5" name="Slide Number Placeholder 4"/>
          <p:cNvSpPr>
            <a:spLocks noGrp="1"/>
          </p:cNvSpPr>
          <p:nvPr>
            <p:ph type="sldNum" sz="quarter" idx="12"/>
          </p:nvPr>
        </p:nvSpPr>
        <p:spPr/>
        <p:txBody>
          <a:bodyPr/>
          <a:lstStyle/>
          <a:p>
            <a:fld id="{D717604B-D23F-4786-B8CB-1E85E8A96FBB}" type="slidenum">
              <a:rPr lang="en-GB" smtClean="0"/>
              <a:t>9</a:t>
            </a:fld>
            <a:endParaRPr lang="en-GB"/>
          </a:p>
        </p:txBody>
      </p:sp>
      <p:sp>
        <p:nvSpPr>
          <p:cNvPr id="7" name="TextBox 6"/>
          <p:cNvSpPr txBox="1"/>
          <p:nvPr/>
        </p:nvSpPr>
        <p:spPr>
          <a:xfrm>
            <a:off x="7524328" y="260648"/>
            <a:ext cx="1230401" cy="369332"/>
          </a:xfrm>
          <a:prstGeom prst="rect">
            <a:avLst/>
          </a:prstGeom>
          <a:noFill/>
        </p:spPr>
        <p:txBody>
          <a:bodyPr wrap="none" rtlCol="0">
            <a:spAutoFit/>
          </a:bodyPr>
          <a:lstStyle/>
          <a:p>
            <a:r>
              <a:rPr lang="en-GB" dirty="0" smtClean="0"/>
              <a:t>Resource A</a:t>
            </a:r>
            <a:endParaRPr lang="en-GB" dirty="0"/>
          </a:p>
        </p:txBody>
      </p:sp>
      <p:sp>
        <p:nvSpPr>
          <p:cNvPr id="8" name="TextBox 7"/>
          <p:cNvSpPr txBox="1"/>
          <p:nvPr/>
        </p:nvSpPr>
        <p:spPr>
          <a:xfrm>
            <a:off x="343664" y="2348880"/>
            <a:ext cx="8411065" cy="4524315"/>
          </a:xfrm>
          <a:prstGeom prst="rect">
            <a:avLst/>
          </a:prstGeom>
          <a:noFill/>
        </p:spPr>
        <p:txBody>
          <a:bodyPr wrap="square" rtlCol="0">
            <a:spAutoFit/>
          </a:bodyPr>
          <a:lstStyle/>
          <a:p>
            <a:r>
              <a:rPr lang="en-GB" sz="1700" b="1" dirty="0" smtClean="0"/>
              <a:t>Module </a:t>
            </a:r>
            <a:r>
              <a:rPr lang="x-none" sz="1700" b="1" smtClean="0"/>
              <a:t>LEARNING OUTCOMES</a:t>
            </a:r>
            <a:endParaRPr lang="en-GB" sz="1700" dirty="0"/>
          </a:p>
          <a:p>
            <a:r>
              <a:rPr lang="en-GB" sz="1700" b="1" dirty="0" smtClean="0"/>
              <a:t>Students </a:t>
            </a:r>
            <a:r>
              <a:rPr lang="en-GB" sz="1700" b="1" dirty="0"/>
              <a:t>who successfully complete this module will be able to:</a:t>
            </a:r>
          </a:p>
          <a:p>
            <a:r>
              <a:rPr lang="en-GB" sz="1700" b="1" dirty="0" smtClean="0">
                <a:solidFill>
                  <a:schemeClr val="accent1">
                    <a:lumMod val="75000"/>
                  </a:schemeClr>
                </a:solidFill>
              </a:rPr>
              <a:t>1. Explain </a:t>
            </a:r>
            <a:r>
              <a:rPr lang="en-GB" sz="1700" b="1" dirty="0">
                <a:solidFill>
                  <a:schemeClr val="accent1">
                    <a:lumMod val="75000"/>
                  </a:schemeClr>
                </a:solidFill>
              </a:rPr>
              <a:t>and evaluate the relationship between management theory and practice;</a:t>
            </a:r>
          </a:p>
          <a:p>
            <a:r>
              <a:rPr lang="en-GB" sz="1700" b="1" dirty="0" smtClean="0">
                <a:solidFill>
                  <a:schemeClr val="accent1">
                    <a:lumMod val="75000"/>
                  </a:schemeClr>
                </a:solidFill>
              </a:rPr>
              <a:t>2. </a:t>
            </a:r>
            <a:r>
              <a:rPr lang="en-GB" sz="1700" b="1" dirty="0">
                <a:solidFill>
                  <a:schemeClr val="accent1">
                    <a:lumMod val="75000"/>
                  </a:schemeClr>
                </a:solidFill>
              </a:rPr>
              <a:t>D</a:t>
            </a:r>
            <a:r>
              <a:rPr lang="en-GB" sz="1700" b="1" dirty="0" smtClean="0">
                <a:solidFill>
                  <a:schemeClr val="accent1">
                    <a:lumMod val="75000"/>
                  </a:schemeClr>
                </a:solidFill>
              </a:rPr>
              <a:t>emonstrate </a:t>
            </a:r>
            <a:r>
              <a:rPr lang="en-GB" sz="1700" b="1" dirty="0">
                <a:solidFill>
                  <a:schemeClr val="accent1">
                    <a:lumMod val="75000"/>
                  </a:schemeClr>
                </a:solidFill>
              </a:rPr>
              <a:t>and understanding of key developments in management theory;</a:t>
            </a:r>
          </a:p>
          <a:p>
            <a:r>
              <a:rPr lang="en-GB" sz="1700" b="1" dirty="0" smtClean="0">
                <a:solidFill>
                  <a:schemeClr val="accent1">
                    <a:lumMod val="75000"/>
                  </a:schemeClr>
                </a:solidFill>
              </a:rPr>
              <a:t>3. </a:t>
            </a:r>
            <a:r>
              <a:rPr lang="en-GB" sz="1700" b="1" dirty="0">
                <a:solidFill>
                  <a:schemeClr val="accent1">
                    <a:lumMod val="75000"/>
                  </a:schemeClr>
                </a:solidFill>
              </a:rPr>
              <a:t>U</a:t>
            </a:r>
            <a:r>
              <a:rPr lang="en-GB" sz="1700" b="1" dirty="0" smtClean="0">
                <a:solidFill>
                  <a:schemeClr val="accent1">
                    <a:lumMod val="75000"/>
                  </a:schemeClr>
                </a:solidFill>
              </a:rPr>
              <a:t>nderstand </a:t>
            </a:r>
            <a:r>
              <a:rPr lang="en-GB" sz="1700" b="1" dirty="0">
                <a:solidFill>
                  <a:schemeClr val="accent1">
                    <a:lumMod val="75000"/>
                  </a:schemeClr>
                </a:solidFill>
              </a:rPr>
              <a:t>the role of managers in organisations as well as differences in management </a:t>
            </a:r>
            <a:r>
              <a:rPr lang="en-GB" sz="1700" b="1" dirty="0" smtClean="0">
                <a:solidFill>
                  <a:schemeClr val="accent1">
                    <a:lumMod val="75000"/>
                  </a:schemeClr>
                </a:solidFill>
              </a:rPr>
              <a:t>styles;</a:t>
            </a:r>
            <a:endParaRPr lang="en-GB" sz="1700" b="1" dirty="0">
              <a:solidFill>
                <a:schemeClr val="accent1">
                  <a:lumMod val="75000"/>
                </a:schemeClr>
              </a:solidFill>
            </a:endParaRPr>
          </a:p>
          <a:p>
            <a:r>
              <a:rPr lang="en-GB" sz="1700" b="1" dirty="0" smtClean="0">
                <a:solidFill>
                  <a:schemeClr val="accent1">
                    <a:lumMod val="75000"/>
                  </a:schemeClr>
                </a:solidFill>
              </a:rPr>
              <a:t>4. Evaluate </a:t>
            </a:r>
            <a:r>
              <a:rPr lang="en-GB" sz="1700" b="1" dirty="0">
                <a:solidFill>
                  <a:schemeClr val="accent1">
                    <a:lumMod val="75000"/>
                  </a:schemeClr>
                </a:solidFill>
              </a:rPr>
              <a:t>the nature of leadership and the moral and ethical dimensions of management, </a:t>
            </a:r>
          </a:p>
          <a:p>
            <a:r>
              <a:rPr lang="en-GB" sz="1700" b="1" dirty="0" smtClean="0">
                <a:solidFill>
                  <a:schemeClr val="accent1">
                    <a:lumMod val="75000"/>
                  </a:schemeClr>
                </a:solidFill>
              </a:rPr>
              <a:t>5. Demonstrate </a:t>
            </a:r>
            <a:r>
              <a:rPr lang="en-GB" sz="1700" b="1" dirty="0">
                <a:solidFill>
                  <a:schemeClr val="accent1">
                    <a:lumMod val="75000"/>
                  </a:schemeClr>
                </a:solidFill>
              </a:rPr>
              <a:t>research skills by secondary research; </a:t>
            </a:r>
          </a:p>
          <a:p>
            <a:r>
              <a:rPr lang="en-GB" sz="1700" b="1" dirty="0" smtClean="0">
                <a:solidFill>
                  <a:schemeClr val="accent1">
                    <a:lumMod val="75000"/>
                  </a:schemeClr>
                </a:solidFill>
              </a:rPr>
              <a:t>6. Understand </a:t>
            </a:r>
            <a:r>
              <a:rPr lang="en-GB" sz="1700" b="1" dirty="0">
                <a:solidFill>
                  <a:schemeClr val="accent1">
                    <a:lumMod val="75000"/>
                  </a:schemeClr>
                </a:solidFill>
              </a:rPr>
              <a:t>and apply different tools for business and management analysis;</a:t>
            </a:r>
          </a:p>
          <a:p>
            <a:r>
              <a:rPr lang="en-GB" sz="1700" b="1" dirty="0" smtClean="0">
                <a:solidFill>
                  <a:schemeClr val="accent1">
                    <a:lumMod val="75000"/>
                  </a:schemeClr>
                </a:solidFill>
              </a:rPr>
              <a:t>7. Demonstrate </a:t>
            </a:r>
            <a:r>
              <a:rPr lang="en-GB" sz="1700" b="1" dirty="0">
                <a:solidFill>
                  <a:schemeClr val="accent1">
                    <a:lumMod val="75000"/>
                  </a:schemeClr>
                </a:solidFill>
              </a:rPr>
              <a:t>communication skills, both oral and </a:t>
            </a:r>
            <a:r>
              <a:rPr lang="en-GB" sz="1700" b="1" dirty="0" smtClean="0">
                <a:solidFill>
                  <a:schemeClr val="accent1">
                    <a:lumMod val="75000"/>
                  </a:schemeClr>
                </a:solidFill>
              </a:rPr>
              <a:t>written;</a:t>
            </a:r>
            <a:endParaRPr lang="en-GB" sz="1700" b="1" dirty="0">
              <a:solidFill>
                <a:schemeClr val="accent1">
                  <a:lumMod val="75000"/>
                </a:schemeClr>
              </a:solidFill>
            </a:endParaRPr>
          </a:p>
          <a:p>
            <a:r>
              <a:rPr lang="en-GB" sz="1700" b="1" dirty="0" smtClean="0">
                <a:solidFill>
                  <a:schemeClr val="accent1">
                    <a:lumMod val="75000"/>
                  </a:schemeClr>
                </a:solidFill>
              </a:rPr>
              <a:t>8. </a:t>
            </a:r>
            <a:r>
              <a:rPr lang="en-GB" sz="1700" b="1" dirty="0">
                <a:solidFill>
                  <a:schemeClr val="accent1">
                    <a:lumMod val="75000"/>
                  </a:schemeClr>
                </a:solidFill>
              </a:rPr>
              <a:t>I</a:t>
            </a:r>
            <a:r>
              <a:rPr lang="en-GB" sz="1700" b="1" dirty="0" smtClean="0">
                <a:solidFill>
                  <a:schemeClr val="accent1">
                    <a:lumMod val="75000"/>
                  </a:schemeClr>
                </a:solidFill>
              </a:rPr>
              <a:t>dentify </a:t>
            </a:r>
            <a:r>
              <a:rPr lang="en-GB" sz="1700" b="1" dirty="0">
                <a:solidFill>
                  <a:schemeClr val="accent1">
                    <a:lumMod val="75000"/>
                  </a:schemeClr>
                </a:solidFill>
              </a:rPr>
              <a:t>and develop the management skills needed to work with and through other people;</a:t>
            </a:r>
          </a:p>
          <a:p>
            <a:r>
              <a:rPr lang="en-GB" sz="1700" b="1" dirty="0" smtClean="0">
                <a:solidFill>
                  <a:schemeClr val="accent1">
                    <a:lumMod val="75000"/>
                  </a:schemeClr>
                </a:solidFill>
              </a:rPr>
              <a:t>9. </a:t>
            </a:r>
            <a:r>
              <a:rPr lang="en-GB" sz="1700" b="1" dirty="0">
                <a:solidFill>
                  <a:schemeClr val="accent1">
                    <a:lumMod val="75000"/>
                  </a:schemeClr>
                </a:solidFill>
              </a:rPr>
              <a:t>A</a:t>
            </a:r>
            <a:r>
              <a:rPr lang="en-GB" sz="1700" b="1" dirty="0" smtClean="0">
                <a:solidFill>
                  <a:schemeClr val="accent1">
                    <a:lumMod val="75000"/>
                  </a:schemeClr>
                </a:solidFill>
              </a:rPr>
              <a:t>ppreciate </a:t>
            </a:r>
            <a:r>
              <a:rPr lang="en-GB" sz="1700" b="1" dirty="0">
                <a:solidFill>
                  <a:schemeClr val="accent1">
                    <a:lumMod val="75000"/>
                  </a:schemeClr>
                </a:solidFill>
              </a:rPr>
              <a:t>and apply factors which contribute to effective group working and decision-making in the management of change ;</a:t>
            </a:r>
          </a:p>
          <a:p>
            <a:r>
              <a:rPr lang="en-GB" sz="1700" b="1" dirty="0" smtClean="0">
                <a:solidFill>
                  <a:schemeClr val="accent1">
                    <a:lumMod val="75000"/>
                  </a:schemeClr>
                </a:solidFill>
              </a:rPr>
              <a:t>10. </a:t>
            </a:r>
            <a:r>
              <a:rPr lang="en-GB" sz="1700" b="1" dirty="0">
                <a:solidFill>
                  <a:schemeClr val="accent1">
                    <a:lumMod val="75000"/>
                  </a:schemeClr>
                </a:solidFill>
              </a:rPr>
              <a:t>R</a:t>
            </a:r>
            <a:r>
              <a:rPr lang="en-GB" sz="1700" b="1" dirty="0" smtClean="0">
                <a:solidFill>
                  <a:schemeClr val="accent1">
                    <a:lumMod val="75000"/>
                  </a:schemeClr>
                </a:solidFill>
              </a:rPr>
              <a:t>eflect </a:t>
            </a:r>
            <a:r>
              <a:rPr lang="en-GB" sz="1700" b="1" dirty="0">
                <a:solidFill>
                  <a:schemeClr val="accent1">
                    <a:lumMod val="75000"/>
                  </a:schemeClr>
                </a:solidFill>
              </a:rPr>
              <a:t>on their own and other people’s experience of working in a group and analysed these reflections with reference to relevant theories.</a:t>
            </a:r>
          </a:p>
          <a:p>
            <a:r>
              <a:rPr lang="en-GB" sz="1600" dirty="0"/>
              <a:t> </a:t>
            </a:r>
          </a:p>
        </p:txBody>
      </p:sp>
    </p:spTree>
    <p:extLst>
      <p:ext uri="{BB962C8B-B14F-4D97-AF65-F5344CB8AC3E}">
        <p14:creationId xmlns:p14="http://schemas.microsoft.com/office/powerpoint/2010/main" val="339582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2241</Words>
  <Application>Microsoft Office PowerPoint</Application>
  <PresentationFormat>On-screen Show (4:3)</PresentationFormat>
  <Paragraphs>377</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Schiller Academic Workshops </vt:lpstr>
      <vt:lpstr> Overview of the workshops</vt:lpstr>
      <vt:lpstr>Website for this training http://www.roehampton.ac.uk/Schiller_University </vt:lpstr>
      <vt:lpstr>Part 1 – Assessment criteria for UG &amp; PG Business Degrees</vt:lpstr>
      <vt:lpstr>PowerPoint Presentation</vt:lpstr>
      <vt:lpstr>Business UG Assessment Criteria p2</vt:lpstr>
      <vt:lpstr>Managing Organisations</vt:lpstr>
      <vt:lpstr>Academic guidance on an assessment Managing Organisations – Essay Writing Guidance Yr 2 UG </vt:lpstr>
      <vt:lpstr>Case study - Managing Organisations</vt:lpstr>
      <vt:lpstr>Case study – Managing Organisations Essay </vt:lpstr>
      <vt:lpstr>Case study - Managing Organisations Assessment Rubric </vt:lpstr>
      <vt:lpstr>Coursework Exemplar: Examples of student essay Resource F</vt:lpstr>
      <vt:lpstr>Examples of student essay Resource G</vt:lpstr>
      <vt:lpstr>Coursework exemplars and marking exercise</vt:lpstr>
      <vt:lpstr>Grading and the spread of marks  Case study – Managing Organisations Year 2 UG</vt:lpstr>
      <vt:lpstr>Utilising different assessment formats </vt:lpstr>
      <vt:lpstr>Web sources for assessment and feedback</vt:lpstr>
      <vt:lpstr>Internal and external moderation </vt:lpstr>
      <vt:lpstr>The role of the moderator (Roehampton)</vt:lpstr>
      <vt:lpstr>Role of the moderator</vt:lpstr>
      <vt:lpstr>Moderations and marking sheets</vt:lpstr>
      <vt:lpstr>PowerPoint Presentation</vt:lpstr>
      <vt:lpstr>External Examiners at the University of Roehampton </vt:lpstr>
      <vt:lpstr>Part 2 – Supporting dissertations and dissertation module design </vt:lpstr>
      <vt:lpstr>The Dissertation module briefing UG - Rationale</vt:lpstr>
      <vt:lpstr>Dissertation module – Learning outcomes (UG)</vt:lpstr>
      <vt:lpstr>Dissertation modules – Assessment criteria</vt:lpstr>
      <vt:lpstr>Supporting students</vt:lpstr>
      <vt:lpstr>Dissertations – Working with supervisors</vt:lpstr>
      <vt:lpstr>Dissertation Planner (extract)</vt:lpstr>
      <vt:lpstr>Approaching the literature review </vt:lpstr>
      <vt:lpstr>Dissertation module - </vt:lpstr>
      <vt:lpstr>Writing a Literature review (Extract)</vt:lpstr>
      <vt:lpstr>Dissertation Supervision Record (PG)</vt:lpstr>
      <vt:lpstr>Dissertation ethics </vt:lpstr>
      <vt:lpstr>Dissertation ethics</vt:lpstr>
      <vt:lpstr>Dissertation Viva arrangement</vt:lpstr>
      <vt:lpstr>Dissertation Viva arrangement</vt:lpstr>
      <vt:lpstr>Dissertation samples</vt:lpstr>
      <vt:lpstr>Dissertation marking exercise  (2 samples UG Dissertations)</vt:lpstr>
      <vt:lpstr>Appendix I – UG marking exercise</vt:lpstr>
      <vt:lpstr>Appendix II – Dissertations marking exercise</vt:lpstr>
      <vt:lpstr>Appendix III - List of Resources</vt:lpstr>
      <vt:lpstr>Thanks for participating!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Schiller Academic Workshops</dc:title>
  <dc:creator>Guy Bohane</dc:creator>
  <cp:lastModifiedBy>Guy Bohane</cp:lastModifiedBy>
  <cp:revision>169</cp:revision>
  <cp:lastPrinted>2014-09-21T08:16:43Z</cp:lastPrinted>
  <dcterms:created xsi:type="dcterms:W3CDTF">2014-09-14T05:43:13Z</dcterms:created>
  <dcterms:modified xsi:type="dcterms:W3CDTF">2014-09-24T09:45:55Z</dcterms:modified>
</cp:coreProperties>
</file>