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32"/>
  </p:notesMasterIdLst>
  <p:sldIdLst>
    <p:sldId id="407" r:id="rId5"/>
    <p:sldId id="354" r:id="rId6"/>
    <p:sldId id="353" r:id="rId7"/>
    <p:sldId id="403" r:id="rId8"/>
    <p:sldId id="359" r:id="rId9"/>
    <p:sldId id="345" r:id="rId10"/>
    <p:sldId id="348" r:id="rId11"/>
    <p:sldId id="350" r:id="rId12"/>
    <p:sldId id="358" r:id="rId13"/>
    <p:sldId id="379" r:id="rId14"/>
    <p:sldId id="355" r:id="rId15"/>
    <p:sldId id="356" r:id="rId16"/>
    <p:sldId id="273" r:id="rId17"/>
    <p:sldId id="397" r:id="rId18"/>
    <p:sldId id="402" r:id="rId19"/>
    <p:sldId id="404" r:id="rId20"/>
    <p:sldId id="363" r:id="rId21"/>
    <p:sldId id="364" r:id="rId22"/>
    <p:sldId id="365" r:id="rId23"/>
    <p:sldId id="367" r:id="rId24"/>
    <p:sldId id="279" r:id="rId25"/>
    <p:sldId id="373" r:id="rId26"/>
    <p:sldId id="374" r:id="rId27"/>
    <p:sldId id="375" r:id="rId28"/>
    <p:sldId id="376" r:id="rId29"/>
    <p:sldId id="406" r:id="rId30"/>
    <p:sldId id="405" r:id="rId31"/>
  </p:sldIdLst>
  <p:sldSz cx="12192000" cy="6858000"/>
  <p:notesSz cx="6858000" cy="173355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6E"/>
    <a:srgbClr val="ECEBEA"/>
    <a:srgbClr val="063532"/>
    <a:srgbClr val="FFFFCC"/>
    <a:srgbClr val="233163"/>
    <a:srgbClr val="AEC27C"/>
    <a:srgbClr val="4E5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36A52-2CEE-2A1F-3322-408081ECCC7D}" v="33" dt="2020-04-03T08:03:55.223"/>
    <p1510:client id="{1A7F7769-2CF3-D3AF-EEA4-DE14E2C36038}" v="42" dt="2020-10-28T12:36:04.607"/>
    <p1510:client id="{3BEDB107-88ED-6B26-53EC-F6C6A99575FC}" v="163" dt="2020-11-24T11:55:12.632"/>
    <p1510:client id="{483FE385-A41C-BBDF-8461-A3A2AC17A1B4}" v="12" dt="2020-04-03T08:48:37.797"/>
    <p1510:client id="{485CE332-7C27-5961-83CA-34344F00A67A}" v="28" dt="2020-04-28T08:47:52.090"/>
    <p1510:client id="{4B1FA341-F205-A05F-EDED-7AAD7902A600}" v="84" dt="2020-10-30T08:21:06.397"/>
    <p1510:client id="{8E7A02B1-791A-A2DC-84D8-A163C2A30396}" v="14" dt="2020-03-09T08:18:04.761"/>
    <p1510:client id="{B7834EB1-4F10-946E-10B0-E5B08B35CA3C}" v="38" dt="2020-10-23T09:03:30.759"/>
    <p1510:client id="{C7031AAC-328E-B322-10C1-9F106E4D2A68}" v="80" dt="2020-02-11T11:21:32.468"/>
    <p1510:client id="{C8FB205E-34BC-48CF-B34D-656FFEE8652E}" v="19" dt="2020-02-27T12:17:46.722"/>
    <p1510:client id="{CEF444AB-77A9-1AE5-683B-9EF57551764B}" v="19" dt="2020-04-03T14:58:26.184"/>
    <p1510:client id="{CF3EB91C-16F1-F2A8-EFB7-6760629932E7}" v="5" dt="2020-05-01T13:17:31.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smtClean="0"/>
            </a:lvl1pPr>
          </a:lstStyle>
          <a:p>
            <a:pPr>
              <a:defRPr/>
            </a:pPr>
            <a:fld id="{155EAA23-6A03-4BE3-BCB0-8A1794CC5FC5}" type="datetimeFigureOut">
              <a:rPr lang="en-GB"/>
              <a:pPr>
                <a:defRPr/>
              </a:pPr>
              <a:t>24/11/2020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a:defRPr sz="1200" smtClean="0"/>
            </a:lvl1pPr>
          </a:lstStyle>
          <a:p>
            <a:pPr>
              <a:defRPr/>
            </a:pPr>
            <a:fld id="{2623F5C5-027F-43CD-9FC2-EE72DB8A5E4F}" type="slidenum">
              <a:rPr lang="en-GB"/>
              <a:pPr>
                <a:defRPr/>
              </a:pPr>
              <a:t>‹#›</a:t>
            </a:fld>
            <a:endParaRPr lang="en-GB"/>
          </a:p>
        </p:txBody>
      </p:sp>
    </p:spTree>
    <p:extLst>
      <p:ext uri="{BB962C8B-B14F-4D97-AF65-F5344CB8AC3E}">
        <p14:creationId xmlns:p14="http://schemas.microsoft.com/office/powerpoint/2010/main" val="2393598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roehampton.ac.uk/undergraduate-courses/funding-and-scholarships/scholarships-uk-and-eu-2018-19/" TargetMode="External"/><Relationship Id="rId3" Type="http://schemas.openxmlformats.org/officeDocument/2006/relationships/hyperlink" Target="https://www.roehampton.ac.uk/undergraduate-courses/funding-and-scholarships/undergraduate-academic-excellence-scholarships/" TargetMode="External"/><Relationship Id="rId7" Type="http://schemas.openxmlformats.org/officeDocument/2006/relationships/hyperlink" Target="mailto:j.ayres@roehampton.ac.uk"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roehampton.ac.uk/student-life/sport-roehampton/sport-scholarship/" TargetMode="External"/><Relationship Id="rId5" Type="http://schemas.openxmlformats.org/officeDocument/2006/relationships/hyperlink" Target="mailto:MusicDirector@roehampton.ac.uk" TargetMode="External"/><Relationship Id="rId4" Type="http://schemas.openxmlformats.org/officeDocument/2006/relationships/hyperlink" Target="https://www.roehampton.ac.uk/student-life/sport-roehampton/esports-scholarship/"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mailto:j.ayres@roehampton.ac.uk" TargetMode="External"/><Relationship Id="rId3" Type="http://schemas.openxmlformats.org/officeDocument/2006/relationships/hyperlink" Target="https://www.roehampton.ac.uk/undergraduate-courses/funding-and-scholarships/undergraduate-academic-excellence-scholarships/" TargetMode="External"/><Relationship Id="rId7" Type="http://schemas.openxmlformats.org/officeDocument/2006/relationships/hyperlink" Target="https://www.roehampton.ac.uk/student-life/sport-roehampton/sport-scholarship/"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mailto:MusicDirector@roehampton.ac.uk" TargetMode="External"/><Relationship Id="rId5" Type="http://schemas.openxmlformats.org/officeDocument/2006/relationships/hyperlink" Target="mailto:scholarships@roehampton.ac.uk" TargetMode="External"/><Relationship Id="rId4" Type="http://schemas.openxmlformats.org/officeDocument/2006/relationships/hyperlink" Target="https://www.roehampton.ac.uk/student-life/sport-roehampton/esports-scholarship/" TargetMode="External"/><Relationship Id="rId9" Type="http://schemas.openxmlformats.org/officeDocument/2006/relationships/hyperlink" Target="https://www.roehampton.ac.uk/undergraduate-courses/funding-and-scholarships/scholarships-uk-and-eu-2018-1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gov.uk/studentfinanc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I just want to start off by explaining how the questions feature works. So if you would like to ask a question at any point whilst I’m presenting, you can write in a question in the questions box.  All the instructions on how to do that are on the screen right now, it’s super easy to ask the questions.  Whilst I present, some of my colleagues will be answering your questions and then at the end of my presentation, we</a:t>
            </a:r>
            <a:r>
              <a:rPr lang="en-GB" sz="1200" b="0" i="0" kern="1200" baseline="0">
                <a:solidFill>
                  <a:schemeClr val="tx1"/>
                </a:solidFill>
                <a:effectLst/>
                <a:latin typeface="+mn-lt"/>
                <a:ea typeface="+mn-ea"/>
                <a:cs typeface="+mn-cs"/>
              </a:rPr>
              <a:t> are </a:t>
            </a:r>
            <a:r>
              <a:rPr lang="en-GB" sz="1200" b="0" i="0" kern="1200">
                <a:solidFill>
                  <a:schemeClr val="tx1"/>
                </a:solidFill>
                <a:effectLst/>
                <a:latin typeface="+mn-lt"/>
                <a:ea typeface="+mn-ea"/>
                <a:cs typeface="+mn-cs"/>
              </a:rPr>
              <a:t>going to read some of the questions out and answer them for everyone’s benefit in a Q&amp;A, so keep sending your questions in if you have them.  </a:t>
            </a:r>
            <a:endParaRPr lang="en-GB"/>
          </a:p>
        </p:txBody>
      </p:sp>
      <p:sp>
        <p:nvSpPr>
          <p:cNvPr id="4" name="Slide Number Placeholder 3"/>
          <p:cNvSpPr>
            <a:spLocks noGrp="1"/>
          </p:cNvSpPr>
          <p:nvPr>
            <p:ph type="sldNum" sz="quarter" idx="5"/>
          </p:nvPr>
        </p:nvSpPr>
        <p:spPr/>
        <p:txBody>
          <a:bodyPr/>
          <a:lstStyle/>
          <a:p>
            <a:pPr>
              <a:defRPr/>
            </a:pPr>
            <a:fld id="{8570F38E-81F3-B14A-8C05-8130B15E9E4C}" type="slidenum">
              <a:rPr lang="en-US" smtClean="0"/>
              <a:pPr>
                <a:defRPr/>
              </a:pPr>
              <a:t>1</a:t>
            </a:fld>
            <a:endParaRPr lang="en-US"/>
          </a:p>
        </p:txBody>
      </p:sp>
    </p:spTree>
    <p:extLst>
      <p:ext uri="{BB962C8B-B14F-4D97-AF65-F5344CB8AC3E}">
        <p14:creationId xmlns:p14="http://schemas.microsoft.com/office/powerpoint/2010/main" val="3113082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you are studying at university there are many</a:t>
            </a:r>
            <a:r>
              <a:rPr lang="en-GB" baseline="0"/>
              <a:t> ways you might find financial support, what do you think they are?</a:t>
            </a:r>
          </a:p>
          <a:p>
            <a:r>
              <a:rPr lang="en-GB" baseline="0"/>
              <a:t>You will receive support from the government in the form of a tuition fee loan and maintenance loan, as well as some government grants if eligible</a:t>
            </a:r>
          </a:p>
          <a:p>
            <a:r>
              <a:rPr lang="en-GB" baseline="0"/>
              <a:t>Other forms of support can come from family, part time work and bursaries and scholarships from the university you are attending. I will talk all of this through now. </a:t>
            </a:r>
            <a:endParaRPr lang="en-GB"/>
          </a:p>
        </p:txBody>
      </p:sp>
      <p:sp>
        <p:nvSpPr>
          <p:cNvPr id="4" name="Slide Number Placeholder 3"/>
          <p:cNvSpPr>
            <a:spLocks noGrp="1"/>
          </p:cNvSpPr>
          <p:nvPr>
            <p:ph type="sldNum" sz="quarter" idx="10"/>
          </p:nvPr>
        </p:nvSpPr>
        <p:spPr/>
        <p:txBody>
          <a:bodyPr/>
          <a:lstStyle/>
          <a:p>
            <a:fld id="{E2860758-0F99-465C-B2D4-C81BF14D0A38}" type="slidenum">
              <a:rPr lang="en-GB" smtClean="0"/>
              <a:t>10</a:t>
            </a:fld>
            <a:endParaRPr lang="en-GB"/>
          </a:p>
        </p:txBody>
      </p:sp>
    </p:spTree>
    <p:extLst>
      <p:ext uri="{BB962C8B-B14F-4D97-AF65-F5344CB8AC3E}">
        <p14:creationId xmlns:p14="http://schemas.microsoft.com/office/powerpoint/2010/main" val="18821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defRPr/>
            </a:pPr>
            <a:r>
              <a:rPr lang="en-GB"/>
              <a:t>There are two</a:t>
            </a:r>
            <a:r>
              <a:rPr lang="en-GB" baseline="0"/>
              <a:t> types of loans that you will be entitled to-this section will take you through them both. </a:t>
            </a:r>
          </a:p>
          <a:p>
            <a:pPr marL="0" indent="0">
              <a:buFont typeface="Arial" pitchFamily="34" charset="0"/>
              <a:buNone/>
              <a:defRPr/>
            </a:pPr>
            <a:endParaRPr lang="en-GB" baseline="0"/>
          </a:p>
          <a:p>
            <a:pPr marL="0" indent="0">
              <a:buFont typeface="Arial" pitchFamily="34" charset="0"/>
              <a:buNone/>
              <a:defRPr/>
            </a:pPr>
            <a:r>
              <a:rPr lang="en-GB" baseline="0"/>
              <a:t>We’ve all heard the headline figures about how much it costs to go to university, but t</a:t>
            </a:r>
            <a:r>
              <a:rPr lang="en-GB"/>
              <a:t>h</a:t>
            </a:r>
            <a:r>
              <a:rPr lang="en-GB" baseline="0"/>
              <a:t>e first thing that you need to be aware of is that you do not need to pay this money upfront in order to go to university! </a:t>
            </a:r>
          </a:p>
          <a:p>
            <a:pPr marL="0" indent="0">
              <a:buFont typeface="Arial" pitchFamily="34" charset="0"/>
              <a:buNone/>
              <a:defRPr/>
            </a:pPr>
            <a:endParaRPr lang="en-GB" baseline="0"/>
          </a:p>
          <a:p>
            <a:pPr marL="0" indent="0">
              <a:buFont typeface="Arial" pitchFamily="34" charset="0"/>
              <a:buNone/>
              <a:defRPr/>
            </a:pPr>
            <a:r>
              <a:rPr lang="en-GB" baseline="0"/>
              <a:t>The highest universities can charge for tuition fees per year is £9,250. Roehampton will be charging this much for their fees.</a:t>
            </a:r>
          </a:p>
          <a:p>
            <a:pPr marL="0" indent="0">
              <a:buFont typeface="Arial" pitchFamily="34" charset="0"/>
              <a:buNone/>
              <a:defRPr/>
            </a:pPr>
            <a:endParaRPr lang="en-GB" baseline="0"/>
          </a:p>
          <a:p>
            <a:pPr marL="0" indent="0">
              <a:buFont typeface="Arial" pitchFamily="34" charset="0"/>
              <a:buNone/>
              <a:defRPr/>
            </a:pPr>
            <a:r>
              <a:rPr lang="en-GB" baseline="0"/>
              <a:t>All UK students are eligible for a Tuition Fee Loan to cover all of the course fees charged by the university. </a:t>
            </a:r>
          </a:p>
          <a:p>
            <a:pPr marL="0" indent="0">
              <a:buFont typeface="Arial" pitchFamily="34" charset="0"/>
              <a:buNone/>
              <a:defRPr/>
            </a:pPr>
            <a:endParaRPr lang="en-GB" baseline="0"/>
          </a:p>
          <a:p>
            <a:pPr marL="0" indent="0">
              <a:buFont typeface="Arial" pitchFamily="34" charset="0"/>
              <a:buNone/>
              <a:defRPr/>
            </a:pPr>
            <a:r>
              <a:rPr lang="en-GB"/>
              <a:t>To</a:t>
            </a:r>
            <a:r>
              <a:rPr lang="en-GB" baseline="0"/>
              <a:t> be eligible for this loan you must:</a:t>
            </a:r>
          </a:p>
          <a:p>
            <a:pPr marL="628650" lvl="1" indent="-171450">
              <a:buFontTx/>
              <a:buChar char="-"/>
              <a:defRPr/>
            </a:pPr>
            <a:r>
              <a:rPr lang="en-GB" baseline="0"/>
              <a:t>Be living in the UK on the first day of your course</a:t>
            </a:r>
          </a:p>
          <a:p>
            <a:pPr marL="628650" lvl="1" indent="-171450">
              <a:buFontTx/>
              <a:buChar char="-"/>
              <a:defRPr/>
            </a:pPr>
            <a:r>
              <a:rPr lang="en-GB" baseline="0"/>
              <a:t>Have had a UK address as your main address for the last 3 years prior to the course</a:t>
            </a:r>
          </a:p>
          <a:p>
            <a:pPr marL="0" lvl="0" indent="0">
              <a:buFontTx/>
              <a:buNone/>
              <a:defRPr/>
            </a:pPr>
            <a:endParaRPr lang="en-GB" baseline="0"/>
          </a:p>
          <a:p>
            <a:pPr marL="0" lvl="0" indent="0">
              <a:buFontTx/>
              <a:buNone/>
              <a:defRPr/>
            </a:pPr>
            <a:r>
              <a:rPr lang="en-GB" baseline="0"/>
              <a:t>The loan is paid directly to the university – you will never see this money. This is good because it means you cannot accidentally spend it, lose the card details or forget to pay it. It is all done automatically through SFE.</a:t>
            </a:r>
          </a:p>
          <a:p>
            <a:pPr marL="0" lvl="0" indent="0">
              <a:buFontTx/>
              <a:buNone/>
              <a:defRPr/>
            </a:pPr>
            <a:endParaRPr lang="en-GB" baseline="0"/>
          </a:p>
          <a:p>
            <a:pPr marL="0" lvl="0" indent="0">
              <a:buFontTx/>
              <a:buNone/>
              <a:defRPr/>
            </a:pPr>
            <a:r>
              <a:rPr lang="en-GB" baseline="0"/>
              <a:t>This loan does need to be repaid, however you will not start repaying it until you are earning over £25,000 per year. I will be going into more details about repayments later on in the presentation.</a:t>
            </a:r>
          </a:p>
          <a:p>
            <a:endParaRPr lang="en-GB"/>
          </a:p>
          <a:p>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11</a:t>
            </a:fld>
            <a:endParaRPr lang="en-GB"/>
          </a:p>
        </p:txBody>
      </p:sp>
    </p:spTree>
    <p:extLst>
      <p:ext uri="{BB962C8B-B14F-4D97-AF65-F5344CB8AC3E}">
        <p14:creationId xmlns:p14="http://schemas.microsoft.com/office/powerpoint/2010/main" val="125089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a:t>All UK students</a:t>
            </a:r>
            <a:r>
              <a:rPr lang="en-GB" baseline="0"/>
              <a:t> are also entitled to a maintenance loan. This is designed to cover your living costs while you are at university. </a:t>
            </a:r>
            <a:endParaRPr lang="en-GB"/>
          </a:p>
          <a:p>
            <a:pPr marL="0" indent="0">
              <a:buFont typeface="Arial" pitchFamily="34" charset="0"/>
              <a:buNone/>
            </a:pPr>
            <a:endParaRPr lang="en-GB"/>
          </a:p>
          <a:p>
            <a:pPr marL="0" indent="0">
              <a:buFont typeface="Arial" pitchFamily="34" charset="0"/>
              <a:buNone/>
            </a:pPr>
            <a:r>
              <a:rPr lang="en-GB" baseline="0"/>
              <a:t>You are entitled to different amounts of maintenance loan depending on where you will be studying and how much your parents earn. If you decide to study a course in London then you will be entitled to a larger maintenance loan. </a:t>
            </a:r>
          </a:p>
          <a:p>
            <a:pPr marL="0" indent="0">
              <a:buFont typeface="Arial" pitchFamily="34" charset="0"/>
              <a:buNone/>
            </a:pPr>
            <a:endParaRPr lang="en-GB" baseline="0"/>
          </a:p>
          <a:p>
            <a:pPr marL="0" indent="0">
              <a:buFont typeface="Arial" pitchFamily="34" charset="0"/>
              <a:buNone/>
            </a:pPr>
            <a:r>
              <a:rPr lang="en-GB" baseline="0"/>
              <a:t>This is to help you meet the additional costs of living in the capital, so you can study here and not end up out of pocket. So no one should write off studying in London because they think they can’t afford it. </a:t>
            </a:r>
          </a:p>
          <a:p>
            <a:pPr marL="0" indent="0">
              <a:buFont typeface="Arial" pitchFamily="34" charset="0"/>
              <a:buNone/>
            </a:pPr>
            <a:endParaRPr lang="en-GB" baseline="0"/>
          </a:p>
          <a:p>
            <a:pPr marL="0" indent="0">
              <a:buFont typeface="Arial" pitchFamily="34" charset="0"/>
              <a:buNone/>
            </a:pPr>
            <a:r>
              <a:rPr lang="en-GB" baseline="0"/>
              <a:t>The maintenance loan is paid in three instalments throughout the year, usually at the beginning of every term (although this is dependent on you getting your applications done on time!) and goes directly into your bank account. This means you don’t run the risk of spending it all in one go and you have money set aside for every term. </a:t>
            </a:r>
          </a:p>
          <a:p>
            <a:pPr marL="0" indent="0">
              <a:buFont typeface="Arial" pitchFamily="34" charset="0"/>
              <a:buNone/>
            </a:pPr>
            <a:endParaRPr lang="en-GB" baseline="0"/>
          </a:p>
          <a:p>
            <a:pPr marL="0" indent="0">
              <a:buFont typeface="Arial" pitchFamily="34" charset="0"/>
              <a:buNone/>
            </a:pPr>
            <a:r>
              <a:rPr lang="en-GB" baseline="0"/>
              <a:t>The amount of loan you will receive is dependent on your household income; the more your parents or guardians earn, the less money you are entitled to. However, everyone will be entitled to some amount of loan.</a:t>
            </a:r>
            <a:endParaRPr lang="en-GB"/>
          </a:p>
          <a:p>
            <a:endParaRPr lang="en-GB"/>
          </a:p>
          <a:p>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12</a:t>
            </a:fld>
            <a:endParaRPr lang="en-GB"/>
          </a:p>
        </p:txBody>
      </p:sp>
    </p:spTree>
    <p:extLst>
      <p:ext uri="{BB962C8B-B14F-4D97-AF65-F5344CB8AC3E}">
        <p14:creationId xmlns:p14="http://schemas.microsoft.com/office/powerpoint/2010/main" val="974523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sz="1200" i="0" u="none" kern="1200" dirty="0">
                <a:solidFill>
                  <a:schemeClr val="tx1"/>
                </a:solidFill>
                <a:latin typeface="+mn-lt"/>
                <a:ea typeface="+mn-ea"/>
                <a:cs typeface="+mn-cs"/>
              </a:rPr>
              <a:t>You can see here that depending</a:t>
            </a:r>
            <a:r>
              <a:rPr lang="en-GB" sz="1200" i="0" u="none" kern="1200" baseline="0" dirty="0">
                <a:solidFill>
                  <a:schemeClr val="tx1"/>
                </a:solidFill>
                <a:latin typeface="+mn-lt"/>
                <a:ea typeface="+mn-ea"/>
                <a:cs typeface="+mn-cs"/>
              </a:rPr>
              <a:t> on your household income and where you are studying, you are eligible for different amounts.</a:t>
            </a:r>
          </a:p>
          <a:p>
            <a:pPr hangingPunct="0"/>
            <a:endParaRPr lang="en-GB" sz="1200" i="0" u="none" kern="1200" baseline="0">
              <a:solidFill>
                <a:schemeClr val="tx1"/>
              </a:solidFill>
              <a:latin typeface="+mn-lt"/>
              <a:ea typeface="+mn-ea"/>
              <a:cs typeface="+mn-cs"/>
            </a:endParaRPr>
          </a:p>
          <a:p>
            <a:pPr hangingPunct="0"/>
            <a:r>
              <a:rPr lang="en-GB" sz="1200" i="0" u="none" kern="1200" baseline="0" dirty="0">
                <a:solidFill>
                  <a:schemeClr val="tx1"/>
                </a:solidFill>
                <a:latin typeface="+mn-lt"/>
                <a:ea typeface="+mn-ea"/>
                <a:cs typeface="+mn-cs"/>
              </a:rPr>
              <a:t>The lower your household income, the more maintenance loan you are entitled to.</a:t>
            </a:r>
            <a:endParaRPr lang="en-GB" sz="1200" i="0" u="none" kern="1200" baseline="0" dirty="0">
              <a:solidFill>
                <a:schemeClr val="tx1"/>
              </a:solidFill>
              <a:latin typeface="+mn-lt"/>
              <a:cs typeface="Calibri"/>
            </a:endParaRPr>
          </a:p>
          <a:p>
            <a:pPr hangingPunct="0"/>
            <a:endParaRPr lang="en-GB" sz="1200" i="0" u="none" kern="1200" baseline="0">
              <a:solidFill>
                <a:schemeClr val="tx1"/>
              </a:solidFill>
              <a:latin typeface="+mn-lt"/>
              <a:ea typeface="+mn-ea"/>
              <a:cs typeface="+mn-cs"/>
            </a:endParaRPr>
          </a:p>
          <a:p>
            <a:pPr hangingPunct="0"/>
            <a:r>
              <a:rPr lang="en-GB" sz="1200" i="0" u="none" kern="1200" baseline="0" dirty="0">
                <a:solidFill>
                  <a:schemeClr val="tx1"/>
                </a:solidFill>
                <a:latin typeface="+mn-lt"/>
                <a:ea typeface="+mn-ea"/>
                <a:cs typeface="+mn-cs"/>
              </a:rPr>
              <a:t>What do I mean by household income? Any income received by adults in your household e.g. pensions, small businesses, monthly earnings, rental income, state benefits etc.</a:t>
            </a:r>
            <a:r>
              <a:rPr lang="en-GB" dirty="0"/>
              <a:t> </a:t>
            </a:r>
          </a:p>
          <a:p>
            <a:pPr hangingPunct="0"/>
            <a:endParaRPr lang="en-GB">
              <a:cs typeface="Calibri" panose="020F0502020204030204"/>
            </a:endParaRPr>
          </a:p>
          <a:p>
            <a:pPr hangingPunct="0"/>
            <a:r>
              <a:rPr lang="en-GB" sz="1200" i="0" u="none" kern="1200" baseline="0" dirty="0">
                <a:solidFill>
                  <a:schemeClr val="tx1"/>
                </a:solidFill>
                <a:latin typeface="+mn-lt"/>
                <a:ea typeface="+mn-ea"/>
                <a:cs typeface="+mn-cs"/>
              </a:rPr>
              <a:t>Many of your may not be aware of your household income, so now is a good time to start having honest conversations with your family about what income they have coming in, so you can have a good idea of what you might be eligible for.</a:t>
            </a:r>
            <a:r>
              <a:rPr lang="en-GB" dirty="0"/>
              <a:t> </a:t>
            </a:r>
            <a:endParaRPr lang="en-GB" sz="1200" i="0" u="none" kern="1200" dirty="0">
              <a:solidFill>
                <a:schemeClr val="tx1"/>
              </a:solidFill>
              <a:latin typeface="+mn-lt"/>
              <a:cs typeface="Calibri"/>
            </a:endParaRPr>
          </a:p>
          <a:p>
            <a:pPr hangingPunct="0"/>
            <a:endParaRPr lang="en-GB"/>
          </a:p>
          <a:p>
            <a:pPr fontAlgn="auto">
              <a:spcBef>
                <a:spcPts val="0"/>
              </a:spcBef>
              <a:spcAft>
                <a:spcPts val="0"/>
              </a:spcAft>
              <a:defRPr/>
            </a:pPr>
            <a:r>
              <a:rPr lang="en-GB" dirty="0"/>
              <a:t>This</a:t>
            </a:r>
            <a:r>
              <a:rPr lang="en-GB" baseline="0" dirty="0"/>
              <a:t> is a breakdown of the </a:t>
            </a:r>
            <a:r>
              <a:rPr lang="en-GB" b="1" baseline="0" dirty="0"/>
              <a:t>maximum</a:t>
            </a:r>
            <a:r>
              <a:rPr lang="en-GB" baseline="0" dirty="0"/>
              <a:t> amount you are able to receive wherever you decide to live and study.</a:t>
            </a:r>
            <a:r>
              <a:rPr lang="en-GB" dirty="0"/>
              <a:t> </a:t>
            </a:r>
            <a:endParaRPr lang="en-GB" baseline="0" dirty="0">
              <a:cs typeface="Calibri"/>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a:p>
          <a:p>
            <a:pPr fontAlgn="auto">
              <a:spcBef>
                <a:spcPts val="0"/>
              </a:spcBef>
              <a:spcAft>
                <a:spcPts val="0"/>
              </a:spcAft>
              <a:defRPr/>
            </a:pPr>
            <a:r>
              <a:rPr lang="en-GB" baseline="0" dirty="0"/>
              <a:t>As you can see, you get substantially more if you live and study in London, so you won’t be left out of pocket.</a:t>
            </a:r>
            <a:r>
              <a:rPr lang="en-GB" dirty="0"/>
              <a:t> </a:t>
            </a:r>
            <a:endParaRPr lang="en-GB" baseline="0" dirty="0">
              <a:cs typeface="Calibri"/>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a:p>
          <a:p>
            <a:pPr fontAlgn="auto">
              <a:spcBef>
                <a:spcPts val="0"/>
              </a:spcBef>
              <a:spcAft>
                <a:spcPts val="0"/>
              </a:spcAft>
              <a:defRPr/>
            </a:pPr>
            <a:r>
              <a:rPr lang="en-GB" baseline="0" dirty="0"/>
              <a:t>Some people who choose to save money by living at home whilst studying will be eligible for a smaller loan.</a:t>
            </a:r>
            <a:r>
              <a:rPr lang="en-GB" dirty="0"/>
              <a:t> </a:t>
            </a:r>
            <a:endParaRPr lang="en-GB" baseline="0" dirty="0">
              <a:cs typeface="Calibri"/>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a:t>You must remember, however, that these figures work on a sliding scale, so you won’t all automatically get the amounts stated here; it will depend on your household income.</a:t>
            </a:r>
            <a:endParaRPr lang="en-GB" dirty="0">
              <a:cs typeface="Calibri"/>
            </a:endParaRPr>
          </a:p>
          <a:p>
            <a:endParaRPr lang="en-GB"/>
          </a:p>
          <a:p>
            <a:pPr fontAlgn="auto">
              <a:spcBef>
                <a:spcPts val="0"/>
              </a:spcBef>
              <a:spcAft>
                <a:spcPts val="0"/>
              </a:spcAft>
              <a:defRPr/>
            </a:pPr>
            <a:r>
              <a:rPr lang="en-GB" dirty="0"/>
              <a:t>This</a:t>
            </a:r>
            <a:r>
              <a:rPr lang="en-GB" baseline="0" dirty="0"/>
              <a:t> is a breakdown of the </a:t>
            </a:r>
            <a:r>
              <a:rPr lang="en-GB" b="1" baseline="0" dirty="0"/>
              <a:t>minimum</a:t>
            </a:r>
            <a:r>
              <a:rPr lang="en-GB" baseline="0" dirty="0"/>
              <a:t> amount you are able to receive wherever you decide to live and study.</a:t>
            </a:r>
            <a:r>
              <a:rPr lang="en-GB" dirty="0"/>
              <a:t> </a:t>
            </a:r>
            <a:endParaRPr lang="en-GB" baseline="0" dirty="0">
              <a:cs typeface="Calibri"/>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a:t>This is based on your household income being over a certain amount, again depending on where you live and study.</a:t>
            </a:r>
            <a:endParaRPr lang="en-GB" baseline="0" dirty="0">
              <a:cs typeface="Calibri"/>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a:solidFill>
                <a:srgbClr val="FF0000"/>
              </a:solidFill>
              <a:cs typeface="Calibri"/>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kern="1200" dirty="0">
              <a:solidFill>
                <a:srgbClr val="000000"/>
              </a:solidFill>
              <a:latin typeface="+mn-lt"/>
              <a:cs typeface="Calibri"/>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a:solidFill>
                <a:srgbClr val="FF0000"/>
              </a:solidFill>
              <a:cs typeface="Calibri"/>
            </a:endParaRPr>
          </a:p>
          <a:p>
            <a:pPr marL="0" marR="0" indent="0" algn="l" defTabSz="914400" rtl="0" eaLnBrk="1" latinLnBrk="0" hangingPunct="1">
              <a:lnSpc>
                <a:spcPct val="100000"/>
              </a:lnSpc>
              <a:buClrTx/>
              <a:buSzTx/>
              <a:buFontTx/>
              <a:buNone/>
              <a:tabLst/>
              <a:defRPr/>
            </a:pPr>
            <a:endParaRPr lang="en-GB" sz="1200" kern="1200">
              <a:solidFill>
                <a:srgbClr val="000000"/>
              </a:solidFill>
              <a:latin typeface="+mn-lt"/>
              <a:cs typeface="Calibri"/>
            </a:endParaRPr>
          </a:p>
          <a:p>
            <a:pPr marL="0" marR="0" indent="0" algn="l" defTabSz="914400" rtl="0" eaLnBrk="1" latinLnBrk="0" hangingPunct="1">
              <a:lnSpc>
                <a:spcPct val="100000"/>
              </a:lnSpc>
              <a:buClrTx/>
              <a:buSzTx/>
              <a:buFontTx/>
              <a:buNone/>
              <a:tabLst/>
              <a:defRPr/>
            </a:pPr>
            <a:endParaRPr lang="en-GB" baseline="0">
              <a:solidFill>
                <a:srgbClr val="000000"/>
              </a:solidFill>
              <a:cs typeface="Calibri" panose="020F0502020204030204"/>
            </a:endParaRPr>
          </a:p>
          <a:p>
            <a:pPr marL="0" marR="0" indent="0" algn="l" defTabSz="914400" rtl="0" eaLnBrk="1" latinLnBrk="0" hangingPunct="1">
              <a:lnSpc>
                <a:spcPct val="100000"/>
              </a:lnSpc>
              <a:buClrTx/>
              <a:buSzTx/>
              <a:buFontTx/>
              <a:buNone/>
              <a:tabLst/>
              <a:defRPr/>
            </a:pPr>
            <a:endParaRPr lang="en-GB"/>
          </a:p>
          <a:p>
            <a:pPr hangingPunct="0"/>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13</a:t>
            </a:fld>
            <a:endParaRPr lang="en-GB"/>
          </a:p>
        </p:txBody>
      </p:sp>
    </p:spTree>
    <p:extLst>
      <p:ext uri="{BB962C8B-B14F-4D97-AF65-F5344CB8AC3E}">
        <p14:creationId xmlns:p14="http://schemas.microsoft.com/office/powerpoint/2010/main" val="71268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Academic Excellence Scholarship (UK students only)</a:t>
            </a:r>
          </a:p>
          <a:p>
            <a:r>
              <a:rPr lang="en-GB" sz="1200" b="0" i="0" kern="1200">
                <a:solidFill>
                  <a:schemeClr val="tx1"/>
                </a:solidFill>
                <a:effectLst/>
                <a:latin typeface="+mn-lt"/>
                <a:ea typeface="+mn-ea"/>
                <a:cs typeface="+mn-cs"/>
              </a:rPr>
              <a:t>The University of Roehampton has launched a scholarship scheme for undergraduate, first-degree students who perform strongly in A-levels, the International Baccalaureate and a number of equivalent qualifications. The scholarships are worth up to £3000.</a:t>
            </a:r>
          </a:p>
          <a:p>
            <a:r>
              <a:rPr lang="en-GB" sz="1200" b="0" i="0" kern="1200">
                <a:solidFill>
                  <a:schemeClr val="tx1"/>
                </a:solidFill>
                <a:effectLst/>
                <a:latin typeface="+mn-lt"/>
                <a:ea typeface="+mn-ea"/>
                <a:cs typeface="+mn-cs"/>
              </a:rPr>
              <a:t>To find out more please visit the dedicated </a:t>
            </a:r>
            <a:r>
              <a:rPr lang="en-GB" sz="1200" b="0" i="0" u="sng" kern="1200">
                <a:solidFill>
                  <a:schemeClr val="tx1"/>
                </a:solidFill>
                <a:effectLst/>
                <a:latin typeface="+mn-lt"/>
                <a:ea typeface="+mn-ea"/>
                <a:cs typeface="+mn-cs"/>
                <a:hlinkClick r:id="rId3" tooltip="Academic Excellence Scholarship webpage"/>
              </a:rPr>
              <a:t>Academic Excellence Scholarship webpage</a:t>
            </a:r>
            <a:r>
              <a:rPr lang="en-GB" sz="1200" b="0" i="0" kern="1200">
                <a:solidFill>
                  <a:schemeClr val="tx1"/>
                </a:solidFill>
                <a:effectLst/>
                <a:latin typeface="+mn-lt"/>
                <a:ea typeface="+mn-ea"/>
                <a:cs typeface="+mn-cs"/>
              </a:rPr>
              <a:t>.</a:t>
            </a:r>
          </a:p>
          <a:p>
            <a:r>
              <a:rPr lang="en-GB" sz="1200" b="1" kern="1200">
                <a:solidFill>
                  <a:schemeClr val="tx1"/>
                </a:solidFill>
                <a:effectLst/>
                <a:latin typeface="+mn-lt"/>
                <a:ea typeface="+mn-ea"/>
                <a:cs typeface="+mn-cs"/>
              </a:rPr>
              <a:t>Esports Scholarships</a:t>
            </a:r>
          </a:p>
          <a:p>
            <a:r>
              <a:rPr lang="en-GB" sz="1200" b="0" i="0" kern="1200">
                <a:solidFill>
                  <a:schemeClr val="tx1"/>
                </a:solidFill>
                <a:effectLst/>
                <a:latin typeface="+mn-lt"/>
                <a:ea typeface="+mn-ea"/>
                <a:cs typeface="+mn-cs"/>
              </a:rPr>
              <a:t>We have launched a scholarship worth £1,500 a year for students with talents in esports, for those entering the University in 2019.</a:t>
            </a:r>
          </a:p>
          <a:p>
            <a:r>
              <a:rPr lang="en-GB" sz="1200" b="0" i="0" kern="1200">
                <a:solidFill>
                  <a:schemeClr val="tx1"/>
                </a:solidFill>
                <a:effectLst/>
                <a:latin typeface="+mn-lt"/>
                <a:ea typeface="+mn-ea"/>
                <a:cs typeface="+mn-cs"/>
              </a:rPr>
              <a:t>We are also investing in growing esports at the University, with new facilities and a student society.</a:t>
            </a:r>
          </a:p>
          <a:p>
            <a:r>
              <a:rPr lang="en-GB" sz="1200" b="0" i="0" kern="1200">
                <a:solidFill>
                  <a:schemeClr val="tx1"/>
                </a:solidFill>
                <a:effectLst/>
                <a:latin typeface="+mn-lt"/>
                <a:ea typeface="+mn-ea"/>
                <a:cs typeface="+mn-cs"/>
              </a:rPr>
              <a:t>To find out more and apply please visit the dedicated </a:t>
            </a:r>
            <a:r>
              <a:rPr lang="en-GB" sz="1200" b="0" i="0" u="sng" kern="1200">
                <a:solidFill>
                  <a:schemeClr val="tx1"/>
                </a:solidFill>
                <a:effectLst/>
                <a:latin typeface="+mn-lt"/>
                <a:ea typeface="+mn-ea"/>
                <a:cs typeface="+mn-cs"/>
                <a:hlinkClick r:id="rId4"/>
              </a:rPr>
              <a:t>esports webpage</a:t>
            </a:r>
            <a:r>
              <a:rPr lang="en-GB" sz="1200" b="0" i="0" kern="1200">
                <a:solidFill>
                  <a:schemeClr val="tx1"/>
                </a:solidFill>
                <a:effectLst/>
                <a:latin typeface="+mn-lt"/>
                <a:ea typeface="+mn-ea"/>
                <a:cs typeface="+mn-cs"/>
              </a:rPr>
              <a:t>.</a:t>
            </a: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MENTION</a:t>
            </a:r>
            <a:r>
              <a:rPr lang="en-GB" sz="1200" b="1" kern="1200" baseline="0">
                <a:solidFill>
                  <a:schemeClr val="tx1"/>
                </a:solidFill>
                <a:effectLst/>
                <a:latin typeface="+mn-lt"/>
                <a:ea typeface="+mn-ea"/>
                <a:cs typeface="+mn-cs"/>
              </a:rPr>
              <a:t> NURSING SCHOLARHIP</a:t>
            </a:r>
            <a:endParaRPr lang="en-GB" sz="1200" b="1" kern="1200">
              <a:solidFill>
                <a:schemeClr val="tx1"/>
              </a:solidFill>
              <a:effectLst/>
              <a:latin typeface="+mn-lt"/>
              <a:ea typeface="+mn-ea"/>
              <a:cs typeface="+mn-cs"/>
            </a:endParaRP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Roehampton Music Scholarship</a:t>
            </a:r>
          </a:p>
          <a:p>
            <a:r>
              <a:rPr lang="en-GB" sz="1200" b="0" i="0" kern="1200">
                <a:solidFill>
                  <a:schemeClr val="tx1"/>
                </a:solidFill>
                <a:effectLst/>
                <a:latin typeface="+mn-lt"/>
                <a:ea typeface="+mn-ea"/>
                <a:cs typeface="+mn-cs"/>
              </a:rPr>
              <a:t>The University of Roehampton offers music scholarships to enable undergraduate and postgraduate students meet some of the costs of developing their talents through lessons, courses, or the purchase of relevant equipment (instruments/strings/sheet music etc.). In return, music scholars enhance the cultural life of the University through performances and enrich their colleges by being available for events chosen by College Heads.</a:t>
            </a:r>
          </a:p>
          <a:p>
            <a:pPr fontAlgn="t"/>
            <a:r>
              <a:rPr lang="en-GB" err="1">
                <a:effectLst/>
              </a:rPr>
              <a:t>EligibilityThe</a:t>
            </a:r>
            <a:r>
              <a:rPr lang="en-GB">
                <a:effectLst/>
              </a:rPr>
              <a:t> scholarships are open to all full-time Roehampton students from all disciplines. Applicants must be enrolling in a programme which is taught on campus.</a:t>
            </a:r>
            <a:br>
              <a:rPr lang="en-GB">
                <a:effectLst/>
              </a:rPr>
            </a:br>
            <a:r>
              <a:rPr lang="en-GB">
                <a:effectLst/>
              </a:rPr>
              <a:t>The successful candidates have to:</a:t>
            </a:r>
          </a:p>
          <a:p>
            <a:pPr fontAlgn="t"/>
            <a:r>
              <a:rPr lang="en-GB">
                <a:effectLst/>
              </a:rPr>
              <a:t>Support the promotion of music at Roehampton;</a:t>
            </a:r>
          </a:p>
          <a:p>
            <a:pPr fontAlgn="t"/>
            <a:r>
              <a:rPr lang="en-GB">
                <a:effectLst/>
              </a:rPr>
              <a:t>Collaborate with other musicians at Roehampton;</a:t>
            </a:r>
          </a:p>
          <a:p>
            <a:pPr fontAlgn="t"/>
            <a:r>
              <a:rPr lang="en-GB">
                <a:effectLst/>
              </a:rPr>
              <a:t>Be willing to perform each term at Roehampton, both at fixed events in their respective colleges and for events in the University calendar (exclude those on extended study abroad).</a:t>
            </a:r>
          </a:p>
          <a:p>
            <a:pPr fontAlgn="t"/>
            <a:r>
              <a:rPr lang="en-GB" err="1">
                <a:effectLst/>
              </a:rPr>
              <a:t>AmountUp</a:t>
            </a:r>
            <a:r>
              <a:rPr lang="en-GB">
                <a:effectLst/>
              </a:rPr>
              <a:t> to £1200 cash </a:t>
            </a:r>
            <a:r>
              <a:rPr lang="en-GB" err="1">
                <a:effectLst/>
              </a:rPr>
              <a:t>award.ApplicationA</a:t>
            </a:r>
            <a:r>
              <a:rPr lang="en-GB">
                <a:effectLst/>
              </a:rPr>
              <a:t> statement detailing why you should be considered and what the funds will be used for;</a:t>
            </a:r>
          </a:p>
          <a:p>
            <a:pPr fontAlgn="t"/>
            <a:r>
              <a:rPr lang="en-GB">
                <a:effectLst/>
              </a:rPr>
              <a:t>CV outlining your musical experience to date;</a:t>
            </a:r>
          </a:p>
          <a:p>
            <a:pPr fontAlgn="t"/>
            <a:r>
              <a:rPr lang="en-GB">
                <a:effectLst/>
              </a:rPr>
              <a:t>An audition (instrument/voice).</a:t>
            </a:r>
          </a:p>
          <a:p>
            <a:r>
              <a:rPr lang="en-GB">
                <a:effectLst/>
              </a:rPr>
              <a:t>Further </a:t>
            </a:r>
            <a:r>
              <a:rPr lang="en-GB" err="1">
                <a:effectLst/>
              </a:rPr>
              <a:t>informationContact</a:t>
            </a:r>
            <a:r>
              <a:rPr lang="en-GB">
                <a:effectLst/>
              </a:rPr>
              <a:t>: </a:t>
            </a:r>
            <a:r>
              <a:rPr lang="en-GB" sz="1200" u="sng" kern="1200">
                <a:solidFill>
                  <a:schemeClr val="tx1"/>
                </a:solidFill>
                <a:effectLst/>
                <a:latin typeface="+mn-lt"/>
                <a:ea typeface="+mn-ea"/>
                <a:cs typeface="+mn-cs"/>
                <a:hlinkClick r:id="rId5"/>
              </a:rPr>
              <a:t>MusicDirector@roehampton.ac.uk</a:t>
            </a:r>
            <a:endParaRPr lang="en-GB" sz="1200" u="sng"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Scholarship for Sporting Excellence</a:t>
            </a:r>
          </a:p>
          <a:p>
            <a:r>
              <a:rPr lang="en-GB" sz="1200" b="0" i="0" kern="1200">
                <a:solidFill>
                  <a:schemeClr val="tx1"/>
                </a:solidFill>
                <a:effectLst/>
                <a:latin typeface="+mn-lt"/>
                <a:ea typeface="+mn-ea"/>
                <a:cs typeface="+mn-cs"/>
              </a:rPr>
              <a:t>The University is dedicated to giving its students the opportunity to play sports at all levels. We recognise the difficulties students encounter trying to balance academic studies with training and competition schedules. Alongside the scholarship, we offer a support network designed to encourage talented sports men and women to meet their full potential in their academic studies, as well as their chosen sport.</a:t>
            </a:r>
          </a:p>
          <a:p>
            <a:pPr fontAlgn="t"/>
            <a:r>
              <a:rPr lang="en-GB" err="1">
                <a:effectLst/>
              </a:rPr>
              <a:t>EligibilityThe</a:t>
            </a:r>
            <a:r>
              <a:rPr lang="en-GB">
                <a:effectLst/>
              </a:rPr>
              <a:t> scholarships are open to all full-time University of Roehampton students. Applicants must be enrolling in a programme which is taught on </a:t>
            </a:r>
            <a:r>
              <a:rPr lang="en-GB" err="1">
                <a:effectLst/>
              </a:rPr>
              <a:t>campus.AmountThe</a:t>
            </a:r>
            <a:r>
              <a:rPr lang="en-GB">
                <a:effectLst/>
              </a:rPr>
              <a:t> scholarships range from £500 - £1500 per year of study;</a:t>
            </a:r>
          </a:p>
          <a:p>
            <a:pPr fontAlgn="t"/>
            <a:r>
              <a:rPr lang="en-GB">
                <a:effectLst/>
              </a:rPr>
              <a:t>Additional support to help you to manage your academic studies with your sporting activities;</a:t>
            </a:r>
          </a:p>
          <a:p>
            <a:pPr fontAlgn="t"/>
            <a:r>
              <a:rPr lang="en-GB" err="1">
                <a:effectLst/>
              </a:rPr>
              <a:t>ROEActive</a:t>
            </a:r>
            <a:r>
              <a:rPr lang="en-GB">
                <a:effectLst/>
              </a:rPr>
              <a:t> gym membership.</a:t>
            </a:r>
          </a:p>
          <a:p>
            <a:pPr fontAlgn="t"/>
            <a:r>
              <a:rPr lang="en-GB" err="1">
                <a:effectLst/>
              </a:rPr>
              <a:t>ApplicationVisit</a:t>
            </a:r>
            <a:r>
              <a:rPr lang="en-GB">
                <a:effectLst/>
              </a:rPr>
              <a:t> the </a:t>
            </a:r>
            <a:r>
              <a:rPr lang="en-GB" sz="1200" u="sng" kern="1200">
                <a:solidFill>
                  <a:schemeClr val="tx1"/>
                </a:solidFill>
                <a:effectLst/>
                <a:latin typeface="+mn-lt"/>
                <a:ea typeface="+mn-ea"/>
                <a:cs typeface="+mn-cs"/>
                <a:hlinkClick r:id="rId6"/>
              </a:rPr>
              <a:t>Scholarship for Sporting Excellence</a:t>
            </a:r>
            <a:r>
              <a:rPr lang="en-GB">
                <a:effectLst/>
              </a:rPr>
              <a:t> page for more details and the application form. </a:t>
            </a:r>
          </a:p>
          <a:p>
            <a:r>
              <a:rPr lang="en-GB">
                <a:effectLst/>
              </a:rPr>
              <a:t>The deadline for applications is to be </a:t>
            </a:r>
            <a:r>
              <a:rPr lang="en-GB" err="1">
                <a:effectLst/>
              </a:rPr>
              <a:t>confirmed.Further</a:t>
            </a:r>
            <a:r>
              <a:rPr lang="en-GB">
                <a:effectLst/>
              </a:rPr>
              <a:t> </a:t>
            </a:r>
            <a:r>
              <a:rPr lang="en-GB" err="1">
                <a:effectLst/>
              </a:rPr>
              <a:t>informationContact</a:t>
            </a:r>
            <a:r>
              <a:rPr lang="en-GB">
                <a:effectLst/>
              </a:rPr>
              <a:t>: James Ayres on </a:t>
            </a:r>
            <a:r>
              <a:rPr lang="en-GB" sz="1200" u="sng" kern="1200">
                <a:solidFill>
                  <a:schemeClr val="tx1"/>
                </a:solidFill>
                <a:effectLst/>
                <a:latin typeface="+mn-lt"/>
                <a:ea typeface="+mn-ea"/>
                <a:cs typeface="+mn-cs"/>
                <a:hlinkClick r:id="rId7"/>
              </a:rPr>
              <a:t>j.ayres@roehampton.ac.uk</a:t>
            </a:r>
            <a:r>
              <a:rPr lang="en-GB">
                <a:effectLst/>
              </a:rPr>
              <a:t> or 0208 392 3703.</a:t>
            </a:r>
            <a:r>
              <a:rPr lang="en-GB" sz="1200" b="0" i="0" kern="1200">
                <a:solidFill>
                  <a:schemeClr val="tx1"/>
                </a:solidFill>
                <a:effectLst/>
                <a:latin typeface="+mn-lt"/>
                <a:ea typeface="+mn-ea"/>
                <a:cs typeface="+mn-cs"/>
              </a:rPr>
              <a:t> </a:t>
            </a:r>
          </a:p>
          <a:p>
            <a:r>
              <a:rPr lang="en-GB" sz="1200" b="0" i="1" kern="1200">
                <a:solidFill>
                  <a:schemeClr val="tx1"/>
                </a:solidFill>
                <a:effectLst/>
                <a:latin typeface="+mn-lt"/>
                <a:ea typeface="+mn-ea"/>
                <a:cs typeface="+mn-cs"/>
              </a:rPr>
              <a:t>We reserve the right to adjust the value, volume and eligibility criteria of our scholarship and bursary programmes.</a:t>
            </a:r>
            <a:endParaRPr lang="en-GB" sz="1200" b="0" i="0" kern="1200">
              <a:solidFill>
                <a:schemeClr val="tx1"/>
              </a:solidFill>
              <a:effectLst/>
              <a:latin typeface="+mn-lt"/>
              <a:ea typeface="+mn-ea"/>
              <a:cs typeface="+mn-cs"/>
            </a:endParaRPr>
          </a:p>
          <a:p>
            <a:r>
              <a:rPr lang="en-GB" sz="1200" b="0" i="1" kern="1200">
                <a:solidFill>
                  <a:schemeClr val="tx1"/>
                </a:solidFill>
                <a:effectLst/>
                <a:latin typeface="+mn-lt"/>
                <a:ea typeface="+mn-ea"/>
                <a:cs typeface="+mn-cs"/>
              </a:rPr>
              <a:t>All scholarships offered by Roehampton are awarded based on you completing the year of study for which they are granted. If you withdraw or interrupt your studies during the course of an academic year, you will only be entitled to the proportion of scholarship that relates to the period that you have completed, and will become liable for any tuition fee shortfall as a result.</a:t>
            </a: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View details on our </a:t>
            </a:r>
            <a:r>
              <a:rPr lang="en-GB" sz="1200" b="0" i="0" u="sng" kern="1200">
                <a:solidFill>
                  <a:schemeClr val="tx1"/>
                </a:solidFill>
                <a:effectLst/>
                <a:latin typeface="+mn-lt"/>
                <a:ea typeface="+mn-ea"/>
                <a:cs typeface="+mn-cs"/>
                <a:hlinkClick r:id="rId8"/>
              </a:rPr>
              <a:t>2018/19 undergraduate UK/EU scholarships</a:t>
            </a:r>
            <a:r>
              <a:rPr lang="en-GB" sz="1200" b="0" i="0" kern="1200">
                <a:solidFill>
                  <a:schemeClr val="tx1"/>
                </a:solidFill>
                <a:effectLst/>
                <a:latin typeface="+mn-lt"/>
                <a:ea typeface="+mn-ea"/>
                <a:cs typeface="+mn-cs"/>
              </a:rPr>
              <a:t>.</a:t>
            </a:r>
          </a:p>
          <a:p>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14</a:t>
            </a:fld>
            <a:endParaRPr lang="en-GB"/>
          </a:p>
        </p:txBody>
      </p:sp>
    </p:spTree>
    <p:extLst>
      <p:ext uri="{BB962C8B-B14F-4D97-AF65-F5344CB8AC3E}">
        <p14:creationId xmlns:p14="http://schemas.microsoft.com/office/powerpoint/2010/main" val="206454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Academic Excellence Scholarship (UK students only)</a:t>
            </a:r>
          </a:p>
          <a:p>
            <a:r>
              <a:rPr lang="en-GB" sz="1200" b="0" i="0" kern="1200">
                <a:solidFill>
                  <a:schemeClr val="tx1"/>
                </a:solidFill>
                <a:effectLst/>
                <a:latin typeface="+mn-lt"/>
                <a:ea typeface="+mn-ea"/>
                <a:cs typeface="+mn-cs"/>
              </a:rPr>
              <a:t>The University of Roehampton has launched a scholarship scheme for undergraduate, first-degree students who perform strongly in A-levels, the International Baccalaureate and a number of equivalent qualifications. The scholarships are worth up to £3000.</a:t>
            </a:r>
          </a:p>
          <a:p>
            <a:r>
              <a:rPr lang="en-GB" sz="1200" b="0" i="0" kern="1200">
                <a:solidFill>
                  <a:schemeClr val="tx1"/>
                </a:solidFill>
                <a:effectLst/>
                <a:latin typeface="+mn-lt"/>
                <a:ea typeface="+mn-ea"/>
                <a:cs typeface="+mn-cs"/>
              </a:rPr>
              <a:t>To find out more please visit the dedicated </a:t>
            </a:r>
            <a:r>
              <a:rPr lang="en-GB" sz="1200" b="0" i="0" u="sng" kern="1200">
                <a:solidFill>
                  <a:schemeClr val="tx1"/>
                </a:solidFill>
                <a:effectLst/>
                <a:latin typeface="+mn-lt"/>
                <a:ea typeface="+mn-ea"/>
                <a:cs typeface="+mn-cs"/>
                <a:hlinkClick r:id="rId3" tooltip="Academic Excellence Scholarship webpage"/>
              </a:rPr>
              <a:t>Academic Excellence Scholarship webpage</a:t>
            </a:r>
            <a:r>
              <a:rPr lang="en-GB" sz="1200" b="0" i="0" kern="1200">
                <a:solidFill>
                  <a:schemeClr val="tx1"/>
                </a:solidFill>
                <a:effectLst/>
                <a:latin typeface="+mn-lt"/>
                <a:ea typeface="+mn-ea"/>
                <a:cs typeface="+mn-cs"/>
              </a:rPr>
              <a:t>.</a:t>
            </a:r>
          </a:p>
          <a:p>
            <a:r>
              <a:rPr lang="en-GB" sz="1200" b="1" kern="1200">
                <a:solidFill>
                  <a:schemeClr val="tx1"/>
                </a:solidFill>
                <a:effectLst/>
                <a:latin typeface="+mn-lt"/>
                <a:ea typeface="+mn-ea"/>
                <a:cs typeface="+mn-cs"/>
              </a:rPr>
              <a:t>Esports Scholarships</a:t>
            </a:r>
          </a:p>
          <a:p>
            <a:r>
              <a:rPr lang="en-GB" sz="1200" b="0" i="0" kern="1200">
                <a:solidFill>
                  <a:schemeClr val="tx1"/>
                </a:solidFill>
                <a:effectLst/>
                <a:latin typeface="+mn-lt"/>
                <a:ea typeface="+mn-ea"/>
                <a:cs typeface="+mn-cs"/>
              </a:rPr>
              <a:t>We have launched a scholarship worth £1,500 a year for students with talents in esports, for those entering the University in 2019.</a:t>
            </a:r>
          </a:p>
          <a:p>
            <a:r>
              <a:rPr lang="en-GB" sz="1200" b="0" i="0" kern="1200">
                <a:solidFill>
                  <a:schemeClr val="tx1"/>
                </a:solidFill>
                <a:effectLst/>
                <a:latin typeface="+mn-lt"/>
                <a:ea typeface="+mn-ea"/>
                <a:cs typeface="+mn-cs"/>
              </a:rPr>
              <a:t>We are also investing in growing esports at the University, with new facilities and a student society.</a:t>
            </a:r>
          </a:p>
          <a:p>
            <a:r>
              <a:rPr lang="en-GB" sz="1200" b="0" i="0" kern="1200">
                <a:solidFill>
                  <a:schemeClr val="tx1"/>
                </a:solidFill>
                <a:effectLst/>
                <a:latin typeface="+mn-lt"/>
                <a:ea typeface="+mn-ea"/>
                <a:cs typeface="+mn-cs"/>
              </a:rPr>
              <a:t>To find out more and apply please visit the dedicated </a:t>
            </a:r>
            <a:r>
              <a:rPr lang="en-GB" sz="1200" b="0" i="0" u="sng" kern="1200">
                <a:solidFill>
                  <a:schemeClr val="tx1"/>
                </a:solidFill>
                <a:effectLst/>
                <a:latin typeface="+mn-lt"/>
                <a:ea typeface="+mn-ea"/>
                <a:cs typeface="+mn-cs"/>
                <a:hlinkClick r:id="rId4"/>
              </a:rPr>
              <a:t>esports webpage</a:t>
            </a:r>
            <a:r>
              <a:rPr lang="en-GB" sz="1200" b="0" i="0" kern="1200">
                <a:solidFill>
                  <a:schemeClr val="tx1"/>
                </a:solidFill>
                <a:effectLst/>
                <a:latin typeface="+mn-lt"/>
                <a:ea typeface="+mn-ea"/>
                <a:cs typeface="+mn-cs"/>
              </a:rPr>
              <a:t>.</a:t>
            </a:r>
          </a:p>
          <a:p>
            <a:r>
              <a:rPr lang="en-GB" sz="1200" b="1" kern="1200">
                <a:solidFill>
                  <a:schemeClr val="tx1"/>
                </a:solidFill>
                <a:effectLst/>
                <a:latin typeface="+mn-lt"/>
                <a:ea typeface="+mn-ea"/>
                <a:cs typeface="+mn-cs"/>
              </a:rPr>
              <a:t>BA Primary Education Male Student Scholarship</a:t>
            </a:r>
          </a:p>
          <a:p>
            <a:r>
              <a:rPr lang="en-GB" sz="1200" b="0" i="0" kern="1200">
                <a:solidFill>
                  <a:schemeClr val="tx1"/>
                </a:solidFill>
                <a:effectLst/>
                <a:latin typeface="+mn-lt"/>
                <a:ea typeface="+mn-ea"/>
                <a:cs typeface="+mn-cs"/>
              </a:rPr>
              <a:t>The University of Roehampton participates in a government initiative to encourage males into careers in teaching which provides the university with specific funding for male students.</a:t>
            </a:r>
          </a:p>
          <a:p>
            <a:r>
              <a:rPr lang="en-GB" err="1">
                <a:effectLst/>
              </a:rPr>
              <a:t>EligibilityFull</a:t>
            </a:r>
            <a:r>
              <a:rPr lang="en-GB">
                <a:effectLst/>
              </a:rPr>
              <a:t>-time BA Primary Education male students in receipt of the maximum means-tested maintenance loan from Student Finance England.Amount£1,000 cash award each year for three </a:t>
            </a:r>
            <a:r>
              <a:rPr lang="en-GB" err="1">
                <a:effectLst/>
              </a:rPr>
              <a:t>years.ApplicationYou</a:t>
            </a:r>
            <a:r>
              <a:rPr lang="en-GB">
                <a:effectLst/>
              </a:rPr>
              <a:t> do not need to apply for this scholarship – eligibility is assessed automatically. Successful students are contacted by the University during their first </a:t>
            </a:r>
            <a:r>
              <a:rPr lang="en-GB" err="1">
                <a:effectLst/>
              </a:rPr>
              <a:t>term.CombinationsThis</a:t>
            </a:r>
            <a:r>
              <a:rPr lang="en-GB">
                <a:effectLst/>
              </a:rPr>
              <a:t> scholarship can be combined with the Roehampton Music Scholarship and Scholarship for Sporting </a:t>
            </a:r>
            <a:r>
              <a:rPr lang="en-GB" err="1">
                <a:effectLst/>
              </a:rPr>
              <a:t>Excellence.Further</a:t>
            </a:r>
            <a:r>
              <a:rPr lang="en-GB">
                <a:effectLst/>
              </a:rPr>
              <a:t> </a:t>
            </a:r>
            <a:r>
              <a:rPr lang="en-GB" err="1">
                <a:effectLst/>
              </a:rPr>
              <a:t>informationContact</a:t>
            </a:r>
            <a:r>
              <a:rPr lang="en-GB">
                <a:effectLst/>
              </a:rPr>
              <a:t>: </a:t>
            </a:r>
            <a:r>
              <a:rPr lang="en-GB" sz="1200" u="sng" kern="1200">
                <a:solidFill>
                  <a:schemeClr val="tx1"/>
                </a:solidFill>
                <a:effectLst/>
                <a:latin typeface="+mn-lt"/>
                <a:ea typeface="+mn-ea"/>
                <a:cs typeface="+mn-cs"/>
                <a:hlinkClick r:id="rId5"/>
              </a:rPr>
              <a:t>scholarships@roehampton.ac.uk</a:t>
            </a:r>
            <a:endParaRPr lang="en-GB" sz="1200" u="sng"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Roehampton Music Scholarship</a:t>
            </a:r>
          </a:p>
          <a:p>
            <a:r>
              <a:rPr lang="en-GB" sz="1200" b="0" i="0" kern="1200">
                <a:solidFill>
                  <a:schemeClr val="tx1"/>
                </a:solidFill>
                <a:effectLst/>
                <a:latin typeface="+mn-lt"/>
                <a:ea typeface="+mn-ea"/>
                <a:cs typeface="+mn-cs"/>
              </a:rPr>
              <a:t>The University of Roehampton offers music scholarships to enable undergraduate and postgraduate students meet some of the costs of developing their talents through lessons, courses, or the purchase of relevant equipment (instruments/strings/sheet music etc.). In return, music scholars enhance the cultural life of the University through performances and enrich their colleges by being available for events chosen by College Heads.</a:t>
            </a:r>
          </a:p>
          <a:p>
            <a:pPr fontAlgn="t"/>
            <a:r>
              <a:rPr lang="en-GB" err="1">
                <a:effectLst/>
              </a:rPr>
              <a:t>EligibilityThe</a:t>
            </a:r>
            <a:r>
              <a:rPr lang="en-GB">
                <a:effectLst/>
              </a:rPr>
              <a:t> scholarships are open to all full-time Roehampton students from all disciplines. Applicants must be enrolling in a programme which is taught on campus.</a:t>
            </a:r>
            <a:br>
              <a:rPr lang="en-GB">
                <a:effectLst/>
              </a:rPr>
            </a:br>
            <a:r>
              <a:rPr lang="en-GB">
                <a:effectLst/>
              </a:rPr>
              <a:t>The successful candidates have to:</a:t>
            </a:r>
          </a:p>
          <a:p>
            <a:pPr fontAlgn="t"/>
            <a:r>
              <a:rPr lang="en-GB">
                <a:effectLst/>
              </a:rPr>
              <a:t>Support the promotion of music at Roehampton;</a:t>
            </a:r>
          </a:p>
          <a:p>
            <a:pPr fontAlgn="t"/>
            <a:r>
              <a:rPr lang="en-GB">
                <a:effectLst/>
              </a:rPr>
              <a:t>Collaborate with other musicians at Roehampton;</a:t>
            </a:r>
          </a:p>
          <a:p>
            <a:pPr fontAlgn="t"/>
            <a:r>
              <a:rPr lang="en-GB">
                <a:effectLst/>
              </a:rPr>
              <a:t>Be willing to perform each term at Roehampton, both at fixed events in their respective colleges and for events in the University calendar (exclude those on extended study abroad).</a:t>
            </a:r>
          </a:p>
          <a:p>
            <a:pPr fontAlgn="t"/>
            <a:r>
              <a:rPr lang="en-GB" err="1">
                <a:effectLst/>
              </a:rPr>
              <a:t>AmountUp</a:t>
            </a:r>
            <a:r>
              <a:rPr lang="en-GB">
                <a:effectLst/>
              </a:rPr>
              <a:t> to £1200 cash </a:t>
            </a:r>
            <a:r>
              <a:rPr lang="en-GB" err="1">
                <a:effectLst/>
              </a:rPr>
              <a:t>award.ApplicationA</a:t>
            </a:r>
            <a:r>
              <a:rPr lang="en-GB">
                <a:effectLst/>
              </a:rPr>
              <a:t> statement detailing why you should be considered and what the funds will be used for;</a:t>
            </a:r>
          </a:p>
          <a:p>
            <a:pPr fontAlgn="t"/>
            <a:r>
              <a:rPr lang="en-GB">
                <a:effectLst/>
              </a:rPr>
              <a:t>CV outlining your musical experience to date;</a:t>
            </a:r>
          </a:p>
          <a:p>
            <a:pPr fontAlgn="t"/>
            <a:r>
              <a:rPr lang="en-GB">
                <a:effectLst/>
              </a:rPr>
              <a:t>An audition (instrument/voice).</a:t>
            </a:r>
          </a:p>
          <a:p>
            <a:r>
              <a:rPr lang="en-GB">
                <a:effectLst/>
              </a:rPr>
              <a:t>Further </a:t>
            </a:r>
            <a:r>
              <a:rPr lang="en-GB" err="1">
                <a:effectLst/>
              </a:rPr>
              <a:t>informationContact</a:t>
            </a:r>
            <a:r>
              <a:rPr lang="en-GB">
                <a:effectLst/>
              </a:rPr>
              <a:t>: </a:t>
            </a:r>
            <a:r>
              <a:rPr lang="en-GB" sz="1200" u="sng" kern="1200">
                <a:solidFill>
                  <a:schemeClr val="tx1"/>
                </a:solidFill>
                <a:effectLst/>
                <a:latin typeface="+mn-lt"/>
                <a:ea typeface="+mn-ea"/>
                <a:cs typeface="+mn-cs"/>
                <a:hlinkClick r:id="rId6"/>
              </a:rPr>
              <a:t>MusicDirector@roehampton.ac.uk</a:t>
            </a:r>
            <a:endParaRPr lang="en-GB" sz="1200" u="sng"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Scholarship for Sporting Excellence</a:t>
            </a:r>
          </a:p>
          <a:p>
            <a:r>
              <a:rPr lang="en-GB" sz="1200" b="0" i="0" kern="1200">
                <a:solidFill>
                  <a:schemeClr val="tx1"/>
                </a:solidFill>
                <a:effectLst/>
                <a:latin typeface="+mn-lt"/>
                <a:ea typeface="+mn-ea"/>
                <a:cs typeface="+mn-cs"/>
              </a:rPr>
              <a:t>The University is dedicated to giving its students the opportunity to play sports at all levels. We recognise the difficulties students encounter trying to balance academic studies with training and competition schedules. Alongside the scholarship, we offer a support network designed to encourage talented sports men and women to meet their full potential in their academic studies, as well as their chosen sport.</a:t>
            </a:r>
          </a:p>
          <a:p>
            <a:pPr fontAlgn="t"/>
            <a:r>
              <a:rPr lang="en-GB" err="1">
                <a:effectLst/>
              </a:rPr>
              <a:t>EligibilityThe</a:t>
            </a:r>
            <a:r>
              <a:rPr lang="en-GB">
                <a:effectLst/>
              </a:rPr>
              <a:t> scholarships are open to all full-time University of Roehampton students. Applicants must be enrolling in a programme which is taught on </a:t>
            </a:r>
            <a:r>
              <a:rPr lang="en-GB" err="1">
                <a:effectLst/>
              </a:rPr>
              <a:t>campus.AmountThe</a:t>
            </a:r>
            <a:r>
              <a:rPr lang="en-GB">
                <a:effectLst/>
              </a:rPr>
              <a:t> scholarships range from £500 - £1500 per year of study;</a:t>
            </a:r>
          </a:p>
          <a:p>
            <a:pPr fontAlgn="t"/>
            <a:r>
              <a:rPr lang="en-GB">
                <a:effectLst/>
              </a:rPr>
              <a:t>Additional support to help you to manage your academic studies with your sporting activities;</a:t>
            </a:r>
          </a:p>
          <a:p>
            <a:pPr fontAlgn="t"/>
            <a:r>
              <a:rPr lang="en-GB" err="1">
                <a:effectLst/>
              </a:rPr>
              <a:t>ROEActive</a:t>
            </a:r>
            <a:r>
              <a:rPr lang="en-GB">
                <a:effectLst/>
              </a:rPr>
              <a:t> gym membership.</a:t>
            </a:r>
          </a:p>
          <a:p>
            <a:pPr fontAlgn="t"/>
            <a:r>
              <a:rPr lang="en-GB" err="1">
                <a:effectLst/>
              </a:rPr>
              <a:t>ApplicationVisit</a:t>
            </a:r>
            <a:r>
              <a:rPr lang="en-GB">
                <a:effectLst/>
              </a:rPr>
              <a:t> the </a:t>
            </a:r>
            <a:r>
              <a:rPr lang="en-GB" sz="1200" u="sng" kern="1200">
                <a:solidFill>
                  <a:schemeClr val="tx1"/>
                </a:solidFill>
                <a:effectLst/>
                <a:latin typeface="+mn-lt"/>
                <a:ea typeface="+mn-ea"/>
                <a:cs typeface="+mn-cs"/>
                <a:hlinkClick r:id="rId7"/>
              </a:rPr>
              <a:t>Scholarship for Sporting Excellence</a:t>
            </a:r>
            <a:r>
              <a:rPr lang="en-GB">
                <a:effectLst/>
              </a:rPr>
              <a:t> page for more details and the application form. </a:t>
            </a:r>
          </a:p>
          <a:p>
            <a:r>
              <a:rPr lang="en-GB">
                <a:effectLst/>
              </a:rPr>
              <a:t>The deadline for applications is to be </a:t>
            </a:r>
            <a:r>
              <a:rPr lang="en-GB" err="1">
                <a:effectLst/>
              </a:rPr>
              <a:t>confirmed.Further</a:t>
            </a:r>
            <a:r>
              <a:rPr lang="en-GB">
                <a:effectLst/>
              </a:rPr>
              <a:t> </a:t>
            </a:r>
            <a:r>
              <a:rPr lang="en-GB" err="1">
                <a:effectLst/>
              </a:rPr>
              <a:t>informationContact</a:t>
            </a:r>
            <a:r>
              <a:rPr lang="en-GB">
                <a:effectLst/>
              </a:rPr>
              <a:t>: James Ayres on </a:t>
            </a:r>
            <a:r>
              <a:rPr lang="en-GB" sz="1200" u="sng" kern="1200">
                <a:solidFill>
                  <a:schemeClr val="tx1"/>
                </a:solidFill>
                <a:effectLst/>
                <a:latin typeface="+mn-lt"/>
                <a:ea typeface="+mn-ea"/>
                <a:cs typeface="+mn-cs"/>
                <a:hlinkClick r:id="rId8"/>
              </a:rPr>
              <a:t>j.ayres@roehampton.ac.uk</a:t>
            </a:r>
            <a:r>
              <a:rPr lang="en-GB">
                <a:effectLst/>
              </a:rPr>
              <a:t> or 0208 392 3703.</a:t>
            </a:r>
            <a:r>
              <a:rPr lang="en-GB" sz="1200" b="0" i="0" kern="1200">
                <a:solidFill>
                  <a:schemeClr val="tx1"/>
                </a:solidFill>
                <a:effectLst/>
                <a:latin typeface="+mn-lt"/>
                <a:ea typeface="+mn-ea"/>
                <a:cs typeface="+mn-cs"/>
              </a:rPr>
              <a:t> </a:t>
            </a:r>
          </a:p>
          <a:p>
            <a:r>
              <a:rPr lang="en-GB" sz="1200" b="0" i="1" kern="1200">
                <a:solidFill>
                  <a:schemeClr val="tx1"/>
                </a:solidFill>
                <a:effectLst/>
                <a:latin typeface="+mn-lt"/>
                <a:ea typeface="+mn-ea"/>
                <a:cs typeface="+mn-cs"/>
              </a:rPr>
              <a:t>We reserve the right to adjust the value, volume and eligibility criteria of our scholarship and bursary programmes.</a:t>
            </a:r>
            <a:endParaRPr lang="en-GB" sz="1200" b="0" i="0" kern="1200">
              <a:solidFill>
                <a:schemeClr val="tx1"/>
              </a:solidFill>
              <a:effectLst/>
              <a:latin typeface="+mn-lt"/>
              <a:ea typeface="+mn-ea"/>
              <a:cs typeface="+mn-cs"/>
            </a:endParaRPr>
          </a:p>
          <a:p>
            <a:r>
              <a:rPr lang="en-GB" sz="1200" b="0" i="1" kern="1200">
                <a:solidFill>
                  <a:schemeClr val="tx1"/>
                </a:solidFill>
                <a:effectLst/>
                <a:latin typeface="+mn-lt"/>
                <a:ea typeface="+mn-ea"/>
                <a:cs typeface="+mn-cs"/>
              </a:rPr>
              <a:t>All scholarships offered by Roehampton are awarded based on you completing the year of study for which they are granted. If you withdraw or interrupt your studies during the course of an academic year, you will only be entitled to the proportion of scholarship that relates to the period that you have completed, and will become liable for any tuition fee shortfall as a result.</a:t>
            </a: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View details on our </a:t>
            </a:r>
            <a:r>
              <a:rPr lang="en-GB" sz="1200" b="0" i="0" u="sng" kern="1200">
                <a:solidFill>
                  <a:schemeClr val="tx1"/>
                </a:solidFill>
                <a:effectLst/>
                <a:latin typeface="+mn-lt"/>
                <a:ea typeface="+mn-ea"/>
                <a:cs typeface="+mn-cs"/>
                <a:hlinkClick r:id="rId9"/>
              </a:rPr>
              <a:t>2018/19 undergraduate UK/EU scholarships</a:t>
            </a:r>
            <a:r>
              <a:rPr lang="en-GB" sz="1200" b="0" i="0" kern="1200">
                <a:solidFill>
                  <a:schemeClr val="tx1"/>
                </a:solidFill>
                <a:effectLst/>
                <a:latin typeface="+mn-lt"/>
                <a:ea typeface="+mn-ea"/>
                <a:cs typeface="+mn-cs"/>
              </a:rPr>
              <a:t>.</a:t>
            </a:r>
          </a:p>
          <a:p>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15</a:t>
            </a:fld>
            <a:endParaRPr lang="en-GB"/>
          </a:p>
        </p:txBody>
      </p:sp>
    </p:spTree>
    <p:extLst>
      <p:ext uri="{BB962C8B-B14F-4D97-AF65-F5344CB8AC3E}">
        <p14:creationId xmlns:p14="http://schemas.microsoft.com/office/powerpoint/2010/main" val="2558579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Remember</a:t>
            </a:r>
            <a:r>
              <a:rPr lang="en-GB" baseline="0"/>
              <a:t> to mention: </a:t>
            </a:r>
            <a:r>
              <a:rPr lang="en-GB" sz="1200" b="0" i="0" kern="1200">
                <a:solidFill>
                  <a:schemeClr val="tx1"/>
                </a:solidFill>
                <a:effectLst/>
                <a:latin typeface="+mn-lt"/>
                <a:ea typeface="+mn-ea"/>
                <a:cs typeface="+mn-cs"/>
              </a:rPr>
              <a:t>Students will receive at least £5,000 a year, with up to £3,000 further funding available for eligible students, including for:</a:t>
            </a:r>
          </a:p>
          <a:p>
            <a:r>
              <a:rPr lang="en-GB" sz="1200" b="0" i="0" kern="1200">
                <a:solidFill>
                  <a:schemeClr val="tx1"/>
                </a:solidFill>
                <a:effectLst/>
                <a:latin typeface="+mn-lt"/>
                <a:ea typeface="+mn-ea"/>
                <a:cs typeface="+mn-cs"/>
              </a:rPr>
              <a:t>specialist disciplines that struggle to recruit, including mental health</a:t>
            </a:r>
          </a:p>
          <a:p>
            <a:r>
              <a:rPr lang="en-GB" sz="1200" b="0" i="0" kern="1200">
                <a:solidFill>
                  <a:schemeClr val="tx1"/>
                </a:solidFill>
                <a:effectLst/>
                <a:latin typeface="+mn-lt"/>
                <a:ea typeface="+mn-ea"/>
                <a:cs typeface="+mn-cs"/>
              </a:rPr>
              <a:t>an additional childcare allowance, on top of the £1,000 already on offer</a:t>
            </a:r>
          </a:p>
          <a:p>
            <a:r>
              <a:rPr lang="en-GB" sz="1200" b="0" i="0" kern="1200">
                <a:solidFill>
                  <a:schemeClr val="tx1"/>
                </a:solidFill>
                <a:effectLst/>
                <a:latin typeface="+mn-lt"/>
                <a:ea typeface="+mn-ea"/>
                <a:cs typeface="+mn-cs"/>
              </a:rPr>
              <a:t>areas of the country which have seen a decrease in people accepted on some nursing, midwifery and allied health courses over the past year. This means that some students could be eligible for up to £8,000 per year,</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We will be offering scholarships to all nursing students who achieve at least </a:t>
            </a:r>
            <a:r>
              <a:rPr lang="en-GB"/>
              <a:t>128</a:t>
            </a:r>
            <a:r>
              <a:rPr lang="en-GB" sz="1200" b="0" i="0" kern="1200">
                <a:solidFill>
                  <a:schemeClr val="tx1"/>
                </a:solidFill>
                <a:effectLst/>
                <a:latin typeface="+mn-lt"/>
                <a:ea typeface="+mn-ea"/>
                <a:cs typeface="+mn-cs"/>
              </a:rPr>
              <a:t> tariff points</a:t>
            </a:r>
            <a:r>
              <a:rPr lang="en-GB"/>
              <a:t>.</a:t>
            </a:r>
            <a:r>
              <a:rPr lang="en-GB" sz="1200" b="0" i="0" kern="1200">
                <a:solidFill>
                  <a:schemeClr val="tx1"/>
                </a:solidFill>
                <a:effectLst/>
                <a:latin typeface="+mn-lt"/>
                <a:ea typeface="+mn-ea"/>
                <a:cs typeface="+mn-cs"/>
              </a:rPr>
              <a:t> This will be paid in two instalments in the first and second terms of your first year.</a:t>
            </a:r>
            <a:endParaRPr lang="en-GB" sz="1200" b="0" i="0" kern="1200">
              <a:solidFill>
                <a:schemeClr val="tx1"/>
              </a:solidFill>
              <a:effectLst/>
              <a:latin typeface="+mn-lt"/>
              <a:cs typeface="Calibri"/>
            </a:endParaRPr>
          </a:p>
          <a:p>
            <a:r>
              <a:rPr lang="en-GB" sz="1200" b="0" i="0" kern="1200">
                <a:solidFill>
                  <a:schemeClr val="tx1"/>
                </a:solidFill>
                <a:effectLst/>
                <a:latin typeface="+mn-lt"/>
                <a:ea typeface="+mn-ea"/>
                <a:cs typeface="+mn-cs"/>
              </a:rPr>
              <a:t>The scholarships, which will be paid in cash, will be worth:</a:t>
            </a:r>
          </a:p>
          <a:p>
            <a:r>
              <a:rPr lang="en-GB" sz="1200" b="0" i="0" kern="1200">
                <a:solidFill>
                  <a:schemeClr val="tx1"/>
                </a:solidFill>
                <a:effectLst/>
                <a:latin typeface="+mn-lt"/>
                <a:ea typeface="+mn-ea"/>
                <a:cs typeface="+mn-cs"/>
              </a:rPr>
              <a:t>£1,000 paid in two instalments of £500 in Year 1</a:t>
            </a:r>
          </a:p>
          <a:p>
            <a:endParaRPr lang="en-GB" sz="1200" b="0" i="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16</a:t>
            </a:fld>
            <a:endParaRPr lang="en-GB"/>
          </a:p>
        </p:txBody>
      </p:sp>
    </p:spTree>
    <p:extLst>
      <p:ext uri="{BB962C8B-B14F-4D97-AF65-F5344CB8AC3E}">
        <p14:creationId xmlns:p14="http://schemas.microsoft.com/office/powerpoint/2010/main" val="308824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a:t>Additional support may be available if you have a:</a:t>
            </a:r>
          </a:p>
          <a:p>
            <a:pPr marL="0" indent="0">
              <a:buFont typeface="Arial" pitchFamily="34" charset="0"/>
              <a:buNone/>
            </a:pPr>
            <a:endParaRPr lang="en-GB"/>
          </a:p>
          <a:p>
            <a:pPr marL="171450" indent="-171450">
              <a:buFont typeface="Arial" pitchFamily="34" charset="0"/>
              <a:buChar char="•"/>
            </a:pPr>
            <a:r>
              <a:rPr lang="en-GB"/>
              <a:t>Financial dependent</a:t>
            </a:r>
          </a:p>
          <a:p>
            <a:pPr marL="171450" indent="-171450">
              <a:buFont typeface="Arial" pitchFamily="34" charset="0"/>
              <a:buChar char="•"/>
            </a:pPr>
            <a:r>
              <a:rPr lang="en-GB"/>
              <a:t>Disability</a:t>
            </a:r>
          </a:p>
          <a:p>
            <a:pPr marL="171450" indent="-171450">
              <a:buFont typeface="Arial" pitchFamily="34" charset="0"/>
              <a:buChar char="•"/>
            </a:pPr>
            <a:r>
              <a:rPr lang="en-GB"/>
              <a:t>Long-term health condition</a:t>
            </a:r>
          </a:p>
          <a:p>
            <a:pPr marL="171450" indent="-171450">
              <a:buFont typeface="Arial" pitchFamily="34" charset="0"/>
              <a:buChar char="•"/>
            </a:pPr>
            <a:r>
              <a:rPr lang="en-GB"/>
              <a:t>Mental health condition</a:t>
            </a:r>
          </a:p>
          <a:p>
            <a:pPr marL="171450" indent="-171450">
              <a:buFont typeface="Arial" pitchFamily="34" charset="0"/>
              <a:buChar char="•"/>
            </a:pPr>
            <a:r>
              <a:rPr lang="en-GB"/>
              <a:t>Specific learning difficulty</a:t>
            </a:r>
          </a:p>
          <a:p>
            <a:pPr marL="0" indent="0">
              <a:buFont typeface="Arial" pitchFamily="34" charset="0"/>
              <a:buNone/>
            </a:pPr>
            <a:endParaRPr lang="en-GB"/>
          </a:p>
          <a:p>
            <a:pPr marL="0" indent="0">
              <a:buFont typeface="Arial" pitchFamily="34" charset="0"/>
              <a:buNone/>
            </a:pPr>
            <a:r>
              <a:rPr lang="en-GB"/>
              <a:t>For this support you will need</a:t>
            </a:r>
            <a:r>
              <a:rPr lang="en-GB" baseline="0"/>
              <a:t> to contact your university and let them know of your circumstances. A financial dependent can be an adult or a child, but you will  have to have proof if you are applying under any one of these banners.</a:t>
            </a:r>
          </a:p>
          <a:p>
            <a:pPr marL="0" indent="0">
              <a:buFont typeface="Arial" pitchFamily="34" charset="0"/>
              <a:buNone/>
            </a:pPr>
            <a:endParaRPr lang="en-GB" baseline="0"/>
          </a:p>
          <a:p>
            <a:pPr marL="0" indent="0">
              <a:buFont typeface="Arial" pitchFamily="34" charset="0"/>
              <a:buNone/>
            </a:pPr>
            <a:r>
              <a:rPr lang="en-GB"/>
              <a:t>For those with additional needs because of a disability</a:t>
            </a:r>
            <a:r>
              <a:rPr lang="en-GB" baseline="0"/>
              <a:t> or a health condition, support may come in the form of on or a combination of:</a:t>
            </a:r>
          </a:p>
          <a:p>
            <a:pPr marL="628650" lvl="1" indent="-171450">
              <a:buFontTx/>
              <a:buChar char="-"/>
            </a:pPr>
            <a:r>
              <a:rPr lang="en-GB" baseline="0"/>
              <a:t>Cash</a:t>
            </a:r>
          </a:p>
          <a:p>
            <a:pPr marL="628650" lvl="1" indent="-171450">
              <a:buFontTx/>
              <a:buChar char="-"/>
            </a:pPr>
            <a:r>
              <a:rPr lang="en-GB" baseline="0"/>
              <a:t>Laptop</a:t>
            </a:r>
          </a:p>
          <a:p>
            <a:pPr marL="628650" lvl="1" indent="-171450">
              <a:buFontTx/>
              <a:buChar char="-"/>
            </a:pPr>
            <a:r>
              <a:rPr lang="en-GB" baseline="0"/>
              <a:t>Other technology</a:t>
            </a:r>
          </a:p>
          <a:p>
            <a:pPr marL="628650" lvl="1" indent="-171450">
              <a:buFontTx/>
              <a:buChar char="-"/>
            </a:pPr>
            <a:r>
              <a:rPr lang="en-GB" baseline="0"/>
              <a:t>Note takers</a:t>
            </a:r>
          </a:p>
          <a:p>
            <a:pPr marL="628650" lvl="1" indent="-171450">
              <a:buFontTx/>
              <a:buChar char="-"/>
            </a:pPr>
            <a:r>
              <a:rPr lang="en-GB" baseline="0"/>
              <a:t>Extensions on deadlines</a:t>
            </a:r>
          </a:p>
          <a:p>
            <a:pPr marL="0" lvl="0" indent="0">
              <a:buFontTx/>
              <a:buNone/>
            </a:pPr>
            <a:endParaRPr lang="en-GB" baseline="0"/>
          </a:p>
          <a:p>
            <a:pPr marL="0" lvl="0" indent="0">
              <a:buFontTx/>
              <a:buNone/>
            </a:pPr>
            <a:r>
              <a:rPr lang="en-GB" baseline="0"/>
              <a:t>This is another case where you will have to check with each university individually to see what they can offer you.</a:t>
            </a:r>
          </a:p>
          <a:p>
            <a:pPr marL="0" lvl="0" indent="0">
              <a:buFontTx/>
              <a:buNone/>
            </a:pPr>
            <a:endParaRPr lang="en-GB" baseline="0"/>
          </a:p>
          <a:p>
            <a:pPr marL="360000" indent="-360000">
              <a:defRPr/>
            </a:pPr>
            <a:r>
              <a:rPr lang="en-GB" baseline="0"/>
              <a:t>The government also provides support in the form of the </a:t>
            </a:r>
            <a:r>
              <a:rPr lang="en-GB" sz="1200">
                <a:solidFill>
                  <a:prstClr val="black"/>
                </a:solidFill>
                <a:latin typeface="Arial" pitchFamily="34" charset="0"/>
                <a:ea typeface="ＭＳ Ｐゴシック" charset="-128"/>
                <a:cs typeface="Arial" pitchFamily="34" charset="0"/>
              </a:rPr>
              <a:t>Disabled Students’ Allowances provide help towards the additional costs a student may face as result of their disability, long-term health condition, mental-health condition or specific</a:t>
            </a:r>
            <a:r>
              <a:rPr lang="en-GB" sz="1200" baseline="0">
                <a:solidFill>
                  <a:prstClr val="black"/>
                </a:solidFill>
                <a:latin typeface="Arial" pitchFamily="34" charset="0"/>
                <a:ea typeface="ＭＳ Ｐゴシック" charset="-128"/>
                <a:cs typeface="Arial" pitchFamily="34" charset="0"/>
              </a:rPr>
              <a:t> l</a:t>
            </a:r>
            <a:r>
              <a:rPr lang="en-GB" sz="1200">
                <a:solidFill>
                  <a:prstClr val="black"/>
                </a:solidFill>
                <a:latin typeface="Arial" pitchFamily="34" charset="0"/>
                <a:ea typeface="ＭＳ Ｐゴシック" charset="-128"/>
                <a:cs typeface="Arial" pitchFamily="34" charset="0"/>
              </a:rPr>
              <a:t>earning difficulty:</a:t>
            </a:r>
          </a:p>
          <a:p>
            <a:pPr marL="360000" indent="-360000">
              <a:defRPr/>
            </a:pPr>
            <a:endParaRPr lang="en-GB" sz="1200">
              <a:solidFill>
                <a:prstClr val="black"/>
              </a:solidFill>
              <a:latin typeface="Arial" pitchFamily="34" charset="0"/>
              <a:ea typeface="ＭＳ Ｐゴシック" charset="-128"/>
              <a:cs typeface="Arial" pitchFamily="34" charset="0"/>
            </a:endParaRPr>
          </a:p>
          <a:p>
            <a:pPr marL="360000" indent="-360000">
              <a:defRPr/>
            </a:pPr>
            <a:r>
              <a:rPr lang="en-GB" sz="1200" b="1">
                <a:solidFill>
                  <a:prstClr val="black"/>
                </a:solidFill>
                <a:latin typeface="Arial" pitchFamily="34" charset="0"/>
                <a:ea typeface="ＭＳ Ｐゴシック" charset="-128"/>
                <a:cs typeface="Arial" pitchFamily="34" charset="0"/>
              </a:rPr>
              <a:t>DSAs Support:</a:t>
            </a:r>
          </a:p>
          <a:p>
            <a:pPr marL="540000" indent="-360000">
              <a:spcBef>
                <a:spcPts val="1000"/>
              </a:spcBef>
              <a:buFontTx/>
              <a:buChar char="•"/>
              <a:defRPr/>
            </a:pPr>
            <a:r>
              <a:rPr lang="en-GB" sz="1200">
                <a:solidFill>
                  <a:prstClr val="black"/>
                </a:solidFill>
                <a:latin typeface="Arial" pitchFamily="34" charset="0"/>
                <a:ea typeface="ＭＳ Ｐゴシック" charset="-128"/>
                <a:cs typeface="Arial" pitchFamily="34" charset="0"/>
              </a:rPr>
              <a:t>Is available in addition to the standard student finance package,</a:t>
            </a:r>
          </a:p>
          <a:p>
            <a:pPr marL="540000" indent="-360000">
              <a:spcBef>
                <a:spcPts val="1000"/>
              </a:spcBef>
              <a:buFontTx/>
              <a:buChar char="•"/>
              <a:defRPr/>
            </a:pPr>
            <a:r>
              <a:rPr lang="en-GB" sz="1200">
                <a:solidFill>
                  <a:prstClr val="black"/>
                </a:solidFill>
                <a:latin typeface="Arial" pitchFamily="34" charset="0"/>
                <a:ea typeface="ＭＳ Ｐゴシック" charset="-128"/>
                <a:cs typeface="Arial" pitchFamily="34" charset="0"/>
              </a:rPr>
              <a:t>Does not have to be repaid,</a:t>
            </a:r>
          </a:p>
          <a:p>
            <a:pPr marL="540000" indent="-360000">
              <a:spcBef>
                <a:spcPts val="1000"/>
              </a:spcBef>
              <a:buFontTx/>
              <a:buChar char="•"/>
              <a:defRPr/>
            </a:pPr>
            <a:r>
              <a:rPr lang="en-GB" sz="1200">
                <a:solidFill>
                  <a:prstClr val="black"/>
                </a:solidFill>
                <a:latin typeface="Arial" pitchFamily="34" charset="0"/>
                <a:ea typeface="ＭＳ Ｐゴシック" charset="-128"/>
                <a:cs typeface="Arial" pitchFamily="34" charset="0"/>
              </a:rPr>
              <a:t>Is not affected by household income,</a:t>
            </a:r>
          </a:p>
          <a:p>
            <a:pPr marL="540000" indent="-360000">
              <a:spcBef>
                <a:spcPts val="1000"/>
              </a:spcBef>
              <a:buFontTx/>
              <a:buChar char="•"/>
              <a:defRPr/>
            </a:pPr>
            <a:r>
              <a:rPr lang="en-GB" sz="1200">
                <a:solidFill>
                  <a:prstClr val="black"/>
                </a:solidFill>
                <a:latin typeface="Arial" pitchFamily="34" charset="0"/>
                <a:ea typeface="ＭＳ Ｐゴシック" charset="-128"/>
                <a:cs typeface="Arial" pitchFamily="34" charset="0"/>
              </a:rPr>
              <a:t>Looks at the specific needs of the individual student</a:t>
            </a:r>
          </a:p>
          <a:p>
            <a:pPr marL="540000" indent="-360000">
              <a:spcBef>
                <a:spcPts val="800"/>
              </a:spcBef>
              <a:buFontTx/>
              <a:buChar char="•"/>
              <a:defRPr/>
            </a:pPr>
            <a:endParaRPr lang="en-GB" sz="1200">
              <a:solidFill>
                <a:prstClr val="black"/>
              </a:solidFill>
              <a:latin typeface="Arial" pitchFamily="34" charset="0"/>
              <a:ea typeface="ＭＳ Ｐゴシック" charset="-128"/>
              <a:cs typeface="Arial" pitchFamily="34" charset="0"/>
            </a:endParaRPr>
          </a:p>
          <a:p>
            <a:pPr marL="0" lvl="0" indent="0">
              <a:buFontTx/>
              <a:buNone/>
            </a:pPr>
            <a:r>
              <a:rPr lang="en-GB" baseline="0"/>
              <a:t>The government also provide something called a Dependent’s Grant for those who have an adult or child dependent at home. This includes money towards covering childcare costs, </a:t>
            </a:r>
            <a:r>
              <a:rPr lang="en-US" sz="2000" baseline="0">
                <a:latin typeface="Arial" pitchFamily="34" charset="0"/>
                <a:ea typeface="ＭＳ Ｐゴシック" charset="-128"/>
                <a:cs typeface="Arial" pitchFamily="34" charset="0"/>
              </a:rPr>
              <a:t>h</a:t>
            </a:r>
            <a:r>
              <a:rPr lang="en-US" sz="2000">
                <a:latin typeface="Arial" pitchFamily="34" charset="0"/>
                <a:ea typeface="ＭＳ Ｐゴシック" charset="-128"/>
                <a:cs typeface="Arial" pitchFamily="34" charset="0"/>
              </a:rPr>
              <a:t>elp with course-related costs for students with dependent children, and a cash</a:t>
            </a:r>
            <a:r>
              <a:rPr lang="en-US" sz="2000" baseline="0">
                <a:latin typeface="Arial" pitchFamily="34" charset="0"/>
                <a:ea typeface="ＭＳ Ｐゴシック" charset="-128"/>
                <a:cs typeface="Arial" pitchFamily="34" charset="0"/>
              </a:rPr>
              <a:t> grant for those with adult dependents. </a:t>
            </a:r>
            <a:endParaRPr lang="en-US" sz="2000">
              <a:latin typeface="Arial" pitchFamily="34" charset="0"/>
              <a:ea typeface="ＭＳ Ｐゴシック" charset="-128"/>
              <a:cs typeface="Arial" pitchFamily="34" charset="0"/>
            </a:endParaRPr>
          </a:p>
          <a:p>
            <a:pPr marL="360000" lvl="1" indent="-360000">
              <a:defRPr/>
            </a:pPr>
            <a:endParaRPr lang="en-US" sz="2000">
              <a:latin typeface="Arial" pitchFamily="34" charset="0"/>
              <a:ea typeface="ＭＳ Ｐゴシック" charset="-128"/>
              <a:cs typeface="Arial" pitchFamily="34" charset="0"/>
            </a:endParaRPr>
          </a:p>
          <a:p>
            <a:pPr marL="360000" indent="-360000">
              <a:defRPr/>
            </a:pPr>
            <a:endParaRPr lang="en-US" sz="2000">
              <a:latin typeface="Arial" pitchFamily="34" charset="0"/>
              <a:ea typeface="ＭＳ Ｐゴシック" charset="-128"/>
              <a:cs typeface="Arial" pitchFamily="34" charset="0"/>
            </a:endParaRPr>
          </a:p>
          <a:p>
            <a:pPr marL="0" lvl="0" indent="0">
              <a:buFontTx/>
              <a:buNone/>
            </a:pPr>
            <a:endParaRPr lang="en-GB" baseline="0"/>
          </a:p>
          <a:p>
            <a:endParaRPr lang="en-GB"/>
          </a:p>
          <a:p>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17</a:t>
            </a:fld>
            <a:endParaRPr lang="en-GB"/>
          </a:p>
        </p:txBody>
      </p:sp>
    </p:spTree>
    <p:extLst>
      <p:ext uri="{BB962C8B-B14F-4D97-AF65-F5344CB8AC3E}">
        <p14:creationId xmlns:p14="http://schemas.microsoft.com/office/powerpoint/2010/main" val="4287008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0" i="0" kern="1200">
                <a:solidFill>
                  <a:schemeClr val="tx1"/>
                </a:solidFill>
                <a:effectLst/>
                <a:latin typeface="+mn-lt"/>
                <a:ea typeface="+mn-ea"/>
                <a:cs typeface="+mn-cs"/>
              </a:rPr>
              <a:t>The Student Hardship Fund provides discretionary financial assistance for students to help them access and remain in higher education. It is particularly intended for students who need financial help to meet costs that cannot be met from other sources of support, and for students who are experiencing unexpected financial hardship. Students who may be considering leaving higher education because of financial problems are particularly encouraged to apply. You can apply at any point throughout the academic year. You do not have to pay back grants from the fund, but loans must be repaid.</a:t>
            </a:r>
            <a:endParaRPr lang="en-GB"/>
          </a:p>
          <a:p>
            <a:endParaRPr lang="en-GB"/>
          </a:p>
          <a:p>
            <a:r>
              <a:rPr lang="en-GB"/>
              <a:t>No one should have to leave university because of financial difficulties.</a:t>
            </a:r>
            <a:r>
              <a:rPr lang="en-GB" baseline="0"/>
              <a:t> There is always support available if you seek help. The vast majority of universities have their own version of the hardship fund. </a:t>
            </a:r>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18</a:t>
            </a:fld>
            <a:endParaRPr lang="en-GB"/>
          </a:p>
        </p:txBody>
      </p:sp>
    </p:spTree>
    <p:extLst>
      <p:ext uri="{BB962C8B-B14F-4D97-AF65-F5344CB8AC3E}">
        <p14:creationId xmlns:p14="http://schemas.microsoft.com/office/powerpoint/2010/main" val="2813330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19</a:t>
            </a:fld>
            <a:endParaRPr lang="en-GB"/>
          </a:p>
        </p:txBody>
      </p:sp>
    </p:spTree>
    <p:extLst>
      <p:ext uri="{BB962C8B-B14F-4D97-AF65-F5344CB8AC3E}">
        <p14:creationId xmlns:p14="http://schemas.microsoft.com/office/powerpoint/2010/main" val="151684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NAME</a:t>
            </a:r>
            <a:r>
              <a:rPr lang="en-GB"/>
              <a:t>,</a:t>
            </a:r>
            <a:r>
              <a:rPr lang="en-GB" baseline="0"/>
              <a:t> I work as a </a:t>
            </a:r>
            <a:r>
              <a:rPr lang="en-GB" i="1" baseline="0"/>
              <a:t>JOB TITLE</a:t>
            </a:r>
            <a:r>
              <a:rPr lang="en-GB" i="0" baseline="0"/>
              <a:t> at the </a:t>
            </a:r>
            <a:r>
              <a:rPr lang="en-GB" baseline="0"/>
              <a:t>University of Roehampton. </a:t>
            </a:r>
          </a:p>
          <a:p>
            <a:endParaRPr lang="en-GB" baseline="0"/>
          </a:p>
          <a:p>
            <a:r>
              <a:rPr lang="en-GB" baseline="0"/>
              <a:t>Have you heard of us before? Brother, Sister or Cousin who went there? </a:t>
            </a:r>
          </a:p>
          <a:p>
            <a:endParaRPr lang="en-GB" baseline="0"/>
          </a:p>
          <a:p>
            <a:r>
              <a:rPr lang="en-GB" baseline="0"/>
              <a:t>It’s not far away. Beautiful campus, near to Putney, Hammersmith and Wembley. Supportive learning environment, Best Modern University in London. </a:t>
            </a:r>
          </a:p>
          <a:p>
            <a:endParaRPr lang="en-GB" baseline="0"/>
          </a:p>
          <a:p>
            <a:r>
              <a:rPr lang="en-GB" baseline="0"/>
              <a:t>I’m here today to talk about an issue close to all of our hearts…Money!</a:t>
            </a:r>
          </a:p>
          <a:p>
            <a:endParaRPr lang="en-GB" baseline="0"/>
          </a:p>
          <a:p>
            <a:r>
              <a:rPr lang="en-GB" baseline="0"/>
              <a:t>Money is an important thing in everyone’s lives. It can feel particularly important as a student, as money can sometimes be tight which can be stressful.</a:t>
            </a:r>
          </a:p>
          <a:p>
            <a:endParaRPr lang="en-GB" baseline="0"/>
          </a:p>
          <a:p>
            <a:r>
              <a:rPr lang="en-GB" baseline="0"/>
              <a:t>I am going to talk to you about the support that you are entitled to as a student, so that you can feel confident that you CAN afford to go to university.</a:t>
            </a:r>
          </a:p>
          <a:p>
            <a:endParaRPr lang="en-GB" baseline="0"/>
          </a:p>
          <a:p>
            <a:r>
              <a:rPr lang="en-GB" baseline="0"/>
              <a:t>The advice I give you today will mean that you know you don’t have to feel worried about money while studying. </a:t>
            </a:r>
          </a:p>
          <a:p>
            <a:endParaRPr lang="en-GB" baseline="0"/>
          </a:p>
          <a:p>
            <a:r>
              <a:rPr lang="en-GB"/>
              <a:t>Today</a:t>
            </a:r>
            <a:r>
              <a:rPr lang="en-GB" baseline="0"/>
              <a:t> I am giving general advice, but for advice on your specific financial circumstances, you should get in touch with the Student Loans Company. </a:t>
            </a:r>
          </a:p>
          <a:p>
            <a:endParaRPr lang="en-GB" baseline="0"/>
          </a:p>
          <a:p>
            <a:r>
              <a:rPr lang="en-GB" baseline="0"/>
              <a:t>Today I will cover: </a:t>
            </a:r>
          </a:p>
          <a:p>
            <a:endParaRPr lang="en-GB" baseline="0"/>
          </a:p>
          <a:p>
            <a:pPr marL="171450" indent="-171450">
              <a:buFontTx/>
              <a:buChar char="-"/>
            </a:pPr>
            <a:r>
              <a:rPr lang="en-GB" baseline="0"/>
              <a:t>Tuition Fee Loans</a:t>
            </a:r>
          </a:p>
          <a:p>
            <a:pPr marL="171450" indent="-171450">
              <a:buFontTx/>
              <a:buChar char="-"/>
            </a:pPr>
            <a:r>
              <a:rPr lang="en-GB" baseline="0"/>
              <a:t>Maintenance Loans</a:t>
            </a:r>
          </a:p>
          <a:p>
            <a:pPr marL="171450" indent="-171450">
              <a:buFontTx/>
              <a:buChar char="-"/>
            </a:pPr>
            <a:r>
              <a:rPr lang="en-GB" baseline="0"/>
              <a:t>Extra Help</a:t>
            </a:r>
          </a:p>
          <a:p>
            <a:pPr marL="171450" indent="-171450">
              <a:buFontTx/>
              <a:buChar char="-"/>
            </a:pPr>
            <a:r>
              <a:rPr lang="en-GB" baseline="0"/>
              <a:t>Repayment</a:t>
            </a:r>
          </a:p>
          <a:p>
            <a:pPr marL="171450" indent="-171450">
              <a:buFontTx/>
              <a:buChar char="-"/>
            </a:pPr>
            <a:r>
              <a:rPr lang="en-GB" baseline="0"/>
              <a:t>Application </a:t>
            </a:r>
          </a:p>
          <a:p>
            <a:pPr marL="0" indent="0">
              <a:buFontTx/>
              <a:buNone/>
            </a:pPr>
            <a:endParaRPr lang="en-GB"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a:t>There will be an opportunity for questions at the end, but if anything is unclear as I go through the presentation please feel free to ask.</a:t>
            </a:r>
          </a:p>
          <a:p>
            <a:endParaRPr lang="en-GB"/>
          </a:p>
          <a:p>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2</a:t>
            </a:fld>
            <a:endParaRPr lang="en-GB"/>
          </a:p>
        </p:txBody>
      </p:sp>
    </p:spTree>
    <p:extLst>
      <p:ext uri="{BB962C8B-B14F-4D97-AF65-F5344CB8AC3E}">
        <p14:creationId xmlns:p14="http://schemas.microsoft.com/office/powerpoint/2010/main" val="943624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a:solidFill>
                  <a:srgbClr val="0E7168"/>
                </a:solidFill>
                <a:latin typeface="Helvetica Neue Bold Condensed"/>
              </a:rPr>
              <a:t>So you went to university, had a great time, got</a:t>
            </a:r>
            <a:r>
              <a:rPr lang="en-GB" sz="1200" baseline="0">
                <a:solidFill>
                  <a:srgbClr val="0E7168"/>
                </a:solidFill>
                <a:latin typeface="Helvetica Neue Bold Condensed"/>
              </a:rPr>
              <a:t> the job of your dreams, but now it’s time to start repaying your student loan.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baseline="0">
              <a:solidFill>
                <a:srgbClr val="0E7168"/>
              </a:solidFill>
              <a:latin typeface="Helvetica Neue Bold Condensed"/>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baseline="0">
                <a:solidFill>
                  <a:srgbClr val="0E7168"/>
                </a:solidFill>
                <a:latin typeface="Helvetica Neue Bold Condensed"/>
              </a:rPr>
              <a:t>But don’t worry, your student loans are not like other loans you might take out as an adult, and there will be no one knocking at your door trying to take your TV. </a:t>
            </a:r>
            <a:endParaRPr lang="en-GB" sz="1200">
              <a:solidFill>
                <a:srgbClr val="0E7168"/>
              </a:solidFill>
              <a:latin typeface="Helvetica Neue Bold Condensed"/>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a:solidFill>
                <a:srgbClr val="0E7168"/>
              </a:solidFill>
              <a:latin typeface="Helvetica Neue Bold Condensed"/>
            </a:endParaRPr>
          </a:p>
          <a:p>
            <a:pPr marL="0" indent="0">
              <a:buFont typeface="Arial" pitchFamily="34" charset="0"/>
              <a:buNone/>
            </a:pPr>
            <a:r>
              <a:rPr lang="en-GB"/>
              <a:t>Your student loan </a:t>
            </a:r>
            <a:r>
              <a:rPr lang="en-GB" baseline="0"/>
              <a:t>is one of the easiest to pay back – it happens automatically. You won’t start paying back your loan until the April after you have graduated; so you have time to settle into a new job if you get one straight out of university. However, if you are not employed by the April after graduation then you won’t start paying it back until you do have a job and you are earning £25,000 a year before tax.</a:t>
            </a:r>
          </a:p>
          <a:p>
            <a:pPr marL="0" indent="0">
              <a:buFont typeface="Arial" pitchFamily="34" charset="0"/>
              <a:buNone/>
            </a:pPr>
            <a:endParaRPr lang="en-GB" baseline="0"/>
          </a:p>
          <a:p>
            <a:pPr marL="0" indent="0">
              <a:buFont typeface="Arial" pitchFamily="34" charset="0"/>
              <a:buNone/>
            </a:pPr>
            <a:r>
              <a:rPr lang="en-GB" b="0"/>
              <a:t>You</a:t>
            </a:r>
            <a:r>
              <a:rPr lang="en-GB" b="0" baseline="0"/>
              <a:t> will pay back 9% of any earnings over £25,000 each year:</a:t>
            </a:r>
            <a:endParaRPr lang="en-GB" baseline="0"/>
          </a:p>
          <a:p>
            <a:pPr marL="171450" indent="-171450">
              <a:buFont typeface="Arial" pitchFamily="34" charset="0"/>
              <a:buChar char="•"/>
            </a:pPr>
            <a:r>
              <a:rPr lang="en-GB" baseline="0"/>
              <a:t>E.g. if you earn £25,001 </a:t>
            </a:r>
          </a:p>
          <a:p>
            <a:pPr marL="628650" lvl="1" indent="-171450">
              <a:buFontTx/>
              <a:buChar char="-"/>
            </a:pPr>
            <a:r>
              <a:rPr lang="en-GB" baseline="0"/>
              <a:t>You are earning only £1 over £25,000</a:t>
            </a:r>
          </a:p>
          <a:p>
            <a:pPr marL="628650" lvl="1" indent="-171450">
              <a:buFontTx/>
              <a:buChar char="-"/>
            </a:pPr>
            <a:r>
              <a:rPr lang="en-GB" baseline="0"/>
              <a:t>9% of £1 = 9p</a:t>
            </a:r>
          </a:p>
          <a:p>
            <a:pPr marL="628650" lvl="1" indent="-171450">
              <a:buFontTx/>
              <a:buChar char="-"/>
            </a:pPr>
            <a:r>
              <a:rPr lang="en-GB" baseline="0"/>
              <a:t>You will pay back 9p per year</a:t>
            </a:r>
          </a:p>
          <a:p>
            <a:pPr marL="628650" lvl="1" indent="-171450">
              <a:buFontTx/>
              <a:buChar char="-"/>
            </a:pPr>
            <a:endParaRPr lang="en-GB" baseline="0"/>
          </a:p>
          <a:p>
            <a:pPr marL="0" lvl="0" indent="0">
              <a:buFont typeface="Arial" pitchFamily="34" charset="0"/>
              <a:buNone/>
            </a:pPr>
            <a:r>
              <a:rPr lang="en-GB" baseline="0"/>
              <a:t>You won’t miss the money any of the money as it is taken out of your pay packet before it goes into your bank. It goes out along with the Tax and NI you pay, so you never actually see the money – it’s just a figure on your payslip!</a:t>
            </a:r>
          </a:p>
          <a:p>
            <a:pPr marL="0" lvl="0" indent="0">
              <a:buFont typeface="Arial" pitchFamily="34" charset="0"/>
              <a:buNone/>
            </a:pPr>
            <a:endParaRPr lang="en-GB" baseline="0"/>
          </a:p>
          <a:p>
            <a:pPr marL="0" lvl="0" indent="0">
              <a:buFont typeface="Arial" pitchFamily="34" charset="0"/>
              <a:buNone/>
            </a:pPr>
            <a:r>
              <a:rPr lang="en-GB" baseline="0"/>
              <a:t>The repayments go out automatically, so there is no chance of you missing one and falling behind. </a:t>
            </a:r>
          </a:p>
          <a:p>
            <a:pPr marL="0" lvl="0" indent="0">
              <a:buFont typeface="Arial" pitchFamily="34" charset="0"/>
              <a:buNone/>
            </a:pPr>
            <a:endParaRPr lang="en-GB" baseline="0"/>
          </a:p>
          <a:p>
            <a:pPr marL="0" lvl="0" indent="0">
              <a:buFont typeface="Arial" pitchFamily="34" charset="0"/>
              <a:buNone/>
            </a:pPr>
            <a:r>
              <a:rPr lang="en-GB" baseline="0"/>
              <a:t>One more important bit of information: if, for any reason you stop earning over £25,000, your payments will also stop. This is regardless of the circumstances around you pay decrease and is applicable to pay dropping below the threshold or stopping altogether. This includes maternity leave and career breaks. </a:t>
            </a:r>
          </a:p>
          <a:p>
            <a:endParaRPr lang="en-GB"/>
          </a:p>
          <a:p>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20</a:t>
            </a:fld>
            <a:endParaRPr lang="en-GB"/>
          </a:p>
        </p:txBody>
      </p:sp>
    </p:spTree>
    <p:extLst>
      <p:ext uri="{BB962C8B-B14F-4D97-AF65-F5344CB8AC3E}">
        <p14:creationId xmlns:p14="http://schemas.microsoft.com/office/powerpoint/2010/main" val="321395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a:t>You can see on the screen some of the example repayment</a:t>
            </a:r>
            <a:r>
              <a:rPr lang="en-GB" baseline="0"/>
              <a:t> amounts depending on how much you are earning the April after you graduate. Remember that you will repay 9% of anything above </a:t>
            </a:r>
            <a:r>
              <a:rPr lang="en-GB" sz="1200">
                <a:solidFill>
                  <a:schemeClr val="tx1"/>
                </a:solidFill>
                <a:latin typeface="Arial" panose="020B0604020202020204" pitchFamily="34" charset="0"/>
                <a:cs typeface="Arial" panose="020B0604020202020204" pitchFamily="34" charset="0"/>
              </a:rPr>
              <a:t>£</a:t>
            </a:r>
            <a:r>
              <a:rPr lang="en-GB" altLang="en-US" sz="1200">
                <a:solidFill>
                  <a:schemeClr val="tx1"/>
                </a:solidFill>
                <a:latin typeface="Arial" panose="020B0604020202020204" pitchFamily="34" charset="0"/>
                <a:ea typeface="MS PGothic" panose="020B0600070205080204" pitchFamily="34" charset="-128"/>
              </a:rPr>
              <a:t>26,575</a:t>
            </a:r>
            <a:r>
              <a:rPr kumimoji="0" lang="en-GB" altLang="en-US" sz="1200" b="1" i="0" u="none" strike="noStrike" cap="none" normalizeH="0" baseline="0">
                <a:ln>
                  <a:noFill/>
                </a:ln>
                <a:solidFill>
                  <a:schemeClr val="tx1"/>
                </a:solidFill>
                <a:effectLst/>
                <a:latin typeface="Arial" pitchFamily="34" charset="0"/>
                <a:ea typeface="+mn-ea"/>
                <a:cs typeface="Arial" pitchFamily="34" charset="0"/>
              </a:rPr>
              <a:t> </a:t>
            </a:r>
            <a:r>
              <a:rPr lang="en-GB" baseline="0"/>
              <a:t>a year. </a:t>
            </a:r>
          </a:p>
          <a:p>
            <a:pPr marL="0" indent="0">
              <a:buFont typeface="Arial" pitchFamily="34" charset="0"/>
              <a:buNone/>
            </a:pPr>
            <a:endParaRPr lang="en-GB" baseline="0"/>
          </a:p>
          <a:p>
            <a:pPr marL="0" indent="0">
              <a:buFont typeface="Arial" pitchFamily="34" charset="0"/>
              <a:buNone/>
            </a:pPr>
            <a:r>
              <a:rPr lang="en-GB" baseline="0"/>
              <a:t>It is important to remember that you pay back according to how much you earn, not how much you borrowed. So even if you borrowed more because you studied in London, you won’t pay back more each month. </a:t>
            </a:r>
          </a:p>
          <a:p>
            <a:pPr marL="0" indent="0">
              <a:buFont typeface="Arial" pitchFamily="34" charset="0"/>
              <a:buNone/>
            </a:pPr>
            <a:endParaRPr lang="en-GB" baseline="0"/>
          </a:p>
          <a:p>
            <a:pPr marL="0" indent="0">
              <a:buFont typeface="Arial" pitchFamily="34" charset="0"/>
              <a:buNone/>
            </a:pPr>
            <a:r>
              <a:rPr lang="en-GB" baseline="0"/>
              <a:t>Your loans for each year, and for both Tuition and Maintenance are consolidated into one lump sum. </a:t>
            </a:r>
          </a:p>
          <a:p>
            <a:pPr marL="0" indent="0">
              <a:buFont typeface="Arial" pitchFamily="34" charset="0"/>
              <a:buNone/>
            </a:pPr>
            <a:endParaRPr lang="en-GB" baseline="0"/>
          </a:p>
          <a:p>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21</a:t>
            </a:fld>
            <a:endParaRPr lang="en-GB"/>
          </a:p>
        </p:txBody>
      </p:sp>
    </p:spTree>
    <p:extLst>
      <p:ext uri="{BB962C8B-B14F-4D97-AF65-F5344CB8AC3E}">
        <p14:creationId xmlns:p14="http://schemas.microsoft.com/office/powerpoint/2010/main" val="1288251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a:t>Now some guidance on applying for student finance so that you’re ready when the time comes.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a:t>Applications open in February for those going to university in that year.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a:t>You do not need a confirmed place at a university in order to apply, as you can go back in and change the details later, once you have been made an offer and once you have chosen your firm institution.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a:t>The application asks for a lot of detail and you will need the input of a parent/guardian. You will need some information ready – have all your UCAS details to hand and also any pay slips/pension information/other household income documents ready. You will need this information when filling out the application.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a:t>Your application is done online and they will then tell you if you need to send any documents to them. They will be in contact with you via email and post, so keep an eye on both!</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b="0" i="0" kern="1200" baseline="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kern="1200" baseline="0">
                <a:solidFill>
                  <a:schemeClr val="tx1"/>
                </a:solidFill>
                <a:effectLst/>
                <a:latin typeface="+mn-lt"/>
                <a:ea typeface="+mn-ea"/>
                <a:cs typeface="+mn-cs"/>
              </a:rPr>
              <a:t>You do not receive your money as soon as you arrive at University. You need to enroll and then the university will contact student finance to let them know you have started your course. Your money will arrive in your account a few days after enrolment, so you will need to make sure you have enough money to tide you over.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i="0" kern="1200" baseline="0">
              <a:solidFill>
                <a:schemeClr val="tx1"/>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a:solidFill>
                  <a:srgbClr val="128C80"/>
                </a:solidFill>
                <a:latin typeface="Helvetica Neue Bold Condensed"/>
                <a:hlinkClick r:id="rId3"/>
              </a:rPr>
              <a:t>www.gov.uk/studentfinance</a:t>
            </a:r>
            <a:endParaRPr lang="en-GB" sz="1200">
              <a:solidFill>
                <a:srgbClr val="128C80"/>
              </a:solidFill>
              <a:latin typeface="Helvetica Neue Bold Condensed"/>
            </a:endParaRPr>
          </a:p>
          <a:p>
            <a:pPr marL="72000" indent="0">
              <a:buFont typeface="Arial" pitchFamily="34" charset="0"/>
              <a:buNone/>
              <a:defRPr/>
            </a:pPr>
            <a:endParaRPr lang="en-GB" baseline="0"/>
          </a:p>
          <a:p>
            <a:endParaRPr lang="en-GB"/>
          </a:p>
          <a:p>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22</a:t>
            </a:fld>
            <a:endParaRPr lang="en-GB"/>
          </a:p>
        </p:txBody>
      </p:sp>
    </p:spTree>
    <p:extLst>
      <p:ext uri="{BB962C8B-B14F-4D97-AF65-F5344CB8AC3E}">
        <p14:creationId xmlns:p14="http://schemas.microsoft.com/office/powerpoint/2010/main" val="1355340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is budgeting important? It is very easy, especially when first arriving at university,</a:t>
            </a:r>
            <a:r>
              <a:rPr lang="en-GB" baseline="0"/>
              <a:t> to go a little bit crazy with money – going out too much, buying too much food or new clothes. </a:t>
            </a:r>
          </a:p>
          <a:p>
            <a:endParaRPr lang="en-GB" baseline="0"/>
          </a:p>
          <a:p>
            <a:r>
              <a:rPr lang="en-GB" baseline="0"/>
              <a:t>This is the first time for many people that they have been given such a large amount of money in one go – it is very tempting to spend it all at once and forget that it has to last you a whole term at university.</a:t>
            </a:r>
          </a:p>
          <a:p>
            <a:endParaRPr lang="en-GB" baseline="0"/>
          </a:p>
          <a:p>
            <a:r>
              <a:rPr lang="en-GB" baseline="0"/>
              <a:t>I want us to have a think about some of the outgoings you may have as a student and how we can budget for these outgoings. </a:t>
            </a:r>
            <a:endParaRPr lang="en-GB"/>
          </a:p>
          <a:p>
            <a:endParaRPr lang="en-GB"/>
          </a:p>
          <a:p>
            <a:endParaRPr lang="en-GB"/>
          </a:p>
          <a:p>
            <a:endParaRPr lang="en-GB"/>
          </a:p>
          <a:p>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23</a:t>
            </a:fld>
            <a:endParaRPr lang="en-GB"/>
          </a:p>
        </p:txBody>
      </p:sp>
    </p:spTree>
    <p:extLst>
      <p:ext uri="{BB962C8B-B14F-4D97-AF65-F5344CB8AC3E}">
        <p14:creationId xmlns:p14="http://schemas.microsoft.com/office/powerpoint/2010/main" val="3810132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Top 3 we have already discussed </a:t>
            </a:r>
          </a:p>
          <a:p>
            <a:endParaRPr lang="en-GB"/>
          </a:p>
          <a:p>
            <a:r>
              <a:rPr lang="en-GB"/>
              <a:t>Many students</a:t>
            </a:r>
            <a:r>
              <a:rPr lang="en-GB" baseline="0"/>
              <a:t> get a part-time job to help them through their studies and supplement their loan while at university. The University of Roehampton is very happy for you to work alongside your studies (some universities do discourage this) and offers different support in order to enable you to do this. </a:t>
            </a:r>
            <a:r>
              <a:rPr lang="en-GB" baseline="0" err="1"/>
              <a:t>URJobs</a:t>
            </a:r>
            <a:r>
              <a:rPr lang="en-GB" baseline="0"/>
              <a:t> is particularly helpful with finding jobs on campus, e.g. in cafés, bars or on the Student Ambassador Scheme.</a:t>
            </a:r>
          </a:p>
          <a:p>
            <a:endParaRPr lang="en-GB" baseline="0"/>
          </a:p>
          <a:p>
            <a:r>
              <a:rPr lang="en-GB"/>
              <a:t>Getting a student</a:t>
            </a:r>
            <a:r>
              <a:rPr lang="en-GB" baseline="0"/>
              <a:t> bank account can be a good idea, lots of them offer really good incentives for signing up with them.</a:t>
            </a:r>
          </a:p>
          <a:p>
            <a:endParaRPr lang="en-GB" baseline="0"/>
          </a:p>
          <a:p>
            <a:r>
              <a:rPr lang="en-GB" baseline="0"/>
              <a:t>However, beware of getting an account with a large overdraft. Just like with credit cards this money isn’t real. I’ve had friends who relied heavily on an overdraft at university, because the bank advertised really good rates, however now they are finding it really hard to get out of the overdraft and out of the habit of spending the money just because it looks like it is available.</a:t>
            </a:r>
            <a:endParaRPr lang="en-GB"/>
          </a:p>
          <a:p>
            <a:endParaRPr lang="en-GB" baseline="0"/>
          </a:p>
          <a:p>
            <a:endParaRPr lang="en-GB"/>
          </a:p>
        </p:txBody>
      </p:sp>
      <p:sp>
        <p:nvSpPr>
          <p:cNvPr id="4" name="Slide Number Placeholder 3"/>
          <p:cNvSpPr>
            <a:spLocks noGrp="1"/>
          </p:cNvSpPr>
          <p:nvPr>
            <p:ph type="sldNum" sz="quarter" idx="10"/>
          </p:nvPr>
        </p:nvSpPr>
        <p:spPr/>
        <p:txBody>
          <a:bodyPr/>
          <a:lstStyle/>
          <a:p>
            <a:fld id="{AA7ECF48-4D59-4FCC-B72A-CEDD1B08BF4B}" type="slidenum">
              <a:rPr lang="en-GB" smtClean="0"/>
              <a:t>24</a:t>
            </a:fld>
            <a:endParaRPr lang="en-GB"/>
          </a:p>
        </p:txBody>
      </p:sp>
    </p:spTree>
    <p:extLst>
      <p:ext uri="{BB962C8B-B14F-4D97-AF65-F5344CB8AC3E}">
        <p14:creationId xmlns:p14="http://schemas.microsoft.com/office/powerpoint/2010/main" val="2706062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r>
              <a:rPr lang="en-GB" u="sng" baseline="0"/>
              <a:t>Top Tips!</a:t>
            </a:r>
          </a:p>
          <a:p>
            <a:pPr marL="0" lvl="0" indent="0">
              <a:buFont typeface="Arial" pitchFamily="34" charset="0"/>
              <a:buNone/>
            </a:pPr>
            <a:endParaRPr lang="en-GB" baseline="0"/>
          </a:p>
          <a:p>
            <a:pPr marL="0" lvl="0" indent="0">
              <a:buFont typeface="Arial" pitchFamily="34" charset="0"/>
              <a:buNone/>
            </a:pPr>
            <a:r>
              <a:rPr lang="en-GB" baseline="0"/>
              <a:t>Remember, there are things you can use to help you with this; there are apps that allow you to keep track of your spending so you can see where you need to cut down, online bank accounts are really useful as it keeps your money away from your main account and you’re not able to over-spend by mistake.</a:t>
            </a:r>
          </a:p>
          <a:p>
            <a:pPr marL="0" lvl="0" indent="0">
              <a:buFont typeface="Arial" pitchFamily="34" charset="0"/>
              <a:buNone/>
            </a:pPr>
            <a:endParaRPr lang="en-GB" baseline="0"/>
          </a:p>
          <a:p>
            <a:pPr marL="0" lvl="0" indent="0">
              <a:buFont typeface="Arial" pitchFamily="34" charset="0"/>
              <a:buNone/>
            </a:pPr>
            <a:r>
              <a:rPr lang="en-GB" baseline="0"/>
              <a:t>Do not rely on an overdraft. If possible, don’t use one at all. They might seem attractive but the money isn’t real and will need to be paid back once you’re not a student any more, which could present problems after graduation. You will pay interest on an overdraft at some point. </a:t>
            </a:r>
          </a:p>
          <a:p>
            <a:pPr marL="0" lvl="0" indent="0">
              <a:buFont typeface="Arial" pitchFamily="34" charset="0"/>
              <a:buNone/>
            </a:pPr>
            <a:endParaRPr lang="en-GB" baseline="0"/>
          </a:p>
          <a:p>
            <a:pPr marL="0" lvl="0" indent="0">
              <a:buFont typeface="Arial" pitchFamily="34" charset="0"/>
              <a:buNone/>
            </a:pPr>
            <a:r>
              <a:rPr lang="en-GB" baseline="0"/>
              <a:t>Use cash rather than card when going out – limits the amount of money you can spend</a:t>
            </a:r>
          </a:p>
          <a:p>
            <a:pPr marL="0" lvl="0" indent="0">
              <a:buFont typeface="Arial" pitchFamily="34" charset="0"/>
              <a:buNone/>
            </a:pPr>
            <a:endParaRPr lang="en-GB" baseline="0"/>
          </a:p>
          <a:p>
            <a:pPr marL="0" lvl="0" indent="0">
              <a:buFont typeface="Arial" pitchFamily="34" charset="0"/>
              <a:buNone/>
            </a:pPr>
            <a:r>
              <a:rPr lang="en-GB" baseline="0" err="1"/>
              <a:t>Studentbeans</a:t>
            </a:r>
            <a:r>
              <a:rPr lang="en-GB" baseline="0"/>
              <a:t> – online discounts</a:t>
            </a:r>
          </a:p>
          <a:p>
            <a:pPr marL="0" lvl="0" indent="0">
              <a:buFont typeface="Arial" pitchFamily="34" charset="0"/>
              <a:buNone/>
            </a:pPr>
            <a:endParaRPr lang="en-GB" baseline="0"/>
          </a:p>
          <a:p>
            <a:pPr marL="0" lvl="0" indent="0">
              <a:buFont typeface="Arial" pitchFamily="34" charset="0"/>
              <a:buNone/>
            </a:pPr>
            <a:r>
              <a:rPr lang="en-GB" baseline="0"/>
              <a:t>Student discounts – NUS</a:t>
            </a:r>
          </a:p>
          <a:p>
            <a:pPr marL="0" lvl="0" indent="0">
              <a:buFont typeface="Arial" pitchFamily="34" charset="0"/>
              <a:buNone/>
            </a:pPr>
            <a:endParaRPr lang="en-GB" baseline="0"/>
          </a:p>
          <a:p>
            <a:pPr marL="0" lvl="0" indent="0">
              <a:buFont typeface="Arial" pitchFamily="34" charset="0"/>
              <a:buNone/>
            </a:pPr>
            <a:r>
              <a:rPr lang="en-GB" baseline="0"/>
              <a:t>Cookery blogs for cheap &amp; easy meals</a:t>
            </a:r>
          </a:p>
          <a:p>
            <a:pPr marL="0" lvl="0" indent="0">
              <a:buFont typeface="Arial" pitchFamily="34" charset="0"/>
              <a:buNone/>
            </a:pPr>
            <a:endParaRPr lang="en-GB" baseline="0"/>
          </a:p>
          <a:p>
            <a:pPr marL="0" lvl="0" indent="0">
              <a:buFont typeface="Arial" pitchFamily="34" charset="0"/>
              <a:buNone/>
            </a:pPr>
            <a:r>
              <a:rPr lang="en-GB" baseline="0"/>
              <a:t>Cook meals in groups rather than individually – meals for a whole flat is cheaper</a:t>
            </a:r>
          </a:p>
          <a:p>
            <a:pPr marL="0" lvl="0" indent="0">
              <a:buFont typeface="Arial" pitchFamily="34" charset="0"/>
              <a:buNone/>
            </a:pPr>
            <a:endParaRPr lang="en-GB" baseline="0"/>
          </a:p>
          <a:p>
            <a:pPr marL="0" lvl="0" indent="0">
              <a:buFont typeface="Arial" pitchFamily="34" charset="0"/>
              <a:buNone/>
            </a:pPr>
            <a:r>
              <a:rPr lang="en-GB" baseline="0"/>
              <a:t>Use ‘supermarket value’ ranges – they taste the same but are much cheaper!</a:t>
            </a:r>
          </a:p>
          <a:p>
            <a:pPr marL="0" lvl="0" indent="0">
              <a:buFont typeface="Arial" pitchFamily="34" charset="0"/>
              <a:buNone/>
            </a:pPr>
            <a:endParaRPr lang="en-GB" baseline="0"/>
          </a:p>
          <a:p>
            <a:pPr marL="0" lvl="0" indent="0">
              <a:buFont typeface="Arial" pitchFamily="34" charset="0"/>
              <a:buNone/>
            </a:pPr>
            <a:r>
              <a:rPr lang="en-GB" baseline="0"/>
              <a:t>When online shopping search for voucher codes before you check out. </a:t>
            </a:r>
          </a:p>
          <a:p>
            <a:pPr marL="0" lvl="0" indent="0">
              <a:buFont typeface="Arial" pitchFamily="34" charset="0"/>
              <a:buNone/>
            </a:pPr>
            <a:endParaRPr lang="en-GB" baseline="0"/>
          </a:p>
          <a:p>
            <a:pPr marL="0" lvl="0" indent="0">
              <a:buFont typeface="Arial" pitchFamily="34" charset="0"/>
              <a:buNone/>
            </a:pPr>
            <a:r>
              <a:rPr lang="en-GB" baseline="0"/>
              <a:t>16-25 Railcard, travel off peak.</a:t>
            </a:r>
          </a:p>
          <a:p>
            <a:pPr marL="0" lvl="0" indent="0">
              <a:buFont typeface="Arial" pitchFamily="34" charset="0"/>
              <a:buNone/>
            </a:pPr>
            <a:endParaRPr lang="en-GB" baseline="0"/>
          </a:p>
          <a:p>
            <a:pPr marL="0" lvl="0" indent="0">
              <a:buFont typeface="Arial" pitchFamily="34" charset="0"/>
              <a:buNone/>
            </a:pPr>
            <a:r>
              <a:rPr lang="en-GB" baseline="0"/>
              <a:t>Use online bank accounts to store your money so you don’t have access to it all the time.</a:t>
            </a:r>
          </a:p>
          <a:p>
            <a:pPr marL="0" lvl="0" indent="0">
              <a:buFont typeface="Arial" pitchFamily="34" charset="0"/>
              <a:buNone/>
            </a:pPr>
            <a:endParaRPr lang="en-GB" baseline="0"/>
          </a:p>
          <a:p>
            <a:pPr marL="0" lvl="0" indent="0">
              <a:buFont typeface="Arial" pitchFamily="34" charset="0"/>
              <a:buNone/>
            </a:pPr>
            <a:r>
              <a:rPr lang="en-GB" b="1" baseline="0"/>
              <a:t>Any other budgeting tips? Have to be legal! </a:t>
            </a:r>
          </a:p>
          <a:p>
            <a:pPr marL="0" lvl="0" indent="0">
              <a:buFont typeface="Arial" pitchFamily="34" charset="0"/>
              <a:buNone/>
            </a:pPr>
            <a:endParaRPr lang="en-GB" b="1" baseline="0"/>
          </a:p>
          <a:p>
            <a:pPr marL="0" indent="0">
              <a:buFont typeface="Arial" pitchFamily="34" charset="0"/>
              <a:buNone/>
            </a:pPr>
            <a:r>
              <a:rPr lang="en-GB" sz="1200">
                <a:solidFill>
                  <a:srgbClr val="0E7168"/>
                </a:solidFill>
                <a:latin typeface="Helvetica Neue Bold Condensed"/>
              </a:rPr>
              <a:t>When budgeting remember</a:t>
            </a:r>
            <a:r>
              <a:rPr lang="en-GB" sz="1200" baseline="0">
                <a:solidFill>
                  <a:srgbClr val="0E7168"/>
                </a:solidFill>
                <a:latin typeface="Helvetica Neue Bold Condensed"/>
              </a:rPr>
              <a:t>:</a:t>
            </a:r>
            <a:endParaRPr lang="en-GB" sz="1200">
              <a:solidFill>
                <a:srgbClr val="0E7168"/>
              </a:solidFill>
              <a:latin typeface="Helvetica Neue Bold Condensed"/>
            </a:endParaRPr>
          </a:p>
          <a:p>
            <a:pPr marL="0" indent="0">
              <a:buFont typeface="Arial" pitchFamily="34" charset="0"/>
              <a:buNone/>
            </a:pPr>
            <a:endParaRPr lang="en-GB" sz="1200">
              <a:solidFill>
                <a:srgbClr val="0E7168"/>
              </a:solidFill>
              <a:latin typeface="Helvetica Neue Bold Condensed"/>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a:solidFill>
                  <a:srgbClr val="0E7168"/>
                </a:solidFill>
                <a:latin typeface="Helvetica Neue Bold Condensed"/>
              </a:rPr>
              <a:t>Lump sums/direct debits -</a:t>
            </a:r>
            <a:r>
              <a:rPr lang="en-GB" sz="1200" baseline="0">
                <a:solidFill>
                  <a:srgbClr val="0E7168"/>
                </a:solidFill>
                <a:latin typeface="Helvetica Neue Bold Condensed"/>
              </a:rPr>
              <a:t> </a:t>
            </a:r>
            <a:r>
              <a:rPr lang="en-GB"/>
              <a:t>Some of</a:t>
            </a:r>
            <a:r>
              <a:rPr lang="en-GB" baseline="0"/>
              <a:t> the outgoings will go in lump sums; either termly or monthly, so you have to keep in mind if you have a phone bill going out at the end of every month. This is especially relevant to your rent which will probably be paid in lump instalments at the beginning of each term, so that will be a substantial outgoing rather than a gradual one.</a:t>
            </a:r>
          </a:p>
          <a:p>
            <a:pPr marL="0" indent="0">
              <a:buFont typeface="Arial" pitchFamily="34" charset="0"/>
              <a:buNone/>
            </a:pPr>
            <a:endParaRPr lang="en-GB" sz="1200">
              <a:solidFill>
                <a:srgbClr val="0E7168"/>
              </a:solidFill>
              <a:latin typeface="Helvetica Neue Bold Condensed"/>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a:solidFill>
                  <a:srgbClr val="0E7168"/>
                </a:solidFill>
                <a:latin typeface="Helvetica Neue Bold Condensed"/>
              </a:rPr>
              <a:t>One-off/irregular payments - </a:t>
            </a:r>
            <a:r>
              <a:rPr lang="en-GB" baseline="0"/>
              <a:t>You won’t be buying things like books or stationery every week; you may buy several in the first weeks of term and then none at all until the next term.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a:solidFill>
                <a:srgbClr val="0E7168"/>
              </a:solidFill>
              <a:latin typeface="Helvetica Neue Bold Condensed"/>
            </a:endParaRPr>
          </a:p>
          <a:p>
            <a:r>
              <a:rPr lang="en-GB" baseline="0"/>
              <a:t>There are options available should you get into trouble with money at university. Most universities have a hardship fund. The Money Doctors service at Roehampton is on hand to help with advice, and you can always go to the Students’ Union for support or advice.</a:t>
            </a:r>
            <a:endParaRPr lang="en-GB"/>
          </a:p>
          <a:p>
            <a:endParaRPr lang="en-GB" b="0"/>
          </a:p>
          <a:p>
            <a:r>
              <a:rPr lang="en-GB" b="1" i="1"/>
              <a:t>Do higher/lower activity</a:t>
            </a:r>
          </a:p>
          <a:p>
            <a:pPr marL="0" lvl="0" indent="0">
              <a:buFont typeface="Arial" pitchFamily="34" charset="0"/>
              <a:buNone/>
            </a:pPr>
            <a:endParaRPr lang="en-GB" b="1" baseline="0"/>
          </a:p>
          <a:p>
            <a:endParaRPr lang="en-GB"/>
          </a:p>
          <a:p>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25</a:t>
            </a:fld>
            <a:endParaRPr lang="en-GB"/>
          </a:p>
        </p:txBody>
      </p:sp>
    </p:spTree>
    <p:extLst>
      <p:ext uri="{BB962C8B-B14F-4D97-AF65-F5344CB8AC3E}">
        <p14:creationId xmlns:p14="http://schemas.microsoft.com/office/powerpoint/2010/main" val="529398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u="none">
                <a:solidFill>
                  <a:srgbClr val="FF0000"/>
                </a:solidFill>
                <a:effectLst>
                  <a:outerShdw blurRad="38100" dist="38100" dir="2700000" algn="tl">
                    <a:srgbClr val="000000">
                      <a:alpha val="43137"/>
                    </a:srgbClr>
                  </a:outerShdw>
                </a:effectLst>
                <a:cs typeface="Calibri"/>
              </a:rPr>
              <a:t>Here</a:t>
            </a:r>
            <a:r>
              <a:rPr lang="en-GB" b="0" i="1" u="none" baseline="0">
                <a:solidFill>
                  <a:srgbClr val="FF0000"/>
                </a:solidFill>
                <a:effectLst>
                  <a:outerShdw blurRad="38100" dist="38100" dir="2700000" algn="tl">
                    <a:srgbClr val="000000">
                      <a:alpha val="43137"/>
                    </a:srgbClr>
                  </a:outerShdw>
                </a:effectLst>
                <a:cs typeface="Calibri"/>
              </a:rPr>
              <a:t> are some useful websites which you can use to contact student finance England and find additional information if you have further questions,</a:t>
            </a:r>
            <a:endParaRPr lang="en-GB" b="0" i="1" u="none">
              <a:solidFill>
                <a:srgbClr val="FF0000"/>
              </a:solidFill>
              <a:effectLst>
                <a:outerShdw blurRad="38100" dist="38100" dir="2700000" algn="tl">
                  <a:srgbClr val="000000">
                    <a:alpha val="43137"/>
                  </a:srgbClr>
                </a:outerShdw>
              </a:effectLst>
              <a:cs typeface="Calibri"/>
            </a:endParaRPr>
          </a:p>
        </p:txBody>
      </p:sp>
      <p:sp>
        <p:nvSpPr>
          <p:cNvPr id="4" name="Slide Number Placeholder 3"/>
          <p:cNvSpPr>
            <a:spLocks noGrp="1"/>
          </p:cNvSpPr>
          <p:nvPr>
            <p:ph type="sldNum" sz="quarter" idx="10"/>
          </p:nvPr>
        </p:nvSpPr>
        <p:spPr/>
        <p:txBody>
          <a:bodyPr/>
          <a:lstStyle/>
          <a:p>
            <a:fld id="{A4658080-39D7-49CE-9613-4D7F1BC50D0A}" type="slidenum">
              <a:rPr lang="en-GB" smtClean="0"/>
              <a:t>26</a:t>
            </a:fld>
            <a:endParaRPr lang="en-GB"/>
          </a:p>
        </p:txBody>
      </p:sp>
    </p:spTree>
    <p:extLst>
      <p:ext uri="{BB962C8B-B14F-4D97-AF65-F5344CB8AC3E}">
        <p14:creationId xmlns:p14="http://schemas.microsoft.com/office/powerpoint/2010/main" val="2058867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solidFill>
                  <a:srgbClr val="FF0000"/>
                </a:solidFill>
                <a:effectLst>
                  <a:outerShdw blurRad="38100" dist="38100" dir="2700000" algn="tl">
                    <a:srgbClr val="000000">
                      <a:alpha val="43137"/>
                    </a:srgbClr>
                  </a:outerShdw>
                </a:effectLst>
                <a:cs typeface="Calibri"/>
              </a:rPr>
              <a:t>Head over to our website for live chat or to order a prospectus, thank you for</a:t>
            </a:r>
            <a:r>
              <a:rPr lang="en-GB" b="1" u="sng" baseline="0">
                <a:solidFill>
                  <a:srgbClr val="FF0000"/>
                </a:solidFill>
                <a:effectLst>
                  <a:outerShdw blurRad="38100" dist="38100" dir="2700000" algn="tl">
                    <a:srgbClr val="000000">
                      <a:alpha val="43137"/>
                    </a:srgbClr>
                  </a:outerShdw>
                </a:effectLst>
                <a:cs typeface="Calibri"/>
              </a:rPr>
              <a:t> listening. </a:t>
            </a:r>
          </a:p>
          <a:p>
            <a:endParaRPr lang="en-GB" b="1" u="sng" baseline="0">
              <a:solidFill>
                <a:srgbClr val="FF0000"/>
              </a:solidFill>
              <a:effectLst>
                <a:outerShdw blurRad="38100" dist="38100" dir="2700000" algn="tl">
                  <a:srgbClr val="000000">
                    <a:alpha val="43137"/>
                  </a:srgbClr>
                </a:outerShdw>
              </a:effectLst>
              <a:cs typeface="Calibri"/>
            </a:endParaRPr>
          </a:p>
          <a:p>
            <a:r>
              <a:rPr lang="en-GB" b="0" i="1" u="none" baseline="0">
                <a:solidFill>
                  <a:srgbClr val="FF0000"/>
                </a:solidFill>
                <a:effectLst>
                  <a:outerShdw blurRad="38100" dist="38100" dir="2700000" algn="tl">
                    <a:srgbClr val="000000">
                      <a:alpha val="43137"/>
                    </a:srgbClr>
                  </a:outerShdw>
                </a:effectLst>
                <a:cs typeface="Calibri"/>
              </a:rPr>
              <a:t>RL – Discuss what they can find where e.g. website for more information on our courses. Twitter for resources, webinars etc. </a:t>
            </a:r>
            <a:endParaRPr lang="en-GB" b="0" i="1" u="none">
              <a:solidFill>
                <a:srgbClr val="FF0000"/>
              </a:solidFill>
              <a:effectLst>
                <a:outerShdw blurRad="38100" dist="38100" dir="2700000" algn="tl">
                  <a:srgbClr val="000000">
                    <a:alpha val="43137"/>
                  </a:srgbClr>
                </a:outerShdw>
              </a:effectLst>
              <a:cs typeface="Calibri"/>
            </a:endParaRPr>
          </a:p>
        </p:txBody>
      </p:sp>
      <p:sp>
        <p:nvSpPr>
          <p:cNvPr id="4" name="Slide Number Placeholder 3"/>
          <p:cNvSpPr>
            <a:spLocks noGrp="1"/>
          </p:cNvSpPr>
          <p:nvPr>
            <p:ph type="sldNum" sz="quarter" idx="10"/>
          </p:nvPr>
        </p:nvSpPr>
        <p:spPr/>
        <p:txBody>
          <a:bodyPr/>
          <a:lstStyle/>
          <a:p>
            <a:fld id="{A4658080-39D7-49CE-9613-4D7F1BC50D0A}" type="slidenum">
              <a:rPr lang="en-GB" smtClean="0"/>
              <a:t>27</a:t>
            </a:fld>
            <a:endParaRPr lang="en-GB"/>
          </a:p>
        </p:txBody>
      </p:sp>
    </p:spTree>
    <p:extLst>
      <p:ext uri="{BB962C8B-B14F-4D97-AF65-F5344CB8AC3E}">
        <p14:creationId xmlns:p14="http://schemas.microsoft.com/office/powerpoint/2010/main" val="149402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Mention that it’s the complete university guide</a:t>
            </a:r>
            <a:r>
              <a:rPr lang="en-GB" baseline="0"/>
              <a:t> 2018</a:t>
            </a:r>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3</a:t>
            </a:fld>
            <a:endParaRPr lang="en-GB"/>
          </a:p>
        </p:txBody>
      </p:sp>
    </p:spTree>
    <p:extLst>
      <p:ext uri="{BB962C8B-B14F-4D97-AF65-F5344CB8AC3E}">
        <p14:creationId xmlns:p14="http://schemas.microsoft.com/office/powerpoint/2010/main" val="26968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is some useful</a:t>
            </a:r>
            <a:r>
              <a:rPr lang="en-GB" baseline="0"/>
              <a:t> advice for students who are applying for September </a:t>
            </a:r>
            <a:r>
              <a:rPr lang="en-GB"/>
              <a:t>2021</a:t>
            </a:r>
            <a:r>
              <a:rPr lang="en-GB" baseline="0"/>
              <a:t> entry, you can still apply for student finance, applications which have also been submitted will still be </a:t>
            </a:r>
            <a:r>
              <a:rPr lang="en-GB"/>
              <a:t>processed. This session is being delivered on (DATE) and advice may change</a:t>
            </a:r>
            <a:r>
              <a:rPr lang="en-GB" baseline="0"/>
              <a:t>, therefore we have placed here some useful links to find up to date information about student finance. The </a:t>
            </a:r>
            <a:r>
              <a:rPr lang="en-GB"/>
              <a:t>first </a:t>
            </a:r>
            <a:r>
              <a:rPr lang="en-GB" baseline="0"/>
              <a:t>link takes you to the government page for latest updates, you can ask student finance questions via twitter. Money saving expert is also a good place to go for free impartial advice.</a:t>
            </a:r>
            <a:r>
              <a:rPr lang="en-GB"/>
              <a:t> </a:t>
            </a:r>
            <a:endParaRPr lang="en-GB" baseline="0"/>
          </a:p>
          <a:p>
            <a:endParaRPr lang="en-GB" sz="1200" b="0" i="0" kern="1200" baseline="0">
              <a:solidFill>
                <a:schemeClr val="tx1"/>
              </a:solidFill>
              <a:effectLst/>
              <a:latin typeface="+mn-lt"/>
              <a:ea typeface="+mn-ea"/>
              <a:cs typeface="+mn-cs"/>
            </a:endParaRPr>
          </a:p>
          <a:p>
            <a:r>
              <a:rPr lang="en-GB" sz="1200" b="0" i="0" kern="1200">
                <a:solidFill>
                  <a:schemeClr val="tx1"/>
                </a:solidFill>
                <a:effectLst/>
                <a:latin typeface="+mn-lt"/>
                <a:ea typeface="+mn-ea"/>
                <a:cs typeface="+mn-cs"/>
              </a:rPr>
              <a:t>Postgraduate and part-time undergraduate student finance applications for academic year </a:t>
            </a:r>
            <a:r>
              <a:rPr lang="en-GB"/>
              <a:t>2021</a:t>
            </a:r>
            <a:r>
              <a:rPr lang="en-GB" sz="1200" b="0" i="0" kern="1200">
                <a:solidFill>
                  <a:schemeClr val="tx1"/>
                </a:solidFill>
                <a:effectLst/>
                <a:latin typeface="+mn-lt"/>
                <a:ea typeface="+mn-ea"/>
                <a:cs typeface="+mn-cs"/>
              </a:rPr>
              <a:t> to </a:t>
            </a:r>
            <a:r>
              <a:rPr lang="en-GB"/>
              <a:t>2022</a:t>
            </a:r>
            <a:r>
              <a:rPr lang="en-GB" sz="1200" b="0" i="0" kern="1200">
                <a:solidFill>
                  <a:schemeClr val="tx1"/>
                </a:solidFill>
                <a:effectLst/>
                <a:latin typeface="+mn-lt"/>
                <a:ea typeface="+mn-ea"/>
                <a:cs typeface="+mn-cs"/>
              </a:rPr>
              <a:t> are scheduled to open later this year. We will keep you updated on our social media channels</a:t>
            </a:r>
            <a:r>
              <a:rPr lang="en-GB"/>
              <a:t>.</a:t>
            </a:r>
            <a:endParaRPr lang="en-GB">
              <a:cs typeface="Calibri"/>
            </a:endParaRPr>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4</a:t>
            </a:fld>
            <a:endParaRPr lang="en-GB"/>
          </a:p>
        </p:txBody>
      </p:sp>
    </p:spTree>
    <p:extLst>
      <p:ext uri="{BB962C8B-B14F-4D97-AF65-F5344CB8AC3E}">
        <p14:creationId xmlns:p14="http://schemas.microsoft.com/office/powerpoint/2010/main" val="825838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5</a:t>
            </a:fld>
            <a:endParaRPr lang="en-GB"/>
          </a:p>
        </p:txBody>
      </p:sp>
    </p:spTree>
    <p:extLst>
      <p:ext uri="{BB962C8B-B14F-4D97-AF65-F5344CB8AC3E}">
        <p14:creationId xmlns:p14="http://schemas.microsoft.com/office/powerpoint/2010/main" val="1269053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a:t>There are two types of loans that you will be entitled to-this section will take you through them both. </a:t>
            </a:r>
          </a:p>
          <a:p>
            <a:pPr eaLnBrk="1" fontAlgn="auto" hangingPunct="1">
              <a:spcBef>
                <a:spcPts val="0"/>
              </a:spcBef>
              <a:spcAft>
                <a:spcPts val="0"/>
              </a:spcAft>
              <a:buFont typeface="Arial" pitchFamily="34" charset="0"/>
              <a:buNone/>
              <a:defRPr/>
            </a:pPr>
            <a:endParaRPr lang="en-GB"/>
          </a:p>
          <a:p>
            <a:pPr fontAlgn="auto">
              <a:spcBef>
                <a:spcPts val="0"/>
              </a:spcBef>
              <a:spcAft>
                <a:spcPts val="0"/>
              </a:spcAft>
              <a:defRPr/>
            </a:pPr>
            <a:r>
              <a:rPr lang="en-GB"/>
              <a:t>We’ve all heard the headline figures about how much it costs to go to university, but the first thing that you need to be aware of is that you do not need to pay this money upfront in order to go to university! </a:t>
            </a:r>
            <a:endParaRPr lang="en-GB">
              <a:cs typeface="Calibri"/>
            </a:endParaRPr>
          </a:p>
          <a:p>
            <a:pPr eaLnBrk="1" fontAlgn="auto" hangingPunct="1">
              <a:spcBef>
                <a:spcPts val="0"/>
              </a:spcBef>
              <a:spcAft>
                <a:spcPts val="0"/>
              </a:spcAft>
              <a:buFont typeface="Arial" pitchFamily="34" charset="0"/>
              <a:buNone/>
              <a:defRPr/>
            </a:pPr>
            <a:endParaRPr lang="en-GB"/>
          </a:p>
          <a:p>
            <a:pPr eaLnBrk="1" fontAlgn="auto" hangingPunct="1">
              <a:spcBef>
                <a:spcPts val="0"/>
              </a:spcBef>
              <a:spcAft>
                <a:spcPts val="0"/>
              </a:spcAft>
              <a:buFont typeface="Arial" pitchFamily="34" charset="0"/>
              <a:buNone/>
              <a:defRPr/>
            </a:pPr>
            <a:r>
              <a:rPr lang="en-GB"/>
              <a:t>The highest universities can charge for tuition fees per year is £9,250. Roehampton will be charging this much for their fees.</a:t>
            </a:r>
            <a:endParaRPr lang="en-GB">
              <a:cs typeface="Calibri"/>
            </a:endParaRPr>
          </a:p>
          <a:p>
            <a:pPr eaLnBrk="1" fontAlgn="auto" hangingPunct="1">
              <a:spcBef>
                <a:spcPts val="0"/>
              </a:spcBef>
              <a:spcAft>
                <a:spcPts val="0"/>
              </a:spcAft>
              <a:buFont typeface="Arial" pitchFamily="34" charset="0"/>
              <a:buNone/>
              <a:defRPr/>
            </a:pPr>
            <a:endParaRPr lang="en-GB"/>
          </a:p>
          <a:p>
            <a:pPr fontAlgn="auto">
              <a:spcBef>
                <a:spcPts val="0"/>
              </a:spcBef>
              <a:spcAft>
                <a:spcPts val="0"/>
              </a:spcAft>
              <a:defRPr/>
            </a:pPr>
            <a:r>
              <a:rPr lang="en-GB"/>
              <a:t>All UK students are eligible for a Tuition Fee Loan to cover all of the course fees charged by the university. </a:t>
            </a:r>
            <a:endParaRPr lang="en-GB">
              <a:cs typeface="Calibri"/>
            </a:endParaRPr>
          </a:p>
          <a:p>
            <a:pPr eaLnBrk="1" fontAlgn="auto" hangingPunct="1">
              <a:spcBef>
                <a:spcPts val="0"/>
              </a:spcBef>
              <a:spcAft>
                <a:spcPts val="0"/>
              </a:spcAft>
              <a:buFont typeface="Arial" pitchFamily="34" charset="0"/>
              <a:buNone/>
              <a:defRPr/>
            </a:pPr>
            <a:endParaRPr lang="en-GB"/>
          </a:p>
          <a:p>
            <a:pPr eaLnBrk="1" fontAlgn="auto" hangingPunct="1">
              <a:spcBef>
                <a:spcPts val="0"/>
              </a:spcBef>
              <a:spcAft>
                <a:spcPts val="0"/>
              </a:spcAft>
              <a:buFont typeface="Arial" pitchFamily="34" charset="0"/>
              <a:buNone/>
              <a:defRPr/>
            </a:pPr>
            <a:r>
              <a:rPr lang="en-GB"/>
              <a:t>To be eligible for this loan you must:</a:t>
            </a:r>
            <a:endParaRPr lang="en-GB">
              <a:cs typeface="Calibri"/>
            </a:endParaRPr>
          </a:p>
          <a:p>
            <a:pPr marL="628650" lvl="1" indent="-171450" eaLnBrk="1" fontAlgn="auto" hangingPunct="1">
              <a:spcBef>
                <a:spcPts val="0"/>
              </a:spcBef>
              <a:spcAft>
                <a:spcPts val="0"/>
              </a:spcAft>
              <a:buFontTx/>
              <a:buChar char="-"/>
              <a:defRPr/>
            </a:pPr>
            <a:r>
              <a:rPr lang="en-GB"/>
              <a:t>Be living in the UK on the first day of your course</a:t>
            </a:r>
            <a:endParaRPr lang="en-GB">
              <a:cs typeface="Calibri"/>
            </a:endParaRPr>
          </a:p>
          <a:p>
            <a:pPr marL="628650" lvl="1" indent="-171450" eaLnBrk="1" fontAlgn="auto" hangingPunct="1">
              <a:spcBef>
                <a:spcPts val="0"/>
              </a:spcBef>
              <a:spcAft>
                <a:spcPts val="0"/>
              </a:spcAft>
              <a:buFontTx/>
              <a:buChar char="-"/>
              <a:defRPr/>
            </a:pPr>
            <a:r>
              <a:rPr lang="en-GB"/>
              <a:t>Have had a UK address as your main address for the last 3 years prior to the course</a:t>
            </a:r>
            <a:endParaRPr lang="en-GB">
              <a:cs typeface="Calibri"/>
            </a:endParaRPr>
          </a:p>
          <a:p>
            <a:pPr eaLnBrk="1" fontAlgn="auto" hangingPunct="1">
              <a:spcBef>
                <a:spcPts val="0"/>
              </a:spcBef>
              <a:spcAft>
                <a:spcPts val="0"/>
              </a:spcAft>
              <a:defRPr/>
            </a:pPr>
            <a:endParaRPr lang="en-GB"/>
          </a:p>
          <a:p>
            <a:pPr eaLnBrk="1" fontAlgn="auto" hangingPunct="1">
              <a:spcBef>
                <a:spcPts val="0"/>
              </a:spcBef>
              <a:spcAft>
                <a:spcPts val="0"/>
              </a:spcAft>
              <a:defRPr/>
            </a:pPr>
            <a:r>
              <a:rPr lang="en-GB"/>
              <a:t>The loan is paid directly to the university – you will never see this money. This is good because it means you cannot accidentally spend it, lose the card details or forget to pay it. It is all done automatically through SFE.</a:t>
            </a:r>
            <a:endParaRPr lang="en-GB">
              <a:cs typeface="Calibri"/>
            </a:endParaRPr>
          </a:p>
          <a:p>
            <a:pPr eaLnBrk="1" fontAlgn="auto" hangingPunct="1">
              <a:spcBef>
                <a:spcPts val="0"/>
              </a:spcBef>
              <a:spcAft>
                <a:spcPts val="0"/>
              </a:spcAft>
              <a:defRPr/>
            </a:pPr>
            <a:endParaRPr lang="en-GB"/>
          </a:p>
          <a:p>
            <a:pPr eaLnBrk="1" fontAlgn="auto" hangingPunct="1">
              <a:spcBef>
                <a:spcPts val="0"/>
              </a:spcBef>
              <a:spcAft>
                <a:spcPts val="0"/>
              </a:spcAft>
              <a:defRPr/>
            </a:pPr>
            <a:r>
              <a:rPr lang="en-GB"/>
              <a:t>This loan does need to be repaid, however you will not start repaying it until you are earning over £25,000 per year. I will be going into more details about repayments later on in the presentation.#</a:t>
            </a:r>
            <a:endParaRPr lang="en-GB">
              <a:cs typeface="Calibri"/>
            </a:endParaRPr>
          </a:p>
          <a:p>
            <a:pPr eaLnBrk="1" fontAlgn="auto" hangingPunct="1">
              <a:spcBef>
                <a:spcPts val="0"/>
              </a:spcBef>
              <a:spcAft>
                <a:spcPts val="0"/>
              </a:spcAft>
              <a:defRPr/>
            </a:pPr>
            <a:endParaRPr lang="en-GB"/>
          </a:p>
          <a:p>
            <a:pPr eaLnBrk="1" fontAlgn="auto" hangingPunct="1">
              <a:spcBef>
                <a:spcPts val="0"/>
              </a:spcBef>
              <a:spcAft>
                <a:spcPts val="0"/>
              </a:spcAft>
              <a:defRPr/>
            </a:pPr>
            <a:r>
              <a:rPr lang="en-GB"/>
              <a:t>The word bursary and scholarships are </a:t>
            </a:r>
            <a:r>
              <a:rPr lang="en-GB" err="1"/>
              <a:t>offtern</a:t>
            </a:r>
            <a:r>
              <a:rPr lang="en-GB"/>
              <a:t> used interchangeably however b</a:t>
            </a:r>
            <a:r>
              <a:rPr lang="en-US" b="1" err="1"/>
              <a:t>ursaries</a:t>
            </a:r>
            <a:r>
              <a:rPr lang="en-US"/>
              <a:t> are usually non-competitive and automatic, often based on financial need, while </a:t>
            </a:r>
            <a:r>
              <a:rPr lang="en-US" b="1"/>
              <a:t>scholarships</a:t>
            </a:r>
            <a:r>
              <a:rPr lang="en-US"/>
              <a:t> are competitive and you usually, but not always, have to apply for them.</a:t>
            </a:r>
            <a:endParaRPr lang="en-GB"/>
          </a:p>
          <a:p>
            <a:pPr eaLnBrk="1" fontAlgn="auto" hangingPunct="1">
              <a:spcBef>
                <a:spcPts val="0"/>
              </a:spcBef>
              <a:spcAft>
                <a:spcPts val="0"/>
              </a:spcAft>
              <a:defRPr/>
            </a:pPr>
            <a:endParaRPr lang="en-GB"/>
          </a:p>
          <a:p>
            <a:pPr fontAlgn="auto">
              <a:spcBef>
                <a:spcPts val="0"/>
              </a:spcBef>
              <a:spcAft>
                <a:spcPts val="0"/>
              </a:spcAft>
              <a:defRPr/>
            </a:pPr>
            <a:r>
              <a:rPr lang="en-GB"/>
              <a:t>There is lots of additional support available to some UK students on top of the maintenance loan. </a:t>
            </a:r>
            <a:endParaRPr lang="en-GB">
              <a:cs typeface="Calibri"/>
            </a:endParaRPr>
          </a:p>
          <a:p>
            <a:pPr eaLnBrk="1" fontAlgn="auto" hangingPunct="1">
              <a:spcBef>
                <a:spcPts val="0"/>
              </a:spcBef>
              <a:spcAft>
                <a:spcPts val="0"/>
              </a:spcAft>
              <a:defRPr/>
            </a:pPr>
            <a:endParaRPr lang="en-GB"/>
          </a:p>
          <a:p>
            <a:pPr eaLnBrk="1" fontAlgn="auto" hangingPunct="1">
              <a:spcBef>
                <a:spcPts val="0"/>
              </a:spcBef>
              <a:spcAft>
                <a:spcPts val="0"/>
              </a:spcAft>
              <a:defRPr/>
            </a:pPr>
            <a:r>
              <a:rPr lang="en-GB"/>
              <a:t>There are two types of additional support, Bursaries and Scholarships. A bursary will offer a reduction (or elimination) of fees or offer a cash amount and is often dependent on your personal financial circumstances.</a:t>
            </a:r>
            <a:endParaRPr lang="en-GB">
              <a:cs typeface="Calibri"/>
            </a:endParaRPr>
          </a:p>
          <a:p>
            <a:pPr eaLnBrk="1" fontAlgn="auto" hangingPunct="1">
              <a:spcBef>
                <a:spcPts val="0"/>
              </a:spcBef>
              <a:spcAft>
                <a:spcPts val="0"/>
              </a:spcAft>
              <a:defRPr/>
            </a:pPr>
            <a:endParaRPr lang="en-GB"/>
          </a:p>
          <a:p>
            <a:pPr eaLnBrk="1" fontAlgn="auto" hangingPunct="1">
              <a:spcBef>
                <a:spcPts val="0"/>
              </a:spcBef>
              <a:spcAft>
                <a:spcPts val="0"/>
              </a:spcAft>
              <a:defRPr/>
            </a:pPr>
            <a:r>
              <a:rPr lang="en-GB"/>
              <a:t>A scholarship, is often dependent on some other personal criteria or academic achievement.</a:t>
            </a:r>
            <a:endParaRPr lang="en-GB">
              <a:cs typeface="Calibri"/>
            </a:endParaRPr>
          </a:p>
          <a:p>
            <a:pPr eaLnBrk="1" fontAlgn="auto" hangingPunct="1">
              <a:spcBef>
                <a:spcPts val="0"/>
              </a:spcBef>
              <a:spcAft>
                <a:spcPts val="0"/>
              </a:spcAft>
              <a:defRPr/>
            </a:pPr>
            <a:endParaRPr lang="en-GB"/>
          </a:p>
          <a:p>
            <a:pPr eaLnBrk="1" fontAlgn="auto" hangingPunct="1">
              <a:spcBef>
                <a:spcPts val="0"/>
              </a:spcBef>
              <a:spcAft>
                <a:spcPts val="0"/>
              </a:spcAft>
              <a:defRPr/>
            </a:pPr>
            <a:r>
              <a:rPr lang="en-GB"/>
              <a:t>At Roehampton there are three different scholarships on offer (which each have their own eligibility criteria):</a:t>
            </a:r>
            <a:endParaRPr lang="en-GB">
              <a:cs typeface="Calibri"/>
            </a:endParaRPr>
          </a:p>
          <a:p>
            <a:pPr eaLnBrk="1" fontAlgn="auto" hangingPunct="1">
              <a:spcBef>
                <a:spcPts val="0"/>
              </a:spcBef>
              <a:spcAft>
                <a:spcPts val="0"/>
              </a:spcAft>
              <a:defRPr/>
            </a:pPr>
            <a:endParaRPr lang="en-GB"/>
          </a:p>
          <a:p>
            <a:pPr marL="171450" indent="-171450" eaLnBrk="1" fontAlgn="auto" hangingPunct="1">
              <a:spcBef>
                <a:spcPts val="0"/>
              </a:spcBef>
              <a:spcAft>
                <a:spcPts val="0"/>
              </a:spcAft>
              <a:buFont typeface="Arial" pitchFamily="34" charset="0"/>
              <a:buChar char="•"/>
              <a:defRPr/>
            </a:pPr>
            <a:r>
              <a:rPr lang="en-GB"/>
              <a:t>BA Primary Education Male Student Scholarship – </a:t>
            </a:r>
            <a:r>
              <a:rPr lang="en-US"/>
              <a:t>£1,000 cash award each year, for 3 years.</a:t>
            </a:r>
            <a:endParaRPr lang="en-US">
              <a:cs typeface="Calibri"/>
            </a:endParaRPr>
          </a:p>
          <a:p>
            <a:pPr marL="171450" indent="-171450" fontAlgn="auto">
              <a:spcBef>
                <a:spcPts val="0"/>
              </a:spcBef>
              <a:spcAft>
                <a:spcPts val="0"/>
              </a:spcAft>
              <a:buFont typeface="Arial" pitchFamily="34" charset="0"/>
              <a:buChar char="•"/>
              <a:defRPr/>
            </a:pPr>
            <a:r>
              <a:rPr lang="en-GB"/>
              <a:t>School of Arts &amp; Humanities Scholarship - £1,500 per year of undergraduate study.</a:t>
            </a:r>
            <a:endParaRPr lang="en-GB">
              <a:cs typeface="Calibri"/>
            </a:endParaRPr>
          </a:p>
          <a:p>
            <a:pPr marL="171450" indent="-171450">
              <a:spcBef>
                <a:spcPts val="0"/>
              </a:spcBef>
              <a:spcAft>
                <a:spcPts val="0"/>
              </a:spcAft>
              <a:buFont typeface="Arial" pitchFamily="34" charset="0"/>
              <a:buChar char="•"/>
              <a:defRPr/>
            </a:pPr>
            <a:r>
              <a:rPr lang="en-GB">
                <a:cs typeface="Calibri"/>
              </a:rPr>
              <a:t>Women in Computer Science Scholarship - </a:t>
            </a:r>
            <a:r>
              <a:rPr lang="en-US"/>
              <a:t>£1,000 cash award each year, for 3 years. </a:t>
            </a:r>
            <a:endParaRPr lang="en-GB">
              <a:cs typeface="Calibri"/>
            </a:endParaRPr>
          </a:p>
          <a:p>
            <a:pPr marL="171450" indent="-171450">
              <a:spcBef>
                <a:spcPts val="0"/>
              </a:spcBef>
              <a:spcAft>
                <a:spcPts val="0"/>
              </a:spcAft>
              <a:buFont typeface="Arial" pitchFamily="34" charset="0"/>
              <a:buChar char="•"/>
              <a:defRPr/>
            </a:pPr>
            <a:r>
              <a:rPr lang="en-US">
                <a:cs typeface="Calibri"/>
              </a:rPr>
              <a:t>Esports Scholarships - </a:t>
            </a:r>
            <a:r>
              <a:rPr lang="en-US"/>
              <a:t>£1,500 per year of your degree.</a:t>
            </a:r>
            <a:endParaRPr lang="en-US">
              <a:cs typeface="Calibri"/>
            </a:endParaRPr>
          </a:p>
          <a:p>
            <a:pPr marL="171450" indent="-171450">
              <a:spcBef>
                <a:spcPts val="0"/>
              </a:spcBef>
              <a:spcAft>
                <a:spcPts val="0"/>
              </a:spcAft>
              <a:buFont typeface="Arial" pitchFamily="34" charset="0"/>
              <a:buChar char="•"/>
              <a:defRPr/>
            </a:pPr>
            <a:endParaRPr lang="en-GB">
              <a:cs typeface="Calibri"/>
            </a:endParaRPr>
          </a:p>
          <a:p>
            <a:pPr fontAlgn="auto">
              <a:spcBef>
                <a:spcPts val="0"/>
              </a:spcBef>
              <a:spcAft>
                <a:spcPts val="0"/>
              </a:spcAft>
              <a:defRPr/>
            </a:pPr>
            <a:endParaRPr lang="en-GB"/>
          </a:p>
          <a:p>
            <a:pPr fontAlgn="auto">
              <a:spcBef>
                <a:spcPts val="0"/>
              </a:spcBef>
              <a:spcAft>
                <a:spcPts val="0"/>
              </a:spcAft>
              <a:defRPr/>
            </a:pPr>
            <a:r>
              <a:rPr lang="en-GB"/>
              <a:t>Each university will have its own specific scholarships and bursaries. </a:t>
            </a:r>
            <a:endParaRPr lang="en-GB">
              <a:cs typeface="Calibri"/>
            </a:endParaRPr>
          </a:p>
          <a:p>
            <a:pPr eaLnBrk="1" fontAlgn="auto" hangingPunct="1">
              <a:spcBef>
                <a:spcPts val="0"/>
              </a:spcBef>
              <a:spcAft>
                <a:spcPts val="0"/>
              </a:spcAft>
              <a:defRPr/>
            </a:pPr>
            <a:endParaRPr lang="en-GB"/>
          </a:p>
          <a:p>
            <a:pPr fontAlgn="auto">
              <a:spcBef>
                <a:spcPts val="0"/>
              </a:spcBef>
              <a:spcAft>
                <a:spcPts val="0"/>
              </a:spcAft>
              <a:defRPr/>
            </a:pPr>
            <a:r>
              <a:rPr lang="en-GB"/>
              <a:t>You should do your own research on the websites of the universities you are considering applying to in order to find out what they have to offer. There is a website called student cash point that gives an overview of what is available at each university. </a:t>
            </a:r>
            <a:endParaRPr lang="en-GB">
              <a:cs typeface="Calibri"/>
            </a:endParaRPr>
          </a:p>
          <a:p>
            <a:pPr eaLnBrk="1" fontAlgn="auto" hangingPunct="1">
              <a:spcBef>
                <a:spcPts val="0"/>
              </a:spcBef>
              <a:spcAft>
                <a:spcPts val="0"/>
              </a:spcAft>
              <a:defRPr/>
            </a:pPr>
            <a:endParaRPr lang="en-GB"/>
          </a:p>
          <a:p>
            <a:pPr fontAlgn="auto">
              <a:spcBef>
                <a:spcPts val="0"/>
              </a:spcBef>
              <a:spcAft>
                <a:spcPts val="0"/>
              </a:spcAft>
              <a:defRPr/>
            </a:pPr>
            <a:r>
              <a:rPr lang="en-GB"/>
              <a:t>It is important to note that the scholarships available can and will change year-on-year. </a:t>
            </a:r>
            <a:endParaRPr lang="en-GB">
              <a:cs typeface="Calibri"/>
            </a:endParaRPr>
          </a:p>
          <a:p>
            <a:pPr eaLnBrk="1" fontAlgn="auto" hangingPunct="1">
              <a:spcBef>
                <a:spcPts val="0"/>
              </a:spcBef>
              <a:spcAft>
                <a:spcPts val="0"/>
              </a:spcAft>
              <a:defRPr/>
            </a:pPr>
            <a:endParaRPr lang="en-GB"/>
          </a:p>
          <a:p>
            <a:pPr eaLnBrk="1" fontAlgn="auto" hangingPunct="1">
              <a:spcBef>
                <a:spcPts val="0"/>
              </a:spcBef>
              <a:spcAft>
                <a:spcPts val="0"/>
              </a:spcAft>
              <a:defRPr/>
            </a:pPr>
            <a:endParaRPr lang="en-GB"/>
          </a:p>
          <a:p>
            <a:pPr eaLnBrk="1" fontAlgn="auto" hangingPunct="1">
              <a:spcBef>
                <a:spcPts val="0"/>
              </a:spcBef>
              <a:spcAft>
                <a:spcPts val="0"/>
              </a:spcAft>
              <a:defRPr/>
            </a:pPr>
            <a:endParaRPr lang="en-GB"/>
          </a:p>
          <a:p>
            <a:pPr eaLnBrk="1" fontAlgn="auto" hangingPunct="1">
              <a:spcBef>
                <a:spcPts val="0"/>
              </a:spcBef>
              <a:spcAft>
                <a:spcPts val="0"/>
              </a:spcAft>
              <a:defRPr/>
            </a:pPr>
            <a:endParaRPr lang="en-GB"/>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9150B01-3205-4998-911B-5E6D1616C571}" type="slidenum">
              <a:rPr lang="en-GB" altLang="en-US" smtClean="0"/>
              <a:pPr/>
              <a:t>6</a:t>
            </a:fld>
            <a:endParaRPr lang="en-GB" altLang="en-US"/>
          </a:p>
        </p:txBody>
      </p:sp>
    </p:spTree>
    <p:extLst>
      <p:ext uri="{BB962C8B-B14F-4D97-AF65-F5344CB8AC3E}">
        <p14:creationId xmlns:p14="http://schemas.microsoft.com/office/powerpoint/2010/main" val="364869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a:solidFill>
                  <a:srgbClr val="0E7168"/>
                </a:solidFill>
                <a:latin typeface="Helvetica Neue Bold Condensed"/>
              </a:rPr>
              <a:t>So you went to university, had a great time, got the job of your dreams, but now it’s time to start repaying your student loan. </a:t>
            </a:r>
          </a:p>
          <a:p>
            <a:pPr eaLnBrk="1" fontAlgn="auto" hangingPunct="1">
              <a:spcBef>
                <a:spcPts val="0"/>
              </a:spcBef>
              <a:spcAft>
                <a:spcPts val="0"/>
              </a:spcAft>
              <a:buFont typeface="Arial" pitchFamily="34" charset="0"/>
              <a:buNone/>
              <a:defRPr/>
            </a:pPr>
            <a:endParaRPr lang="en-GB">
              <a:solidFill>
                <a:srgbClr val="0E7168"/>
              </a:solidFill>
              <a:latin typeface="Helvetica Neue Bold Condensed"/>
            </a:endParaRPr>
          </a:p>
          <a:p>
            <a:pPr fontAlgn="auto">
              <a:spcBef>
                <a:spcPts val="0"/>
              </a:spcBef>
              <a:spcAft>
                <a:spcPts val="0"/>
              </a:spcAft>
              <a:defRPr/>
            </a:pPr>
            <a:r>
              <a:rPr lang="en-GB">
                <a:solidFill>
                  <a:srgbClr val="0E7168"/>
                </a:solidFill>
                <a:latin typeface="Helvetica Neue Bold Condensed"/>
              </a:rPr>
              <a:t>But don’t worry, your student loans are not like other loans you might take out as an adult, and there will be no one knocking at your door trying to take your TV. </a:t>
            </a:r>
          </a:p>
          <a:p>
            <a:pPr eaLnBrk="1" fontAlgn="auto" hangingPunct="1">
              <a:spcBef>
                <a:spcPts val="0"/>
              </a:spcBef>
              <a:spcAft>
                <a:spcPts val="0"/>
              </a:spcAft>
              <a:buFont typeface="Arial" pitchFamily="34" charset="0"/>
              <a:buNone/>
              <a:defRPr/>
            </a:pPr>
            <a:endParaRPr lang="en-GB">
              <a:solidFill>
                <a:srgbClr val="0E7168"/>
              </a:solidFill>
              <a:latin typeface="Helvetica Neue Bold Condensed"/>
            </a:endParaRPr>
          </a:p>
          <a:p>
            <a:pPr eaLnBrk="1" fontAlgn="auto" hangingPunct="1">
              <a:spcBef>
                <a:spcPts val="0"/>
              </a:spcBef>
              <a:spcAft>
                <a:spcPts val="0"/>
              </a:spcAft>
              <a:buFont typeface="Arial" pitchFamily="34" charset="0"/>
              <a:buNone/>
              <a:defRPr/>
            </a:pPr>
            <a:r>
              <a:rPr lang="en-GB"/>
              <a:t>Your student loan is one of the easiest to pay back – it happens automatically. You won’t start paying back your loan until the April after you have graduated; so you have time to settle into a new job if you get one straight out of university. However, if you are not employed by the April after graduation then you won’t start paying it back until you do have a job and you are earning £25,725 a year before tax.</a:t>
            </a:r>
            <a:endParaRPr lang="en-GB">
              <a:cs typeface="Calibri"/>
            </a:endParaRPr>
          </a:p>
          <a:p>
            <a:pPr eaLnBrk="1" fontAlgn="auto" hangingPunct="1">
              <a:spcBef>
                <a:spcPts val="0"/>
              </a:spcBef>
              <a:spcAft>
                <a:spcPts val="0"/>
              </a:spcAft>
              <a:buFont typeface="Arial" pitchFamily="34" charset="0"/>
              <a:buNone/>
              <a:defRPr/>
            </a:pPr>
            <a:endParaRPr lang="en-GB"/>
          </a:p>
          <a:p>
            <a:pPr eaLnBrk="1" fontAlgn="auto" hangingPunct="1">
              <a:spcBef>
                <a:spcPts val="0"/>
              </a:spcBef>
              <a:spcAft>
                <a:spcPts val="0"/>
              </a:spcAft>
              <a:buFont typeface="Arial" pitchFamily="34" charset="0"/>
              <a:buNone/>
              <a:defRPr/>
            </a:pPr>
            <a:r>
              <a:rPr lang="en-GB"/>
              <a:t>You will pay back 9% of any earnings over £</a:t>
            </a:r>
            <a:r>
              <a:rPr lang="en-GB" altLang="en-US" sz="1200">
                <a:solidFill>
                  <a:schemeClr val="bg1"/>
                </a:solidFill>
                <a:latin typeface="Arial"/>
                <a:ea typeface="MS PGothic"/>
                <a:cs typeface="Arial"/>
              </a:rPr>
              <a:t>26,575</a:t>
            </a:r>
            <a:r>
              <a:rPr lang="en-GB"/>
              <a:t> each year:</a:t>
            </a:r>
            <a:endParaRPr lang="en-GB">
              <a:cs typeface="Calibri"/>
            </a:endParaRPr>
          </a:p>
          <a:p>
            <a:pPr marL="171450" indent="-171450" fontAlgn="auto">
              <a:spcBef>
                <a:spcPts val="0"/>
              </a:spcBef>
              <a:spcAft>
                <a:spcPts val="0"/>
              </a:spcAft>
              <a:buFont typeface="Arial" pitchFamily="34" charset="0"/>
              <a:buChar char="•"/>
              <a:defRPr/>
            </a:pPr>
            <a:r>
              <a:rPr lang="en-GB"/>
              <a:t>E.g. if you earn £26,576 </a:t>
            </a:r>
            <a:endParaRPr lang="en-GB">
              <a:cs typeface="Calibri"/>
            </a:endParaRPr>
          </a:p>
          <a:p>
            <a:pPr marL="628650" lvl="1" indent="-171450" eaLnBrk="1" fontAlgn="auto" hangingPunct="1">
              <a:spcBef>
                <a:spcPts val="0"/>
              </a:spcBef>
              <a:spcAft>
                <a:spcPts val="0"/>
              </a:spcAft>
              <a:buFontTx/>
              <a:buChar char="-"/>
              <a:defRPr/>
            </a:pPr>
            <a:r>
              <a:rPr lang="en-GB"/>
              <a:t>You are earning only £1 over £26,575</a:t>
            </a:r>
            <a:endParaRPr lang="en-GB">
              <a:cs typeface="Calibri"/>
            </a:endParaRPr>
          </a:p>
          <a:p>
            <a:pPr marL="628650" lvl="1" indent="-171450" eaLnBrk="1" fontAlgn="auto" hangingPunct="1">
              <a:spcBef>
                <a:spcPts val="0"/>
              </a:spcBef>
              <a:spcAft>
                <a:spcPts val="0"/>
              </a:spcAft>
              <a:buFontTx/>
              <a:buChar char="-"/>
              <a:defRPr/>
            </a:pPr>
            <a:r>
              <a:rPr lang="en-GB"/>
              <a:t>9% of £1 = 9p</a:t>
            </a:r>
            <a:endParaRPr lang="en-GB">
              <a:cs typeface="Calibri"/>
            </a:endParaRPr>
          </a:p>
          <a:p>
            <a:pPr marL="628650" lvl="1" indent="-171450" eaLnBrk="1" fontAlgn="auto" hangingPunct="1">
              <a:spcBef>
                <a:spcPts val="0"/>
              </a:spcBef>
              <a:spcAft>
                <a:spcPts val="0"/>
              </a:spcAft>
              <a:buFontTx/>
              <a:buChar char="-"/>
              <a:defRPr/>
            </a:pPr>
            <a:r>
              <a:rPr lang="en-GB"/>
              <a:t>You will pay back 9p per year</a:t>
            </a:r>
            <a:endParaRPr lang="en-GB">
              <a:cs typeface="Calibri"/>
            </a:endParaRPr>
          </a:p>
          <a:p>
            <a:pPr marL="628650" lvl="1" indent="-171450" eaLnBrk="1" fontAlgn="auto" hangingPunct="1">
              <a:spcBef>
                <a:spcPts val="0"/>
              </a:spcBef>
              <a:spcAft>
                <a:spcPts val="0"/>
              </a:spcAft>
              <a:buFontTx/>
              <a:buChar char="-"/>
              <a:defRPr/>
            </a:pPr>
            <a:endParaRPr lang="en-GB"/>
          </a:p>
          <a:p>
            <a:pPr eaLnBrk="1" fontAlgn="auto" hangingPunct="1">
              <a:spcBef>
                <a:spcPts val="0"/>
              </a:spcBef>
              <a:spcAft>
                <a:spcPts val="0"/>
              </a:spcAft>
              <a:buFont typeface="Arial" pitchFamily="34" charset="0"/>
              <a:buNone/>
              <a:defRPr/>
            </a:pPr>
            <a:r>
              <a:rPr lang="en-GB"/>
              <a:t>You won’t miss the money any of the money as it is taken out of your pay packet before it goes into your bank. It goes out along with the Tax and NI you pay, so you never actually see the money – it’s just a figure on your payslip!</a:t>
            </a:r>
            <a:endParaRPr lang="en-GB">
              <a:cs typeface="Calibri"/>
            </a:endParaRPr>
          </a:p>
          <a:p>
            <a:pPr eaLnBrk="1" fontAlgn="auto" hangingPunct="1">
              <a:spcBef>
                <a:spcPts val="0"/>
              </a:spcBef>
              <a:spcAft>
                <a:spcPts val="0"/>
              </a:spcAft>
              <a:buFont typeface="Arial" pitchFamily="34" charset="0"/>
              <a:buNone/>
              <a:defRPr/>
            </a:pPr>
            <a:endParaRPr lang="en-GB"/>
          </a:p>
          <a:p>
            <a:pPr fontAlgn="auto">
              <a:spcBef>
                <a:spcPts val="0"/>
              </a:spcBef>
              <a:spcAft>
                <a:spcPts val="0"/>
              </a:spcAft>
              <a:defRPr/>
            </a:pPr>
            <a:r>
              <a:rPr lang="en-GB"/>
              <a:t>The repayments go out automatically, so there is no chance of you missing one and falling behind. </a:t>
            </a:r>
            <a:endParaRPr lang="en-GB">
              <a:cs typeface="Calibri"/>
            </a:endParaRPr>
          </a:p>
          <a:p>
            <a:pPr eaLnBrk="1" fontAlgn="auto" hangingPunct="1">
              <a:spcBef>
                <a:spcPts val="0"/>
              </a:spcBef>
              <a:spcAft>
                <a:spcPts val="0"/>
              </a:spcAft>
              <a:buFont typeface="Arial" pitchFamily="34" charset="0"/>
              <a:buNone/>
              <a:defRPr/>
            </a:pPr>
            <a:endParaRPr lang="en-GB"/>
          </a:p>
          <a:p>
            <a:pPr fontAlgn="auto">
              <a:spcBef>
                <a:spcPts val="0"/>
              </a:spcBef>
              <a:spcAft>
                <a:spcPts val="0"/>
              </a:spcAft>
              <a:defRPr/>
            </a:pPr>
            <a:r>
              <a:rPr lang="en-GB"/>
              <a:t>One more important bit of information: if, for any reason you stop earning over £26,575, your payments will also stop. This is regardless of the circumstances around you pay decrease and is applicable to pay dropping below the threshold or stopping altogether. This includes maternity leave and career breaks. </a:t>
            </a:r>
            <a:endParaRPr lang="en-GB">
              <a:cs typeface="Calibri"/>
            </a:endParaRPr>
          </a:p>
          <a:p>
            <a:pPr eaLnBrk="1" fontAlgn="auto" hangingPunct="1">
              <a:spcBef>
                <a:spcPts val="0"/>
              </a:spcBef>
              <a:spcAft>
                <a:spcPts val="0"/>
              </a:spcAft>
              <a:defRPr/>
            </a:pPr>
            <a:endParaRPr lang="en-GB"/>
          </a:p>
          <a:p>
            <a:pPr eaLnBrk="1" fontAlgn="auto" hangingPunct="1">
              <a:spcBef>
                <a:spcPts val="0"/>
              </a:spcBef>
              <a:spcAft>
                <a:spcPts val="0"/>
              </a:spcAft>
              <a:defRPr/>
            </a:pPr>
            <a:endParaRPr lang="en-GB"/>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2E09CE4-CDBF-44D7-B4AC-50CB45E8F609}" type="slidenum">
              <a:rPr lang="en-GB" altLang="en-US" smtClean="0"/>
              <a:pPr/>
              <a:t>7</a:t>
            </a:fld>
            <a:endParaRPr lang="en-GB" altLang="en-US"/>
          </a:p>
        </p:txBody>
      </p:sp>
    </p:spTree>
    <p:extLst>
      <p:ext uri="{BB962C8B-B14F-4D97-AF65-F5344CB8AC3E}">
        <p14:creationId xmlns:p14="http://schemas.microsoft.com/office/powerpoint/2010/main" val="3355896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a:t>You are not on your</a:t>
            </a:r>
            <a:r>
              <a:rPr lang="en-GB" baseline="0"/>
              <a:t> own when you go to University, Most universities have support staff available you can speak to and make appointment with if you need advice about your finances, they are often called student welfare officers. Some universities also have hardship funds. </a:t>
            </a:r>
            <a:r>
              <a:rPr lang="en-GB" sz="1200" b="0" i="0" kern="1200">
                <a:solidFill>
                  <a:schemeClr val="tx1"/>
                </a:solidFill>
                <a:effectLst/>
                <a:latin typeface="+mn-lt"/>
                <a:ea typeface="+mn-ea"/>
                <a:cs typeface="+mn-cs"/>
              </a:rPr>
              <a:t>Our Student Hardship Fund provides financial assistance for to help students through periods of financial difficulty. As a Roehampton student, you will be able to apply at any point throughout your programme, and funding includes grants or repayable interest-free loans.</a:t>
            </a:r>
            <a:endParaRPr lang="en-GB"/>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696CFF-4DB6-423F-AEDE-771173877EDB}" type="slidenum">
              <a:rPr lang="en-GB" altLang="en-US" smtClean="0"/>
              <a:pPr/>
              <a:t>8</a:t>
            </a:fld>
            <a:endParaRPr lang="en-GB" altLang="en-US"/>
          </a:p>
        </p:txBody>
      </p:sp>
    </p:spTree>
    <p:extLst>
      <p:ext uri="{BB962C8B-B14F-4D97-AF65-F5344CB8AC3E}">
        <p14:creationId xmlns:p14="http://schemas.microsoft.com/office/powerpoint/2010/main" val="860575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lots of different types</a:t>
            </a:r>
            <a:r>
              <a:rPr lang="en-GB" baseline="0"/>
              <a:t> of financial support you should be aware of…</a:t>
            </a:r>
            <a:endParaRPr lang="en-GB"/>
          </a:p>
        </p:txBody>
      </p:sp>
      <p:sp>
        <p:nvSpPr>
          <p:cNvPr id="4" name="Slide Number Placeholder 3"/>
          <p:cNvSpPr>
            <a:spLocks noGrp="1"/>
          </p:cNvSpPr>
          <p:nvPr>
            <p:ph type="sldNum" sz="quarter" idx="10"/>
          </p:nvPr>
        </p:nvSpPr>
        <p:spPr/>
        <p:txBody>
          <a:bodyPr/>
          <a:lstStyle/>
          <a:p>
            <a:pPr>
              <a:defRPr/>
            </a:pPr>
            <a:fld id="{2623F5C5-027F-43CD-9FC2-EE72DB8A5E4F}" type="slidenum">
              <a:rPr lang="en-GB" smtClean="0"/>
              <a:pPr>
                <a:defRPr/>
              </a:pPr>
              <a:t>9</a:t>
            </a:fld>
            <a:endParaRPr lang="en-GB"/>
          </a:p>
        </p:txBody>
      </p:sp>
    </p:spTree>
    <p:extLst>
      <p:ext uri="{BB962C8B-B14F-4D97-AF65-F5344CB8AC3E}">
        <p14:creationId xmlns:p14="http://schemas.microsoft.com/office/powerpoint/2010/main" val="3059587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52913"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solidFill>
                  <a:srgbClr val="063532"/>
                </a:solidFill>
              </a:defRPr>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635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20351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63532"/>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rgbClr val="063532"/>
                </a:solidFill>
              </a:defRPr>
            </a:lvl1pPr>
            <a:lvl2pPr>
              <a:defRPr>
                <a:solidFill>
                  <a:srgbClr val="063532"/>
                </a:solidFill>
              </a:defRPr>
            </a:lvl2pPr>
            <a:lvl3pPr>
              <a:defRPr>
                <a:solidFill>
                  <a:srgbClr val="063532"/>
                </a:solidFill>
              </a:defRPr>
            </a:lvl3pPr>
            <a:lvl4pPr>
              <a:defRPr>
                <a:solidFill>
                  <a:srgbClr val="063532"/>
                </a:solidFill>
              </a:defRPr>
            </a:lvl4pPr>
            <a:lvl5pPr>
              <a:defRPr>
                <a:solidFill>
                  <a:srgbClr val="06353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A8C4B77-9985-4EA5-85AE-F9C47042BFD9}" type="datetimeFigureOut">
              <a:rPr lang="en-GB"/>
              <a:pPr>
                <a:defRPr/>
              </a:pPr>
              <a:t>24/11/2020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5F73EA0-B070-40F4-AB98-B78FF1068EFE}" type="slidenum">
              <a:rPr lang="en-GB"/>
              <a:pPr>
                <a:defRPr/>
              </a:pPr>
              <a:t>‹#›</a:t>
            </a:fld>
            <a:endParaRPr lang="en-GB"/>
          </a:p>
        </p:txBody>
      </p:sp>
    </p:spTree>
    <p:extLst>
      <p:ext uri="{BB962C8B-B14F-4D97-AF65-F5344CB8AC3E}">
        <p14:creationId xmlns:p14="http://schemas.microsoft.com/office/powerpoint/2010/main" val="258080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636C6B71-5684-4C0E-A59A-F7FE309441CE}" type="datetimeFigureOut">
              <a:rPr lang="en-GB"/>
              <a:pPr>
                <a:defRPr/>
              </a:pPr>
              <a:t>24/11/2020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5B1CE77-0614-416E-92DE-DF64A0E79B08}" type="slidenum">
              <a:rPr lang="en-GB"/>
              <a:pPr>
                <a:defRPr/>
              </a:pPr>
              <a:t>‹#›</a:t>
            </a:fld>
            <a:endParaRPr lang="en-GB"/>
          </a:p>
        </p:txBody>
      </p:sp>
    </p:spTree>
    <p:extLst>
      <p:ext uri="{BB962C8B-B14F-4D97-AF65-F5344CB8AC3E}">
        <p14:creationId xmlns:p14="http://schemas.microsoft.com/office/powerpoint/2010/main" val="375567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83E286E-62EB-43AF-93C5-BF0DD8BDD930}" type="datetimeFigureOut">
              <a:rPr lang="en-GB"/>
              <a:pPr>
                <a:defRPr/>
              </a:pPr>
              <a:t>24/11/2020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1FF33E7-9169-4D7B-B669-13AD90A31AF1}" type="slidenum">
              <a:rPr lang="en-GB"/>
              <a:pPr>
                <a:defRPr/>
              </a:pPr>
              <a:t>‹#›</a:t>
            </a:fld>
            <a:endParaRPr lang="en-GB"/>
          </a:p>
        </p:txBody>
      </p:sp>
    </p:spTree>
    <p:extLst>
      <p:ext uri="{BB962C8B-B14F-4D97-AF65-F5344CB8AC3E}">
        <p14:creationId xmlns:p14="http://schemas.microsoft.com/office/powerpoint/2010/main" val="237888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CAE9CB-7626-47F3-975D-4ACAC4698097}" type="datetimeFigureOut">
              <a:rPr lang="en-GB"/>
              <a:pPr>
                <a:defRPr/>
              </a:pPr>
              <a:t>24/11/2020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E02612C-1440-40F8-8C95-156452BA7F54}" type="slidenum">
              <a:rPr lang="en-GB"/>
              <a:pPr>
                <a:defRPr/>
              </a:pPr>
              <a:t>‹#›</a:t>
            </a:fld>
            <a:endParaRPr lang="en-GB"/>
          </a:p>
        </p:txBody>
      </p:sp>
    </p:spTree>
    <p:extLst>
      <p:ext uri="{BB962C8B-B14F-4D97-AF65-F5344CB8AC3E}">
        <p14:creationId xmlns:p14="http://schemas.microsoft.com/office/powerpoint/2010/main" val="104607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353437" y="1408734"/>
            <a:ext cx="1141449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a:t>Click to edit Master title style</a:t>
            </a:r>
          </a:p>
        </p:txBody>
      </p:sp>
      <p:sp>
        <p:nvSpPr>
          <p:cNvPr id="6" name="Text Placeholder 2"/>
          <p:cNvSpPr>
            <a:spLocks noGrp="1"/>
          </p:cNvSpPr>
          <p:nvPr>
            <p:ph idx="1"/>
          </p:nvPr>
        </p:nvSpPr>
        <p:spPr bwMode="auto">
          <a:xfrm>
            <a:off x="353437" y="3212302"/>
            <a:ext cx="11414495"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Tree>
    <p:extLst>
      <p:ext uri="{BB962C8B-B14F-4D97-AF65-F5344CB8AC3E}">
        <p14:creationId xmlns:p14="http://schemas.microsoft.com/office/powerpoint/2010/main" val="3527951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BEA"/>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63532"/>
                </a:solidFill>
                <a:latin typeface="+mn-lt"/>
              </a:defRPr>
            </a:lvl1pPr>
          </a:lstStyle>
          <a:p>
            <a:pPr>
              <a:defRPr/>
            </a:pPr>
            <a:fld id="{73CD7187-C91C-4AB1-8213-EE81F2CE99FF}" type="datetimeFigureOut">
              <a:rPr lang="en-GB"/>
              <a:pPr>
                <a:defRPr/>
              </a:pPr>
              <a:t>24/11/2020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63532"/>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63532"/>
                </a:solidFill>
                <a:latin typeface="+mn-lt"/>
              </a:defRPr>
            </a:lvl1pPr>
          </a:lstStyle>
          <a:p>
            <a:pPr>
              <a:defRPr/>
            </a:pPr>
            <a:fld id="{B64F1E4E-570C-4B26-91C5-DB5138778F1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0" r:id="rId1"/>
    <p:sldLayoutId id="2147483676" r:id="rId2"/>
    <p:sldLayoutId id="2147483677" r:id="rId3"/>
    <p:sldLayoutId id="2147483678" r:id="rId4"/>
    <p:sldLayoutId id="2147483679" r:id="rId5"/>
    <p:sldLayoutId id="2147483681" r:id="rId6"/>
  </p:sldLayoutIdLst>
  <p:txStyles>
    <p:titleStyle>
      <a:lvl1pPr algn="l" rtl="0" eaLnBrk="1" fontAlgn="base" hangingPunct="1">
        <a:lnSpc>
          <a:spcPct val="90000"/>
        </a:lnSpc>
        <a:spcBef>
          <a:spcPct val="0"/>
        </a:spcBef>
        <a:spcAft>
          <a:spcPct val="0"/>
        </a:spcAft>
        <a:defRPr sz="4400" kern="1200">
          <a:solidFill>
            <a:srgbClr val="063532"/>
          </a:solidFill>
          <a:latin typeface="+mj-lt"/>
          <a:ea typeface="+mj-ea"/>
          <a:cs typeface="+mj-cs"/>
        </a:defRPr>
      </a:lvl1pPr>
      <a:lvl2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6353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6353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6353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ucas.com/" TargetMode="External"/><Relationship Id="rId3" Type="http://schemas.openxmlformats.org/officeDocument/2006/relationships/hyperlink" Target="https://www.gov.uk/apply-online-for-student-finance" TargetMode="External"/><Relationship Id="rId7" Type="http://schemas.openxmlformats.org/officeDocument/2006/relationships/hyperlink" Target="https://www.youtube.com/user/SFEFILM"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roehamptonuni/" TargetMode="External"/><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hyperlink" Target="http://www.roehampton.ac.uk/contact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uidance/guidance-for-prospective-students" TargetMode="External"/><Relationship Id="rId7" Type="http://schemas.openxmlformats.org/officeDocument/2006/relationships/hyperlink" Target="https://www.youtube.com/user/SFEFIL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778" y="826909"/>
            <a:ext cx="8560871" cy="1325563"/>
          </a:xfrm>
        </p:spPr>
        <p:txBody>
          <a:bodyPr/>
          <a:lstStyle/>
          <a:p>
            <a:r>
              <a:rPr lang="en-GB" sz="4800"/>
              <a:t>Questions – how to ask a question</a:t>
            </a:r>
          </a:p>
        </p:txBody>
      </p:sp>
      <p:sp>
        <p:nvSpPr>
          <p:cNvPr id="3" name="Content Placeholder 2"/>
          <p:cNvSpPr>
            <a:spLocks noGrp="1"/>
          </p:cNvSpPr>
          <p:nvPr>
            <p:ph idx="1"/>
          </p:nvPr>
        </p:nvSpPr>
        <p:spPr>
          <a:xfrm>
            <a:off x="1850624" y="2152472"/>
            <a:ext cx="4473977" cy="3258073"/>
          </a:xfrm>
        </p:spPr>
        <p:txBody>
          <a:bodyPr>
            <a:normAutofit fontScale="70000" lnSpcReduction="20000"/>
          </a:bodyPr>
          <a:lstStyle/>
          <a:p>
            <a:r>
              <a:rPr lang="en-GB"/>
              <a:t>There are two sections of the dashboard for you to use: ‘Chat’ and ‘Questions’.</a:t>
            </a:r>
          </a:p>
          <a:p>
            <a:r>
              <a:rPr lang="en-GB"/>
              <a:t>In ‘Chat’ you will see messages from our panellists. </a:t>
            </a:r>
          </a:p>
          <a:p>
            <a:r>
              <a:rPr lang="en-GB"/>
              <a:t>In ‘Questions’ you will be able to ask your questions and also see questions asked by other prospective students.</a:t>
            </a:r>
          </a:p>
          <a:p>
            <a:r>
              <a:rPr lang="en-GB"/>
              <a:t>Type a question into the white box on the ‘Questions’ tab and press send. </a:t>
            </a:r>
          </a:p>
          <a:p>
            <a:r>
              <a:rPr lang="en-GB"/>
              <a:t>Our panellists will then reply to you. </a:t>
            </a:r>
          </a:p>
          <a:p>
            <a:endParaRPr lang="en-GB"/>
          </a:p>
        </p:txBody>
      </p:sp>
      <p:pic>
        <p:nvPicPr>
          <p:cNvPr id="7" name="Picture 6">
            <a:extLst>
              <a:ext uri="{FF2B5EF4-FFF2-40B4-BE49-F238E27FC236}">
                <a16:creationId xmlns:a16="http://schemas.microsoft.com/office/drawing/2014/main" id="{689BD702-974F-4129-9DF3-E6951D1F645F}"/>
              </a:ext>
            </a:extLst>
          </p:cNvPr>
          <p:cNvPicPr>
            <a:picLocks noChangeAspect="1"/>
          </p:cNvPicPr>
          <p:nvPr/>
        </p:nvPicPr>
        <p:blipFill>
          <a:blip r:embed="rId3"/>
          <a:stretch>
            <a:fillRect/>
          </a:stretch>
        </p:blipFill>
        <p:spPr>
          <a:xfrm>
            <a:off x="7033042" y="1957507"/>
            <a:ext cx="1804337" cy="4330408"/>
          </a:xfrm>
          <a:prstGeom prst="rect">
            <a:avLst/>
          </a:prstGeom>
        </p:spPr>
      </p:pic>
      <p:pic>
        <p:nvPicPr>
          <p:cNvPr id="6" name="Picture 5">
            <a:extLst>
              <a:ext uri="{FF2B5EF4-FFF2-40B4-BE49-F238E27FC236}">
                <a16:creationId xmlns:a16="http://schemas.microsoft.com/office/drawing/2014/main" id="{EE61409E-D3B8-4815-B4A0-3CACBCF9DDD4}"/>
              </a:ext>
            </a:extLst>
          </p:cNvPr>
          <p:cNvPicPr>
            <a:picLocks noChangeAspect="1"/>
          </p:cNvPicPr>
          <p:nvPr/>
        </p:nvPicPr>
        <p:blipFill>
          <a:blip r:embed="rId4"/>
          <a:stretch>
            <a:fillRect/>
          </a:stretch>
        </p:blipFill>
        <p:spPr>
          <a:xfrm>
            <a:off x="8105858" y="2347436"/>
            <a:ext cx="1885950" cy="4333875"/>
          </a:xfrm>
          <a:prstGeom prst="rect">
            <a:avLst/>
          </a:prstGeom>
        </p:spPr>
      </p:pic>
    </p:spTree>
    <p:extLst>
      <p:ext uri="{BB962C8B-B14F-4D97-AF65-F5344CB8AC3E}">
        <p14:creationId xmlns:p14="http://schemas.microsoft.com/office/powerpoint/2010/main" val="3173554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A06E"/>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3652970" y="2798562"/>
            <a:ext cx="5171881" cy="1325563"/>
          </a:xfrm>
        </p:spPr>
        <p:txBody>
          <a:bodyPr/>
          <a:lstStyle/>
          <a:p>
            <a:pPr algn="ctr"/>
            <a:r>
              <a:rPr lang="en-GB" altLang="en-US">
                <a:solidFill>
                  <a:schemeClr val="bg1"/>
                </a:solidFill>
                <a:latin typeface="Arial Black" panose="020B0A04020102020204" pitchFamily="34" charset="0"/>
              </a:rPr>
              <a:t>Different kinds of financial support</a:t>
            </a:r>
          </a:p>
        </p:txBody>
      </p:sp>
      <p:sp>
        <p:nvSpPr>
          <p:cNvPr id="4" name="Oval 3"/>
          <p:cNvSpPr/>
          <p:nvPr/>
        </p:nvSpPr>
        <p:spPr>
          <a:xfrm>
            <a:off x="2990850" y="1695450"/>
            <a:ext cx="6457950" cy="33147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flipH="1" flipV="1">
            <a:off x="1657350" y="1143000"/>
            <a:ext cx="1752600" cy="123825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657350" y="4314825"/>
            <a:ext cx="1652685" cy="124777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801100" y="1143000"/>
            <a:ext cx="1847850" cy="102581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124950" y="4520196"/>
            <a:ext cx="1885950" cy="104240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400800" y="5092023"/>
            <a:ext cx="9720" cy="93189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400800" y="920815"/>
            <a:ext cx="9720" cy="67896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737538" y="126434"/>
            <a:ext cx="3326524" cy="602959"/>
          </a:xfrm>
          <a:prstGeom prst="rect">
            <a:avLst/>
          </a:prstGeom>
          <a:no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rPr>
              <a:t>Maintenance Loan</a:t>
            </a:r>
          </a:p>
        </p:txBody>
      </p:sp>
      <p:sp>
        <p:nvSpPr>
          <p:cNvPr id="12" name="Rectangle 11"/>
          <p:cNvSpPr/>
          <p:nvPr/>
        </p:nvSpPr>
        <p:spPr>
          <a:xfrm>
            <a:off x="325918" y="380206"/>
            <a:ext cx="2662864" cy="602959"/>
          </a:xfrm>
          <a:prstGeom prst="rect">
            <a:avLst/>
          </a:prstGeom>
          <a:no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rPr>
              <a:t>Tuition Fee Loan</a:t>
            </a:r>
          </a:p>
        </p:txBody>
      </p:sp>
      <p:sp>
        <p:nvSpPr>
          <p:cNvPr id="14" name="Rectangle 13"/>
          <p:cNvSpPr/>
          <p:nvPr/>
        </p:nvSpPr>
        <p:spPr>
          <a:xfrm>
            <a:off x="9670472" y="380206"/>
            <a:ext cx="2279759" cy="602959"/>
          </a:xfrm>
          <a:prstGeom prst="rect">
            <a:avLst/>
          </a:prstGeom>
          <a:no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rPr>
              <a:t>Scholarships</a:t>
            </a:r>
          </a:p>
        </p:txBody>
      </p:sp>
      <p:sp>
        <p:nvSpPr>
          <p:cNvPr id="16" name="Rectangle 15"/>
          <p:cNvSpPr/>
          <p:nvPr/>
        </p:nvSpPr>
        <p:spPr>
          <a:xfrm>
            <a:off x="325918" y="5722433"/>
            <a:ext cx="1759497" cy="602959"/>
          </a:xfrm>
          <a:prstGeom prst="rect">
            <a:avLst/>
          </a:prstGeom>
          <a:no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rPr>
              <a:t>Bursaries</a:t>
            </a:r>
          </a:p>
        </p:txBody>
      </p:sp>
      <p:sp>
        <p:nvSpPr>
          <p:cNvPr id="18" name="Rectangle 17"/>
          <p:cNvSpPr/>
          <p:nvPr/>
        </p:nvSpPr>
        <p:spPr>
          <a:xfrm>
            <a:off x="8404892" y="5722433"/>
            <a:ext cx="3587658" cy="762793"/>
          </a:xfrm>
          <a:prstGeom prst="rect">
            <a:avLst/>
          </a:prstGeom>
          <a:no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rPr>
              <a:t>DSA / Dependent Grant</a:t>
            </a:r>
          </a:p>
        </p:txBody>
      </p:sp>
      <p:sp>
        <p:nvSpPr>
          <p:cNvPr id="19" name="Rectangle 18"/>
          <p:cNvSpPr/>
          <p:nvPr/>
        </p:nvSpPr>
        <p:spPr>
          <a:xfrm>
            <a:off x="5143874" y="6103830"/>
            <a:ext cx="2533291" cy="602959"/>
          </a:xfrm>
          <a:prstGeom prst="rect">
            <a:avLst/>
          </a:prstGeom>
          <a:no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rPr>
              <a:t>Hardship Fund</a:t>
            </a:r>
          </a:p>
        </p:txBody>
      </p:sp>
      <p:cxnSp>
        <p:nvCxnSpPr>
          <p:cNvPr id="20" name="Straight Arrow Connector 19"/>
          <p:cNvCxnSpPr/>
          <p:nvPr/>
        </p:nvCxnSpPr>
        <p:spPr>
          <a:xfrm flipH="1">
            <a:off x="1445662" y="3304964"/>
            <a:ext cx="1361882"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586376" y="3352800"/>
            <a:ext cx="122397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670472" y="3461344"/>
            <a:ext cx="2334895" cy="506401"/>
          </a:xfrm>
          <a:prstGeom prst="rect">
            <a:avLst/>
          </a:prstGeom>
          <a:no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rPr>
              <a:t>Family support</a:t>
            </a:r>
          </a:p>
        </p:txBody>
      </p:sp>
      <p:sp>
        <p:nvSpPr>
          <p:cNvPr id="23" name="Rectangle 22"/>
          <p:cNvSpPr/>
          <p:nvPr/>
        </p:nvSpPr>
        <p:spPr>
          <a:xfrm>
            <a:off x="325918" y="3461344"/>
            <a:ext cx="2185445" cy="506401"/>
          </a:xfrm>
          <a:prstGeom prst="rect">
            <a:avLst/>
          </a:prstGeom>
          <a:no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rPr>
              <a:t>Part-time job</a:t>
            </a:r>
          </a:p>
        </p:txBody>
      </p:sp>
    </p:spTree>
    <p:extLst>
      <p:ext uri="{BB962C8B-B14F-4D97-AF65-F5344CB8AC3E}">
        <p14:creationId xmlns:p14="http://schemas.microsoft.com/office/powerpoint/2010/main" val="268765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4" grpId="0" animBg="1"/>
      <p:bldP spid="16" grpId="0" animBg="1"/>
      <p:bldP spid="18" grpId="0" animBg="1"/>
      <p:bldP spid="19"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RECRUIT220218KM (USA PP)1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35"/>
            <a:ext cx="12192000" cy="6812462"/>
          </a:xfrm>
          <a:prstGeom prst="rect">
            <a:avLst/>
          </a:prstGeom>
        </p:spPr>
      </p:pic>
      <p:sp>
        <p:nvSpPr>
          <p:cNvPr id="9" name="Rectangle 8"/>
          <p:cNvSpPr/>
          <p:nvPr/>
        </p:nvSpPr>
        <p:spPr>
          <a:xfrm>
            <a:off x="1884641" y="2457013"/>
            <a:ext cx="4481258" cy="3785652"/>
          </a:xfrm>
          <a:prstGeom prst="rect">
            <a:avLst/>
          </a:prstGeom>
        </p:spPr>
        <p:txBody>
          <a:bodyPr wrap="square">
            <a:spAutoFit/>
          </a:bodyPr>
          <a:lstStyle/>
          <a:p>
            <a:pPr algn="ctr"/>
            <a:r>
              <a:rPr lang="en-GB" sz="8000" b="1">
                <a:solidFill>
                  <a:srgbClr val="063532"/>
                </a:solidFill>
                <a:latin typeface="Helvetica"/>
                <a:cs typeface="Helvetica"/>
              </a:rPr>
              <a:t>Tuition Fee Loan </a:t>
            </a:r>
          </a:p>
        </p:txBody>
      </p:sp>
      <p:sp>
        <p:nvSpPr>
          <p:cNvPr id="6" name="TextBox 5"/>
          <p:cNvSpPr txBox="1"/>
          <p:nvPr/>
        </p:nvSpPr>
        <p:spPr>
          <a:xfrm>
            <a:off x="6721280" y="402729"/>
            <a:ext cx="5235721" cy="4893647"/>
          </a:xfrm>
          <a:prstGeom prst="rect">
            <a:avLst/>
          </a:prstGeom>
          <a:noFill/>
        </p:spPr>
        <p:txBody>
          <a:bodyPr wrap="square" rtlCol="0">
            <a:spAutoFit/>
          </a:bodyPr>
          <a:lstStyle/>
          <a:p>
            <a:pPr marL="342900" indent="-342900">
              <a:buFont typeface="Arial" panose="020B0604020202020204" pitchFamily="34" charset="0"/>
              <a:buChar char="•"/>
            </a:pPr>
            <a:r>
              <a:rPr lang="en-GB" sz="2400">
                <a:solidFill>
                  <a:schemeClr val="bg1"/>
                </a:solidFill>
                <a:latin typeface="Arial Black" panose="020B0A04020102020204" pitchFamily="34" charset="0"/>
              </a:rPr>
              <a:t>Don’t have to pay up front </a:t>
            </a:r>
          </a:p>
          <a:p>
            <a:pPr marL="342900" indent="-342900">
              <a:buFont typeface="Arial" panose="020B0604020202020204" pitchFamily="34" charset="0"/>
              <a:buChar char="•"/>
            </a:pPr>
            <a:endParaRPr lang="en-GB" sz="2400">
              <a:solidFill>
                <a:schemeClr val="bg1"/>
              </a:solidFill>
              <a:latin typeface="Arial Black" panose="020B0A04020102020204" pitchFamily="34" charset="0"/>
            </a:endParaRPr>
          </a:p>
          <a:p>
            <a:pPr marL="342900" indent="-342900">
              <a:buFont typeface="Arial" panose="020B0604020202020204" pitchFamily="34" charset="0"/>
              <a:buChar char="•"/>
            </a:pPr>
            <a:r>
              <a:rPr lang="en-GB" sz="2400">
                <a:solidFill>
                  <a:schemeClr val="bg1"/>
                </a:solidFill>
                <a:latin typeface="Arial Black" panose="020B0A04020102020204" pitchFamily="34" charset="0"/>
              </a:rPr>
              <a:t>Loan of up to £9,250 per year</a:t>
            </a:r>
          </a:p>
          <a:p>
            <a:pPr marL="342900" indent="-342900">
              <a:buFont typeface="Arial" panose="020B0604020202020204" pitchFamily="34" charset="0"/>
              <a:buChar char="•"/>
            </a:pPr>
            <a:endParaRPr lang="en-GB" sz="2400">
              <a:solidFill>
                <a:schemeClr val="bg1"/>
              </a:solidFill>
              <a:latin typeface="Arial Black" panose="020B0A04020102020204" pitchFamily="34" charset="0"/>
            </a:endParaRPr>
          </a:p>
          <a:p>
            <a:pPr marL="342900" indent="-342900">
              <a:buFont typeface="Arial" panose="020B0604020202020204" pitchFamily="34" charset="0"/>
              <a:buChar char="•"/>
            </a:pPr>
            <a:r>
              <a:rPr lang="en-GB" sz="2400">
                <a:solidFill>
                  <a:schemeClr val="bg1"/>
                </a:solidFill>
                <a:latin typeface="Arial Black" panose="020B0A04020102020204" pitchFamily="34" charset="0"/>
              </a:rPr>
              <a:t>Loan goes directly to university</a:t>
            </a:r>
          </a:p>
          <a:p>
            <a:pPr marL="342900" indent="-342900">
              <a:buFont typeface="Arial" panose="020B0604020202020204" pitchFamily="34" charset="0"/>
              <a:buChar char="•"/>
            </a:pPr>
            <a:endParaRPr lang="en-GB" sz="2400">
              <a:solidFill>
                <a:schemeClr val="bg1"/>
              </a:solidFill>
              <a:latin typeface="Arial Black" panose="020B0A04020102020204" pitchFamily="34" charset="0"/>
            </a:endParaRPr>
          </a:p>
          <a:p>
            <a:pPr marL="342900" indent="-342900">
              <a:buFont typeface="Arial" panose="020B0604020202020204" pitchFamily="34" charset="0"/>
              <a:buChar char="•"/>
            </a:pPr>
            <a:r>
              <a:rPr lang="en-GB" sz="2400">
                <a:solidFill>
                  <a:schemeClr val="bg1"/>
                </a:solidFill>
                <a:latin typeface="Arial Black" panose="020B0A04020102020204" pitchFamily="34" charset="0"/>
              </a:rPr>
              <a:t>Not dependent on household income</a:t>
            </a:r>
          </a:p>
          <a:p>
            <a:pPr marL="342900" indent="-342900">
              <a:buFont typeface="Arial" panose="020B0604020202020204" pitchFamily="34" charset="0"/>
              <a:buChar char="•"/>
            </a:pPr>
            <a:endParaRPr lang="en-GB" sz="2400">
              <a:solidFill>
                <a:schemeClr val="bg1"/>
              </a:solidFill>
              <a:latin typeface="Arial Black" panose="020B0A04020102020204" pitchFamily="34" charset="0"/>
            </a:endParaRPr>
          </a:p>
          <a:p>
            <a:pPr marL="342900" indent="-342900">
              <a:buFont typeface="Arial" panose="020B0604020202020204" pitchFamily="34" charset="0"/>
              <a:buChar char="•"/>
            </a:pPr>
            <a:r>
              <a:rPr lang="en-GB" sz="2400">
                <a:solidFill>
                  <a:schemeClr val="bg1"/>
                </a:solidFill>
                <a:latin typeface="Arial Black" panose="020B0A04020102020204" pitchFamily="34" charset="0"/>
              </a:rPr>
              <a:t>You repay the loan after you graduate</a:t>
            </a:r>
          </a:p>
        </p:txBody>
      </p:sp>
    </p:spTree>
    <p:extLst>
      <p:ext uri="{BB962C8B-B14F-4D97-AF65-F5344CB8AC3E}">
        <p14:creationId xmlns:p14="http://schemas.microsoft.com/office/powerpoint/2010/main" val="262194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500"/>
                                        <p:tgtEl>
                                          <p:spTgt spid="6">
                                            <p:txEl>
                                              <p:pRg st="6" end="6"/>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fade">
                                      <p:cBhvr>
                                        <p:cTn id="2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0"/>
            <a:ext cx="12191999" cy="6812462"/>
          </a:xfrm>
          <a:prstGeom prst="rect">
            <a:avLst/>
          </a:prstGeom>
        </p:spPr>
      </p:pic>
      <p:sp>
        <p:nvSpPr>
          <p:cNvPr id="11" name="TextBox 10"/>
          <p:cNvSpPr txBox="1"/>
          <p:nvPr/>
        </p:nvSpPr>
        <p:spPr>
          <a:xfrm>
            <a:off x="6172406" y="1189309"/>
            <a:ext cx="4893836" cy="5016758"/>
          </a:xfrm>
          <a:prstGeom prst="rect">
            <a:avLst/>
          </a:prstGeom>
          <a:noFill/>
        </p:spPr>
        <p:txBody>
          <a:bodyPr wrap="square" rtlCol="0">
            <a:spAutoFit/>
          </a:bodyPr>
          <a:lstStyle/>
          <a:p>
            <a:pPr marL="342900" indent="-342900">
              <a:buFont typeface="Arial" panose="020B0604020202020204" pitchFamily="34" charset="0"/>
              <a:buChar char="•"/>
            </a:pPr>
            <a:r>
              <a:rPr lang="en-GB" sz="3200">
                <a:solidFill>
                  <a:schemeClr val="bg1"/>
                </a:solidFill>
                <a:latin typeface="Arial Black" panose="020B0A04020102020204" pitchFamily="34" charset="0"/>
              </a:rPr>
              <a:t>Money for living costs</a:t>
            </a:r>
          </a:p>
          <a:p>
            <a:pPr marL="342900" indent="-342900">
              <a:buFont typeface="Arial" panose="020B0604020202020204" pitchFamily="34" charset="0"/>
              <a:buChar char="•"/>
            </a:pPr>
            <a:endParaRPr lang="en-GB" sz="3200">
              <a:solidFill>
                <a:schemeClr val="bg1"/>
              </a:solidFill>
              <a:latin typeface="Arial Black" panose="020B0A04020102020204" pitchFamily="34" charset="0"/>
            </a:endParaRPr>
          </a:p>
          <a:p>
            <a:pPr marL="342900" indent="-342900">
              <a:buFont typeface="Arial" panose="020B0604020202020204" pitchFamily="34" charset="0"/>
              <a:buChar char="•"/>
            </a:pPr>
            <a:r>
              <a:rPr lang="en-GB" sz="3200">
                <a:solidFill>
                  <a:schemeClr val="bg1"/>
                </a:solidFill>
                <a:latin typeface="Arial Black" panose="020B0A04020102020204" pitchFamily="34" charset="0"/>
              </a:rPr>
              <a:t>Dependent on Household Income</a:t>
            </a:r>
          </a:p>
          <a:p>
            <a:pPr marL="342900" indent="-342900">
              <a:buFont typeface="Arial" panose="020B0604020202020204" pitchFamily="34" charset="0"/>
              <a:buChar char="•"/>
            </a:pPr>
            <a:endParaRPr lang="en-GB" sz="3200">
              <a:solidFill>
                <a:schemeClr val="bg1"/>
              </a:solidFill>
              <a:latin typeface="Arial Black" panose="020B0A04020102020204" pitchFamily="34" charset="0"/>
            </a:endParaRPr>
          </a:p>
          <a:p>
            <a:pPr marL="342900" indent="-342900">
              <a:buFont typeface="Arial" panose="020B0604020202020204" pitchFamily="34" charset="0"/>
              <a:buChar char="•"/>
            </a:pPr>
            <a:r>
              <a:rPr lang="en-GB" sz="3200">
                <a:solidFill>
                  <a:schemeClr val="bg1"/>
                </a:solidFill>
                <a:latin typeface="Arial Black" panose="020B0A04020102020204" pitchFamily="34" charset="0"/>
              </a:rPr>
              <a:t>Dependent on where studying </a:t>
            </a:r>
          </a:p>
          <a:p>
            <a:pPr marL="342900" indent="-342900">
              <a:buFont typeface="Arial" panose="020B0604020202020204" pitchFamily="34" charset="0"/>
              <a:buChar char="•"/>
            </a:pPr>
            <a:endParaRPr lang="en-GB" sz="3200">
              <a:solidFill>
                <a:schemeClr val="bg1"/>
              </a:solidFill>
              <a:latin typeface="Arial Black" panose="020B0A04020102020204" pitchFamily="34" charset="0"/>
            </a:endParaRPr>
          </a:p>
          <a:p>
            <a:pPr marL="342900" indent="-342900">
              <a:buFont typeface="Arial" panose="020B0604020202020204" pitchFamily="34" charset="0"/>
              <a:buChar char="•"/>
            </a:pPr>
            <a:r>
              <a:rPr lang="en-GB" sz="3200">
                <a:solidFill>
                  <a:schemeClr val="bg1"/>
                </a:solidFill>
                <a:latin typeface="Arial Black" panose="020B0A04020102020204" pitchFamily="34" charset="0"/>
              </a:rPr>
              <a:t>Paid Termly</a:t>
            </a:r>
          </a:p>
        </p:txBody>
      </p:sp>
      <p:sp>
        <p:nvSpPr>
          <p:cNvPr id="6" name="Rectangle 5"/>
          <p:cNvSpPr/>
          <p:nvPr/>
        </p:nvSpPr>
        <p:spPr>
          <a:xfrm>
            <a:off x="0" y="2630174"/>
            <a:ext cx="6023872" cy="5262979"/>
          </a:xfrm>
          <a:prstGeom prst="rect">
            <a:avLst/>
          </a:prstGeom>
          <a:solidFill>
            <a:srgbClr val="AEC27C">
              <a:alpha val="67843"/>
            </a:srgbClr>
          </a:solidFill>
        </p:spPr>
        <p:txBody>
          <a:bodyPr wrap="square">
            <a:spAutoFit/>
          </a:bodyPr>
          <a:lstStyle/>
          <a:p>
            <a:pPr algn="ctr"/>
            <a:endParaRPr lang="en-GB" sz="4800" b="1">
              <a:solidFill>
                <a:srgbClr val="063532"/>
              </a:solidFill>
              <a:latin typeface="Helvetica"/>
              <a:cs typeface="Helvetica"/>
            </a:endParaRPr>
          </a:p>
          <a:p>
            <a:pPr algn="ctr"/>
            <a:r>
              <a:rPr lang="en-GB" sz="7200" b="1">
                <a:solidFill>
                  <a:srgbClr val="063532"/>
                </a:solidFill>
                <a:latin typeface="Helvetica"/>
                <a:cs typeface="Helvetica"/>
              </a:rPr>
              <a:t>Maintenance Loan</a:t>
            </a:r>
          </a:p>
          <a:p>
            <a:pPr algn="ctr"/>
            <a:endParaRPr lang="en-GB" sz="6600" b="1">
              <a:solidFill>
                <a:srgbClr val="063532"/>
              </a:solidFill>
              <a:latin typeface="Helvetica"/>
              <a:cs typeface="Helvetica"/>
            </a:endParaRPr>
          </a:p>
          <a:p>
            <a:pPr algn="ctr"/>
            <a:endParaRPr lang="en-GB" sz="7200" b="1">
              <a:solidFill>
                <a:srgbClr val="063532"/>
              </a:solidFill>
              <a:latin typeface="Helvetica"/>
              <a:cs typeface="Helvetica"/>
            </a:endParaRPr>
          </a:p>
        </p:txBody>
      </p:sp>
    </p:spTree>
    <p:extLst>
      <p:ext uri="{BB962C8B-B14F-4D97-AF65-F5344CB8AC3E}">
        <p14:creationId xmlns:p14="http://schemas.microsoft.com/office/powerpoint/2010/main" val="316554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500"/>
                                        <p:tgtEl>
                                          <p:spTgt spid="11">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500"/>
                                        <p:tgtEl>
                                          <p:spTgt spid="11">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animEffect transition="in" filter="fade">
                                      <p:cBhvr>
                                        <p:cTn id="19"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67966418"/>
              </p:ext>
            </p:extLst>
          </p:nvPr>
        </p:nvGraphicFramePr>
        <p:xfrm>
          <a:off x="217486" y="364327"/>
          <a:ext cx="11562557" cy="4389180"/>
        </p:xfrm>
        <a:graphic>
          <a:graphicData uri="http://schemas.openxmlformats.org/drawingml/2006/table">
            <a:tbl>
              <a:tblPr firstRow="1" bandRow="1">
                <a:tableStyleId>{5C22544A-7EE6-4342-B048-85BDC9FD1C3A}</a:tableStyleId>
              </a:tblPr>
              <a:tblGrid>
                <a:gridCol w="3669395">
                  <a:extLst>
                    <a:ext uri="{9D8B030D-6E8A-4147-A177-3AD203B41FA5}">
                      <a16:colId xmlns:a16="http://schemas.microsoft.com/office/drawing/2014/main" val="20000"/>
                    </a:ext>
                  </a:extLst>
                </a:gridCol>
                <a:gridCol w="2631054">
                  <a:extLst>
                    <a:ext uri="{9D8B030D-6E8A-4147-A177-3AD203B41FA5}">
                      <a16:colId xmlns:a16="http://schemas.microsoft.com/office/drawing/2014/main" val="20001"/>
                    </a:ext>
                  </a:extLst>
                </a:gridCol>
                <a:gridCol w="2631054">
                  <a:extLst>
                    <a:ext uri="{9D8B030D-6E8A-4147-A177-3AD203B41FA5}">
                      <a16:colId xmlns:a16="http://schemas.microsoft.com/office/drawing/2014/main" val="20002"/>
                    </a:ext>
                  </a:extLst>
                </a:gridCol>
                <a:gridCol w="2631054">
                  <a:extLst>
                    <a:ext uri="{9D8B030D-6E8A-4147-A177-3AD203B41FA5}">
                      <a16:colId xmlns:a16="http://schemas.microsoft.com/office/drawing/2014/main" val="20003"/>
                    </a:ext>
                  </a:extLst>
                </a:gridCol>
              </a:tblGrid>
              <a:tr h="757893">
                <a:tc>
                  <a:txBody>
                    <a:bodyPr/>
                    <a:lstStyle/>
                    <a:p>
                      <a:pPr algn="ctr"/>
                      <a:r>
                        <a:rPr lang="en-GB" sz="3600" b="0" dirty="0">
                          <a:solidFill>
                            <a:schemeClr val="bg1"/>
                          </a:solidFill>
                          <a:latin typeface="Arial"/>
                          <a:cs typeface="Arial"/>
                        </a:rPr>
                        <a:t>Household Income </a:t>
                      </a:r>
                      <a:endParaRPr lang="en-GB" sz="3600" b="0">
                        <a:solidFill>
                          <a:schemeClr val="bg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A06E"/>
                    </a:solidFill>
                  </a:tcPr>
                </a:tc>
                <a:tc>
                  <a:txBody>
                    <a:bodyPr/>
                    <a:lstStyle/>
                    <a:p>
                      <a:pPr algn="ctr"/>
                      <a:r>
                        <a:rPr lang="en-GB" sz="3600" b="0" baseline="0" dirty="0">
                          <a:solidFill>
                            <a:schemeClr val="bg1"/>
                          </a:solidFill>
                          <a:latin typeface="Arial"/>
                          <a:cs typeface="Arial"/>
                        </a:rPr>
                        <a:t>Home</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A06E"/>
                    </a:solidFill>
                  </a:tcPr>
                </a:tc>
                <a:tc>
                  <a:txBody>
                    <a:bodyPr/>
                    <a:lstStyle/>
                    <a:p>
                      <a:pPr algn="ctr"/>
                      <a:r>
                        <a:rPr lang="en-GB" sz="3600" b="0" baseline="0" dirty="0">
                          <a:solidFill>
                            <a:schemeClr val="bg1"/>
                          </a:solidFill>
                          <a:latin typeface="Arial"/>
                          <a:cs typeface="Arial"/>
                        </a:rPr>
                        <a:t>Elsewhere</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A06E"/>
                    </a:solidFill>
                  </a:tcPr>
                </a:tc>
                <a:tc>
                  <a:txBody>
                    <a:bodyPr/>
                    <a:lstStyle/>
                    <a:p>
                      <a:pPr algn="ctr"/>
                      <a:r>
                        <a:rPr lang="en-GB" sz="3600" b="0" dirty="0">
                          <a:solidFill>
                            <a:schemeClr val="bg1"/>
                          </a:solidFill>
                          <a:latin typeface="Arial"/>
                          <a:cs typeface="Arial"/>
                        </a:rPr>
                        <a:t>London</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A06E"/>
                    </a:solidFill>
                  </a:tcPr>
                </a:tc>
                <a:extLst>
                  <a:ext uri="{0D108BD9-81ED-4DB2-BD59-A6C34878D82A}">
                    <a16:rowId xmlns:a16="http://schemas.microsoft.com/office/drawing/2014/main" val="10000"/>
                  </a:ext>
                </a:extLst>
              </a:tr>
              <a:tr h="547802">
                <a:tc>
                  <a:txBody>
                    <a:bodyPr/>
                    <a:lstStyle/>
                    <a:p>
                      <a:r>
                        <a:rPr lang="en-GB" sz="3600" b="0" dirty="0">
                          <a:solidFill>
                            <a:schemeClr val="tx1"/>
                          </a:solidFill>
                          <a:latin typeface="Arial"/>
                          <a:cs typeface="Arial"/>
                        </a:rPr>
                        <a:t>£25,000 &amp; under</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3600" b="0" dirty="0">
                          <a:solidFill>
                            <a:schemeClr val="tx1"/>
                          </a:solidFill>
                          <a:latin typeface="Arial"/>
                          <a:cs typeface="Arial"/>
                        </a:rPr>
                        <a:t>£7,987</a:t>
                      </a:r>
                      <a:endParaRPr lang="en-GB" sz="36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3600" b="0" dirty="0">
                          <a:solidFill>
                            <a:schemeClr val="tx1"/>
                          </a:solidFill>
                          <a:latin typeface="Arial"/>
                          <a:cs typeface="Arial"/>
                        </a:rPr>
                        <a:t>£9,488</a:t>
                      </a:r>
                      <a:endParaRPr lang="en-GB" sz="36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3600" b="0" dirty="0">
                          <a:solidFill>
                            <a:schemeClr val="tx1"/>
                          </a:solidFill>
                          <a:latin typeface="Arial"/>
                          <a:cs typeface="Arial"/>
                        </a:rPr>
                        <a:t>£12,382</a:t>
                      </a:r>
                      <a:endParaRPr lang="en-GB" sz="36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47802">
                <a:tc>
                  <a:txBody>
                    <a:bodyPr/>
                    <a:lstStyle/>
                    <a:p>
                      <a:r>
                        <a:rPr lang="en-GB" sz="3600" b="0" dirty="0">
                          <a:solidFill>
                            <a:schemeClr val="tx1"/>
                          </a:solidFill>
                          <a:latin typeface="Arial"/>
                          <a:cs typeface="Arial"/>
                        </a:rPr>
                        <a:t>£30,000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Arial"/>
                          <a:cs typeface="Arial"/>
                        </a:rPr>
                        <a:t>£7,315</a:t>
                      </a:r>
                      <a:endParaRPr lang="en-GB" sz="36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Arial"/>
                          <a:cs typeface="Arial"/>
                        </a:rPr>
                        <a:t>£8,809</a:t>
                      </a:r>
                      <a:endParaRPr lang="en-GB" sz="36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Arial"/>
                          <a:cs typeface="Arial"/>
                        </a:rPr>
                        <a:t>£11,692</a:t>
                      </a:r>
                      <a:endParaRPr lang="en-US" dirty="0"/>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47802">
                <a:tc>
                  <a:txBody>
                    <a:bodyPr/>
                    <a:lstStyle/>
                    <a:p>
                      <a:r>
                        <a:rPr lang="en-GB" sz="3600" b="0" dirty="0">
                          <a:solidFill>
                            <a:schemeClr val="tx1"/>
                          </a:solidFill>
                          <a:latin typeface="Arial"/>
                          <a:cs typeface="Arial"/>
                        </a:rPr>
                        <a:t>£40,000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GB" sz="3600" b="0" dirty="0">
                          <a:solidFill>
                            <a:schemeClr val="tx1"/>
                          </a:solidFill>
                          <a:latin typeface="Arial"/>
                          <a:cs typeface="Arial"/>
                        </a:rPr>
                        <a:t>£5,969</a:t>
                      </a:r>
                      <a:endParaRPr lang="en-GB" sz="36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GB" sz="3600" b="0" dirty="0">
                          <a:solidFill>
                            <a:schemeClr val="tx1"/>
                          </a:solidFill>
                          <a:latin typeface="Arial"/>
                          <a:cs typeface="Arial"/>
                        </a:rPr>
                        <a:t>£7,450</a:t>
                      </a:r>
                      <a:endParaRPr lang="en-GB" sz="36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GB" sz="3600" b="0" dirty="0">
                          <a:solidFill>
                            <a:schemeClr val="tx1"/>
                          </a:solidFill>
                          <a:latin typeface="Arial"/>
                          <a:cs typeface="Arial"/>
                        </a:rPr>
                        <a:t>£10,311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4"/>
                  </a:ext>
                </a:extLst>
              </a:tr>
              <a:tr h="547802">
                <a:tc>
                  <a:txBody>
                    <a:bodyPr/>
                    <a:lstStyle/>
                    <a:p>
                      <a:r>
                        <a:rPr lang="en-GB" sz="3600" b="0" dirty="0">
                          <a:solidFill>
                            <a:schemeClr val="tx1"/>
                          </a:solidFill>
                          <a:latin typeface="Arial"/>
                          <a:cs typeface="Arial"/>
                        </a:rPr>
                        <a:t>£50,000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Arial"/>
                          <a:cs typeface="Arial"/>
                        </a:rPr>
                        <a:t>£4,623</a:t>
                      </a:r>
                      <a:endParaRPr lang="en-GB" sz="36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Arial"/>
                          <a:cs typeface="Arial"/>
                        </a:rPr>
                        <a:t>£6,092</a:t>
                      </a:r>
                      <a:endParaRPr lang="en-GB" sz="36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Arial"/>
                          <a:cs typeface="Arial"/>
                        </a:rPr>
                        <a:t>£8,929</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47802">
                <a:tc>
                  <a:txBody>
                    <a:bodyPr/>
                    <a:lstStyle/>
                    <a:p>
                      <a:r>
                        <a:rPr lang="en-GB" sz="3600" b="0" dirty="0">
                          <a:solidFill>
                            <a:schemeClr val="tx1"/>
                          </a:solidFill>
                          <a:latin typeface="Arial"/>
                          <a:cs typeface="Arial"/>
                        </a:rPr>
                        <a:t>£60,000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GB" sz="3600" b="0" dirty="0">
                          <a:solidFill>
                            <a:schemeClr val="tx1"/>
                          </a:solidFill>
                          <a:latin typeface="Arial"/>
                          <a:cs typeface="Arial"/>
                        </a:rPr>
                        <a:t>£3,516</a:t>
                      </a:r>
                      <a:endParaRPr lang="en-GB" sz="36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GB" sz="3600" b="0" dirty="0">
                          <a:solidFill>
                            <a:schemeClr val="tx1"/>
                          </a:solidFill>
                          <a:latin typeface="Arial"/>
                          <a:cs typeface="Arial"/>
                        </a:rPr>
                        <a:t>£4,733</a:t>
                      </a:r>
                      <a:endParaRPr lang="en-GB" sz="36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GB" sz="3600" b="0" dirty="0">
                          <a:solidFill>
                            <a:schemeClr val="tx1"/>
                          </a:solidFill>
                          <a:latin typeface="Arial"/>
                          <a:cs typeface="Arial"/>
                        </a:rPr>
                        <a:t>£7,548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8"/>
                  </a:ext>
                </a:extLst>
              </a:tr>
            </a:tbl>
          </a:graphicData>
        </a:graphic>
      </p:graphicFrame>
      <p:sp>
        <p:nvSpPr>
          <p:cNvPr id="4" name="Oval 3"/>
          <p:cNvSpPr/>
          <p:nvPr/>
        </p:nvSpPr>
        <p:spPr>
          <a:xfrm>
            <a:off x="4265637" y="4047544"/>
            <a:ext cx="1865844" cy="699312"/>
          </a:xfrm>
          <a:prstGeom prst="ellipse">
            <a:avLst/>
          </a:prstGeom>
          <a:noFill/>
          <a:ln w="76200">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9419772" y="1551365"/>
            <a:ext cx="2249714" cy="592529"/>
          </a:xfrm>
          <a:prstGeom prst="ellipse">
            <a:avLst/>
          </a:prstGeom>
          <a:noFill/>
          <a:ln w="76200">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70300" y="5165290"/>
            <a:ext cx="12243581" cy="1200329"/>
          </a:xfrm>
          <a:prstGeom prst="rect">
            <a:avLst/>
          </a:prstGeom>
        </p:spPr>
        <p:txBody>
          <a:bodyPr wrap="square" lIns="91440" tIns="45720" rIns="91440" bIns="45720" anchor="t">
            <a:spAutoFit/>
          </a:bodyPr>
          <a:lstStyle/>
          <a:p>
            <a:r>
              <a:rPr lang="en-GB" sz="2400" b="1" dirty="0">
                <a:latin typeface="Calibri"/>
                <a:cs typeface="Calibri"/>
              </a:rPr>
              <a:t>Please note these figures are for 2021 entry only.</a:t>
            </a:r>
          </a:p>
          <a:p>
            <a:r>
              <a:rPr lang="en-GB" sz="2400" b="1" dirty="0">
                <a:latin typeface="Calibri"/>
                <a:cs typeface="Calibri"/>
              </a:rPr>
              <a:t>Amounts are calculated on a sliding scale. </a:t>
            </a:r>
            <a:endParaRPr lang="en-GB" sz="2400" dirty="0">
              <a:cs typeface="Calibri"/>
            </a:endParaRPr>
          </a:p>
          <a:p>
            <a:r>
              <a:rPr lang="en-GB" sz="2400" b="1" dirty="0">
                <a:latin typeface="Calibri"/>
                <a:cs typeface="Calibri"/>
              </a:rPr>
              <a:t>Specific amounts:  </a:t>
            </a:r>
            <a:r>
              <a:rPr lang="en-GB" sz="2400" b="1" u="sng" dirty="0">
                <a:effectLst>
                  <a:outerShdw blurRad="38100" dist="38100" dir="2700000" algn="tl">
                    <a:srgbClr val="000000">
                      <a:alpha val="43137"/>
                    </a:srgbClr>
                  </a:outerShdw>
                </a:effectLst>
                <a:latin typeface="Calibri"/>
                <a:cs typeface="Calibri"/>
              </a:rPr>
              <a:t>www.gov.uk/student-finance-calculator</a:t>
            </a:r>
          </a:p>
        </p:txBody>
      </p:sp>
    </p:spTree>
    <p:extLst>
      <p:ext uri="{BB962C8B-B14F-4D97-AF65-F5344CB8AC3E}">
        <p14:creationId xmlns:p14="http://schemas.microsoft.com/office/powerpoint/2010/main" val="335770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4"/>
            <a:ext cx="12191999" cy="6812462"/>
          </a:xfrm>
          <a:prstGeom prst="rect">
            <a:avLst/>
          </a:prstGeom>
        </p:spPr>
      </p:pic>
      <p:sp>
        <p:nvSpPr>
          <p:cNvPr id="5" name="Rectangle 4"/>
          <p:cNvSpPr/>
          <p:nvPr/>
        </p:nvSpPr>
        <p:spPr>
          <a:xfrm>
            <a:off x="732916" y="1102864"/>
            <a:ext cx="3762302" cy="1151725"/>
          </a:xfrm>
          <a:prstGeom prst="rect">
            <a:avLst/>
          </a:prstGeom>
          <a:solidFill>
            <a:srgbClr val="2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chemeClr val="bg1"/>
                </a:solidFill>
                <a:latin typeface="Helvetica" panose="020B0604020202020204" pitchFamily="34" charset="0"/>
                <a:cs typeface="Helvetica" panose="020B0604020202020204" pitchFamily="34" charset="0"/>
              </a:rPr>
              <a:t>Scholarships at Roehampton</a:t>
            </a:r>
          </a:p>
        </p:txBody>
      </p:sp>
      <p:sp>
        <p:nvSpPr>
          <p:cNvPr id="6" name="Rectangle 5"/>
          <p:cNvSpPr/>
          <p:nvPr/>
        </p:nvSpPr>
        <p:spPr>
          <a:xfrm>
            <a:off x="819573" y="2357246"/>
            <a:ext cx="4489210" cy="4524315"/>
          </a:xfrm>
          <a:prstGeom prst="rect">
            <a:avLst/>
          </a:prstGeom>
        </p:spPr>
        <p:txBody>
          <a:bodyPr wrap="square" anchor="t">
            <a:spAutoFit/>
          </a:bodyPr>
          <a:lstStyle/>
          <a:p>
            <a:pPr marL="342900" indent="-342900" eaLnBrk="1" hangingPunct="1">
              <a:buFont typeface="Arial" panose="020B0604020202020204" pitchFamily="34" charset="0"/>
              <a:buChar char="•"/>
            </a:pPr>
            <a:r>
              <a:rPr lang="en-GB" b="1">
                <a:solidFill>
                  <a:srgbClr val="063532"/>
                </a:solidFill>
                <a:latin typeface="Arial" panose="020B0604020202020204" pitchFamily="34" charset="0"/>
                <a:cs typeface="Arial" panose="020B0604020202020204" pitchFamily="34" charset="0"/>
              </a:rPr>
              <a:t>Academic Excellence Scholarship</a:t>
            </a: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eaLnBrk="1" hangingPunct="1"/>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en-GB" b="1">
                <a:solidFill>
                  <a:srgbClr val="063532"/>
                </a:solidFill>
                <a:latin typeface="Arial" panose="020B0604020202020204" pitchFamily="34" charset="0"/>
                <a:cs typeface="Arial" panose="020B0604020202020204" pitchFamily="34" charset="0"/>
              </a:rPr>
              <a:t>Scholarship for E-Sporting Excellence</a:t>
            </a: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en-GB" b="1">
                <a:solidFill>
                  <a:srgbClr val="063532"/>
                </a:solidFill>
                <a:latin typeface="Arial"/>
                <a:cs typeface="Arial"/>
              </a:rPr>
              <a:t>BA Primary Education Male Student Scholarship</a:t>
            </a: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p:txBody>
      </p:sp>
      <p:sp>
        <p:nvSpPr>
          <p:cNvPr id="7" name="Rectangular Callout 6"/>
          <p:cNvSpPr/>
          <p:nvPr/>
        </p:nvSpPr>
        <p:spPr>
          <a:xfrm>
            <a:off x="5903842" y="1848678"/>
            <a:ext cx="4485135" cy="1802378"/>
          </a:xfrm>
          <a:prstGeom prst="wedgeRectCallout">
            <a:avLst>
              <a:gd name="adj1" fmla="val -68052"/>
              <a:gd name="adj2" fmla="val -5810"/>
            </a:avLst>
          </a:prstGeom>
          <a:solidFill>
            <a:srgbClr val="2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b="1" u="sng">
                <a:effectLst>
                  <a:outerShdw blurRad="38100" dist="38100" dir="2700000" algn="tl">
                    <a:srgbClr val="000000">
                      <a:alpha val="43137"/>
                    </a:srgbClr>
                  </a:outerShdw>
                </a:effectLst>
              </a:rPr>
              <a:t>£2,000 -£3,000 </a:t>
            </a:r>
            <a:r>
              <a:rPr lang="en-GB" sz="2400"/>
              <a:t>over the course of a degree. </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Depends on grades achieved at  A Level / BTEC etc. </a:t>
            </a:r>
          </a:p>
        </p:txBody>
      </p:sp>
      <p:sp>
        <p:nvSpPr>
          <p:cNvPr id="10" name="Rectangular Callout 9"/>
          <p:cNvSpPr/>
          <p:nvPr/>
        </p:nvSpPr>
        <p:spPr>
          <a:xfrm>
            <a:off x="5903842" y="3684104"/>
            <a:ext cx="4485135" cy="1584087"/>
          </a:xfrm>
          <a:prstGeom prst="wedgeRectCallout">
            <a:avLst>
              <a:gd name="adj1" fmla="val -84512"/>
              <a:gd name="adj2" fmla="val -1650"/>
            </a:avLst>
          </a:prstGeom>
          <a:solidFill>
            <a:srgbClr val="2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b="1" u="sng">
                <a:effectLst>
                  <a:outerShdw blurRad="38100" dist="38100" dir="2700000" algn="tl">
                    <a:srgbClr val="000000">
                      <a:alpha val="43137"/>
                    </a:srgbClr>
                  </a:outerShdw>
                </a:effectLst>
              </a:rPr>
              <a:t>£1,500 </a:t>
            </a:r>
            <a:r>
              <a:rPr lang="en-GB" sz="2400"/>
              <a:t>per year </a:t>
            </a:r>
          </a:p>
          <a:p>
            <a:pPr marL="342900" indent="-342900">
              <a:buFont typeface="Arial" panose="020B0604020202020204" pitchFamily="34" charset="0"/>
              <a:buChar char="•"/>
            </a:pPr>
            <a:r>
              <a:rPr lang="en-GB" sz="2400"/>
              <a:t>Access to e-sports facilities. </a:t>
            </a:r>
          </a:p>
          <a:p>
            <a:endParaRPr lang="en-GB" sz="2400"/>
          </a:p>
          <a:p>
            <a:pPr marL="342900" indent="-342900">
              <a:buFont typeface="Arial" panose="020B0604020202020204" pitchFamily="34" charset="0"/>
              <a:buChar char="•"/>
            </a:pPr>
            <a:r>
              <a:rPr lang="en-GB" sz="2400"/>
              <a:t>Demonstrate talent in E Sports. </a:t>
            </a:r>
          </a:p>
        </p:txBody>
      </p:sp>
      <p:sp>
        <p:nvSpPr>
          <p:cNvPr id="12" name="Rectangular Callout 11"/>
          <p:cNvSpPr/>
          <p:nvPr/>
        </p:nvSpPr>
        <p:spPr>
          <a:xfrm>
            <a:off x="5903842" y="5347302"/>
            <a:ext cx="4485135" cy="1411025"/>
          </a:xfrm>
          <a:prstGeom prst="wedgeRectCallout">
            <a:avLst>
              <a:gd name="adj1" fmla="val -67969"/>
              <a:gd name="adj2" fmla="val 4805"/>
            </a:avLst>
          </a:prstGeom>
          <a:solidFill>
            <a:srgbClr val="2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b="1" u="sng">
                <a:effectLst>
                  <a:outerShdw blurRad="38100" dist="38100" dir="2700000" algn="tl">
                    <a:srgbClr val="000000">
                      <a:alpha val="43137"/>
                    </a:srgbClr>
                  </a:outerShdw>
                </a:effectLst>
              </a:rPr>
              <a:t>£1,000 </a:t>
            </a:r>
            <a:r>
              <a:rPr lang="en-GB" sz="2400"/>
              <a:t>per year for 3 years.</a:t>
            </a:r>
          </a:p>
          <a:p>
            <a:r>
              <a:rPr lang="en-GB" sz="2400"/>
              <a:t> </a:t>
            </a:r>
          </a:p>
          <a:p>
            <a:pPr marL="342900" indent="-342900">
              <a:buFont typeface="Arial" panose="020B0604020202020204" pitchFamily="34" charset="0"/>
              <a:buChar char="•"/>
            </a:pPr>
            <a:r>
              <a:rPr lang="en-GB" sz="2400"/>
              <a:t>Males studying full-time BA Primary Education. </a:t>
            </a:r>
          </a:p>
        </p:txBody>
      </p:sp>
    </p:spTree>
    <p:extLst>
      <p:ext uri="{BB962C8B-B14F-4D97-AF65-F5344CB8AC3E}">
        <p14:creationId xmlns:p14="http://schemas.microsoft.com/office/powerpoint/2010/main" val="274332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Effect transition="in" filter="fade">
                                      <p:cBhvr>
                                        <p:cTn id="11" dur="500"/>
                                        <p:tgtEl>
                                          <p:spTgt spid="6">
                                            <p:txEl>
                                              <p:pRg st="6" end="6"/>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11" end="11"/>
                                            </p:txEl>
                                          </p:spTgt>
                                        </p:tgtEl>
                                        <p:attrNameLst>
                                          <p:attrName>style.visibility</p:attrName>
                                        </p:attrNameLst>
                                      </p:cBhvr>
                                      <p:to>
                                        <p:strVal val="visible"/>
                                      </p:to>
                                    </p:set>
                                    <p:animEffect transition="in" filter="fade">
                                      <p:cBhvr>
                                        <p:cTn id="15" dur="500"/>
                                        <p:tgtEl>
                                          <p:spTgt spid="6">
                                            <p:txEl>
                                              <p:pRg st="11" end="1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4"/>
            <a:ext cx="12191999" cy="6812462"/>
          </a:xfrm>
          <a:prstGeom prst="rect">
            <a:avLst/>
          </a:prstGeom>
        </p:spPr>
      </p:pic>
      <p:sp>
        <p:nvSpPr>
          <p:cNvPr id="5" name="Rectangle 4"/>
          <p:cNvSpPr/>
          <p:nvPr/>
        </p:nvSpPr>
        <p:spPr>
          <a:xfrm>
            <a:off x="732916" y="1102864"/>
            <a:ext cx="3762302" cy="1151725"/>
          </a:xfrm>
          <a:prstGeom prst="rect">
            <a:avLst/>
          </a:prstGeom>
          <a:solidFill>
            <a:srgbClr val="2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chemeClr val="bg1"/>
                </a:solidFill>
                <a:latin typeface="Helvetica" panose="020B0604020202020204" pitchFamily="34" charset="0"/>
                <a:cs typeface="Helvetica" panose="020B0604020202020204" pitchFamily="34" charset="0"/>
              </a:rPr>
              <a:t>Scholarships at Roehampton</a:t>
            </a:r>
          </a:p>
        </p:txBody>
      </p:sp>
      <p:sp>
        <p:nvSpPr>
          <p:cNvPr id="6" name="Rectangle 5"/>
          <p:cNvSpPr/>
          <p:nvPr/>
        </p:nvSpPr>
        <p:spPr>
          <a:xfrm>
            <a:off x="819573" y="2357246"/>
            <a:ext cx="4489210" cy="5355312"/>
          </a:xfrm>
          <a:prstGeom prst="rect">
            <a:avLst/>
          </a:prstGeom>
        </p:spPr>
        <p:txBody>
          <a:bodyPr wrap="square" anchor="t">
            <a:spAutoFit/>
          </a:bodyPr>
          <a:lstStyle/>
          <a:p>
            <a:pPr marL="342900" indent="-342900" eaLnBrk="1" hangingPunct="1">
              <a:buFont typeface="Arial" panose="020B0604020202020204" pitchFamily="34" charset="0"/>
              <a:buChar char="•"/>
            </a:pPr>
            <a:r>
              <a:rPr lang="en-GB" b="1">
                <a:solidFill>
                  <a:srgbClr val="063532"/>
                </a:solidFill>
                <a:latin typeface="Arial" panose="020B0604020202020204" pitchFamily="34" charset="0"/>
                <a:cs typeface="Arial" panose="020B0604020202020204" pitchFamily="34" charset="0"/>
              </a:rPr>
              <a:t>Scholarship for sporting excellence</a:t>
            </a: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eaLnBrk="1" hangingPunct="1"/>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en-GB" b="1">
                <a:solidFill>
                  <a:srgbClr val="063532"/>
                </a:solidFill>
                <a:latin typeface="Arial" panose="020B0604020202020204" pitchFamily="34" charset="0"/>
                <a:cs typeface="Arial" panose="020B0604020202020204" pitchFamily="34" charset="0"/>
              </a:rPr>
              <a:t>Roehampton Music Scholarship</a:t>
            </a:r>
          </a:p>
          <a:p>
            <a:pPr marL="342900" indent="-342900">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b="1">
              <a:solidFill>
                <a:srgbClr val="063532"/>
              </a:solidFill>
              <a:latin typeface="Arial"/>
              <a:cs typeface="Arial"/>
            </a:endParaRPr>
          </a:p>
          <a:p>
            <a:pPr marL="342900" indent="-342900">
              <a:buFont typeface="Arial" panose="020B0604020202020204" pitchFamily="34" charset="0"/>
              <a:buChar char="•"/>
            </a:pPr>
            <a:endParaRPr lang="en-GB" b="1">
              <a:solidFill>
                <a:srgbClr val="063532"/>
              </a:solidFill>
              <a:latin typeface="Arial"/>
              <a:cs typeface="Arial"/>
            </a:endParaRPr>
          </a:p>
          <a:p>
            <a:pPr marL="342900" indent="-342900">
              <a:buFont typeface="Arial" panose="020B0604020202020204" pitchFamily="34" charset="0"/>
              <a:buChar char="•"/>
            </a:pPr>
            <a:r>
              <a:rPr lang="en-GB" b="1">
                <a:solidFill>
                  <a:srgbClr val="063532"/>
                </a:solidFill>
                <a:latin typeface="Arial"/>
                <a:cs typeface="Arial"/>
              </a:rPr>
              <a:t>Care leaver bursary</a:t>
            </a: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eaLnBrk="1" hangingPunct="1"/>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p:txBody>
      </p:sp>
      <p:sp>
        <p:nvSpPr>
          <p:cNvPr id="7" name="Rectangular Callout 6"/>
          <p:cNvSpPr/>
          <p:nvPr/>
        </p:nvSpPr>
        <p:spPr>
          <a:xfrm>
            <a:off x="5903840" y="1993467"/>
            <a:ext cx="4485135" cy="1726178"/>
          </a:xfrm>
          <a:prstGeom prst="wedgeRectCallout">
            <a:avLst>
              <a:gd name="adj1" fmla="val -64654"/>
              <a:gd name="adj2" fmla="val -7346"/>
            </a:avLst>
          </a:prstGeom>
          <a:solidFill>
            <a:srgbClr val="2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b="1" u="sng">
                <a:effectLst>
                  <a:outerShdw blurRad="38100" dist="38100" dir="2700000" algn="tl">
                    <a:srgbClr val="000000">
                      <a:alpha val="43137"/>
                    </a:srgbClr>
                  </a:outerShdw>
                </a:effectLst>
              </a:rPr>
              <a:t>£500 - £1,500 per year</a:t>
            </a:r>
          </a:p>
          <a:p>
            <a:pPr marL="342900" indent="-342900">
              <a:buFont typeface="Arial" panose="020B0604020202020204" pitchFamily="34" charset="0"/>
              <a:buChar char="•"/>
            </a:pPr>
            <a:r>
              <a:rPr lang="en-GB" sz="2400">
                <a:effectLst>
                  <a:outerShdw blurRad="38100" dist="38100" dir="2700000" algn="tl">
                    <a:srgbClr val="000000">
                      <a:alpha val="43137"/>
                    </a:srgbClr>
                  </a:outerShdw>
                </a:effectLst>
              </a:rPr>
              <a:t>Access to sports facilities</a:t>
            </a:r>
          </a:p>
          <a:p>
            <a:pPr marL="342900" indent="-342900">
              <a:buFont typeface="Arial" panose="020B0604020202020204" pitchFamily="34" charset="0"/>
              <a:buChar char="•"/>
            </a:pPr>
            <a:r>
              <a:rPr lang="en-GB" sz="2400">
                <a:effectLst>
                  <a:outerShdw blurRad="38100" dist="38100" dir="2700000" algn="tl">
                    <a:srgbClr val="000000">
                      <a:alpha val="43137"/>
                    </a:srgbClr>
                  </a:outerShdw>
                </a:effectLst>
              </a:rPr>
              <a:t>Free gym pass</a:t>
            </a:r>
          </a:p>
          <a:p>
            <a:pPr marL="342900" indent="-342900">
              <a:buFont typeface="Arial" panose="020B0604020202020204" pitchFamily="34" charset="0"/>
              <a:buChar char="•"/>
            </a:pPr>
            <a:r>
              <a:rPr lang="en-GB" sz="2400">
                <a:effectLst>
                  <a:outerShdw blurRad="38100" dist="38100" dir="2700000" algn="tl">
                    <a:srgbClr val="000000">
                      <a:alpha val="43137"/>
                    </a:srgbClr>
                  </a:outerShdw>
                </a:effectLst>
              </a:rPr>
              <a:t>Demonstrate talent in sports</a:t>
            </a:r>
            <a:endParaRPr lang="en-GB" sz="2400"/>
          </a:p>
        </p:txBody>
      </p:sp>
      <p:sp>
        <p:nvSpPr>
          <p:cNvPr id="10" name="Rectangular Callout 9"/>
          <p:cNvSpPr/>
          <p:nvPr/>
        </p:nvSpPr>
        <p:spPr>
          <a:xfrm>
            <a:off x="5903840" y="3891794"/>
            <a:ext cx="4485135" cy="1482487"/>
          </a:xfrm>
          <a:prstGeom prst="wedgeRectCallout">
            <a:avLst>
              <a:gd name="adj1" fmla="val -73580"/>
              <a:gd name="adj2" fmla="val -14612"/>
            </a:avLst>
          </a:prstGeom>
          <a:solidFill>
            <a:srgbClr val="2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b="1" u="sng">
                <a:effectLst>
                  <a:outerShdw blurRad="38100" dist="38100" dir="2700000" algn="tl">
                    <a:srgbClr val="000000">
                      <a:alpha val="43137"/>
                    </a:srgbClr>
                  </a:outerShdw>
                </a:effectLst>
              </a:rPr>
              <a:t>Up to £1,200 to cover costs</a:t>
            </a:r>
            <a:endParaRPr lang="en-GB" sz="2400"/>
          </a:p>
          <a:p>
            <a:pPr marL="342900" indent="-342900">
              <a:buFont typeface="Arial" panose="020B0604020202020204" pitchFamily="34" charset="0"/>
              <a:buChar char="•"/>
            </a:pPr>
            <a:r>
              <a:rPr lang="en-GB" sz="2400"/>
              <a:t>Must promote music at Roehampton. </a:t>
            </a:r>
          </a:p>
        </p:txBody>
      </p:sp>
      <p:sp>
        <p:nvSpPr>
          <p:cNvPr id="2" name="Rectangular Callout 9">
            <a:extLst>
              <a:ext uri="{FF2B5EF4-FFF2-40B4-BE49-F238E27FC236}">
                <a16:creationId xmlns:a16="http://schemas.microsoft.com/office/drawing/2014/main" id="{336B9597-21A2-4051-9862-9DCBB855C81B}"/>
              </a:ext>
            </a:extLst>
          </p:cNvPr>
          <p:cNvSpPr/>
          <p:nvPr/>
        </p:nvSpPr>
        <p:spPr>
          <a:xfrm>
            <a:off x="5968797" y="5443276"/>
            <a:ext cx="4422676" cy="1257635"/>
          </a:xfrm>
          <a:prstGeom prst="wedgeRectCallout">
            <a:avLst>
              <a:gd name="adj1" fmla="val -73580"/>
              <a:gd name="adj2" fmla="val -14612"/>
            </a:avLst>
          </a:prstGeom>
          <a:solidFill>
            <a:srgbClr val="2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b="1" u="sng">
                <a:effectLst>
                  <a:outerShdw blurRad="38100" dist="38100" dir="2700000" algn="tl">
                    <a:srgbClr val="000000">
                      <a:alpha val="43137"/>
                    </a:srgbClr>
                  </a:outerShdw>
                </a:effectLst>
              </a:rPr>
              <a:t>Up to £2,000 per year</a:t>
            </a:r>
            <a:endParaRPr lang="en-GB" sz="2400"/>
          </a:p>
          <a:p>
            <a:pPr marL="342900" indent="-342900">
              <a:buFont typeface="Arial" panose="020B0604020202020204" pitchFamily="34" charset="0"/>
              <a:buChar char="•"/>
            </a:pPr>
            <a:r>
              <a:rPr lang="en-GB" sz="2400">
                <a:ea typeface="+mn-lt"/>
                <a:cs typeface="+mn-lt"/>
              </a:rPr>
              <a:t>52 weeks of accommodation at the cost of 38 weeks</a:t>
            </a:r>
          </a:p>
        </p:txBody>
      </p:sp>
    </p:spTree>
    <p:extLst>
      <p:ext uri="{BB962C8B-B14F-4D97-AF65-F5344CB8AC3E}">
        <p14:creationId xmlns:p14="http://schemas.microsoft.com/office/powerpoint/2010/main" val="211398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animEffect transition="in" filter="fade">
                                      <p:cBhvr>
                                        <p:cTn id="11" dur="500"/>
                                        <p:tgtEl>
                                          <p:spTgt spid="6">
                                            <p:txEl>
                                              <p:pRg st="7" end="7"/>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12" end="12"/>
                                            </p:txEl>
                                          </p:spTgt>
                                        </p:tgtEl>
                                        <p:attrNameLst>
                                          <p:attrName>style.visibility</p:attrName>
                                        </p:attrNameLst>
                                      </p:cBhvr>
                                      <p:to>
                                        <p:strVal val="visible"/>
                                      </p:to>
                                    </p:set>
                                    <p:animEffect transition="in" filter="fade">
                                      <p:cBhvr>
                                        <p:cTn id="15" dur="500"/>
                                        <p:tgtEl>
                                          <p:spTgt spid="6">
                                            <p:txEl>
                                              <p:pRg st="12" end="1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538"/>
            <a:ext cx="12191999" cy="6812462"/>
          </a:xfrm>
          <a:prstGeom prst="rect">
            <a:avLst/>
          </a:prstGeom>
        </p:spPr>
      </p:pic>
      <p:sp>
        <p:nvSpPr>
          <p:cNvPr id="5" name="Rectangle 4"/>
          <p:cNvSpPr/>
          <p:nvPr/>
        </p:nvSpPr>
        <p:spPr>
          <a:xfrm>
            <a:off x="732916" y="786563"/>
            <a:ext cx="4553056" cy="1468026"/>
          </a:xfrm>
          <a:prstGeom prst="rect">
            <a:avLst/>
          </a:prstGeom>
          <a:solidFill>
            <a:srgbClr val="2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bg1"/>
                </a:solidFill>
                <a:latin typeface="Helvetica"/>
                <a:cs typeface="Helvetica"/>
              </a:rPr>
              <a:t>Support for Nursing Students</a:t>
            </a:r>
            <a:endParaRPr lang="en-GB" sz="3600" b="1">
              <a:solidFill>
                <a:schemeClr val="bg1"/>
              </a:solidFill>
              <a:latin typeface="Helvetica" panose="020B0604020202020204" pitchFamily="34" charset="0"/>
              <a:cs typeface="Helvetica" panose="020B0604020202020204" pitchFamily="34" charset="0"/>
            </a:endParaRPr>
          </a:p>
        </p:txBody>
      </p:sp>
      <p:sp>
        <p:nvSpPr>
          <p:cNvPr id="6" name="Rectangle 5"/>
          <p:cNvSpPr/>
          <p:nvPr/>
        </p:nvSpPr>
        <p:spPr>
          <a:xfrm>
            <a:off x="819573" y="2357246"/>
            <a:ext cx="4489210" cy="2031325"/>
          </a:xfrm>
          <a:prstGeom prst="rect">
            <a:avLst/>
          </a:prstGeom>
        </p:spPr>
        <p:txBody>
          <a:bodyPr wrap="square" anchor="t">
            <a:spAutoFit/>
          </a:bodyPr>
          <a:lstStyle/>
          <a:p>
            <a:pPr eaLnBrk="1" hangingPunct="1"/>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a:p>
            <a:pPr eaLnBrk="1" hangingPunct="1"/>
            <a:endParaRPr lang="en-GB" b="1">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b="1">
              <a:solidFill>
                <a:srgbClr val="063532"/>
              </a:solidFill>
              <a:latin typeface="Arial" panose="020B0604020202020204" pitchFamily="34" charset="0"/>
              <a:cs typeface="Arial" panose="020B0604020202020204" pitchFamily="34" charset="0"/>
            </a:endParaRPr>
          </a:p>
        </p:txBody>
      </p:sp>
      <p:sp>
        <p:nvSpPr>
          <p:cNvPr id="2" name="Rectangular Callout 9">
            <a:extLst>
              <a:ext uri="{FF2B5EF4-FFF2-40B4-BE49-F238E27FC236}">
                <a16:creationId xmlns:a16="http://schemas.microsoft.com/office/drawing/2014/main" id="{336B9597-21A2-4051-9862-9DCBB855C81B}"/>
              </a:ext>
            </a:extLst>
          </p:cNvPr>
          <p:cNvSpPr/>
          <p:nvPr/>
        </p:nvSpPr>
        <p:spPr>
          <a:xfrm>
            <a:off x="6084988" y="2708910"/>
            <a:ext cx="4554884" cy="2926080"/>
          </a:xfrm>
          <a:prstGeom prst="wedgeRectCallout">
            <a:avLst>
              <a:gd name="adj1" fmla="val -73580"/>
              <a:gd name="adj2" fmla="val -14612"/>
            </a:avLst>
          </a:prstGeom>
          <a:solidFill>
            <a:srgbClr val="2331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bg1"/>
                </a:solidFill>
              </a:rPr>
              <a:t>Roehampton Nursing Scholarship:</a:t>
            </a:r>
          </a:p>
          <a:p>
            <a:endParaRPr lang="en-GB" sz="2400">
              <a:solidFill>
                <a:schemeClr val="bg1"/>
              </a:solidFill>
            </a:endParaRPr>
          </a:p>
          <a:p>
            <a:r>
              <a:rPr lang="en-GB" sz="2400">
                <a:solidFill>
                  <a:schemeClr val="bg1"/>
                </a:solidFill>
              </a:rPr>
              <a:t>We offer a £1,000 scholarship for all Nursing students who achieve 128 UCAS tariff points, exclusive to Jan 2021 entry.</a:t>
            </a:r>
            <a:endParaRPr lang="en-GB" sz="2400">
              <a:solidFill>
                <a:schemeClr val="bg1"/>
              </a:solidFill>
              <a:cs typeface="Calibri"/>
            </a:endParaRPr>
          </a:p>
          <a:p>
            <a:endParaRPr lang="en-GB" sz="2400">
              <a:solidFill>
                <a:schemeClr val="tx1"/>
              </a:solidFill>
            </a:endParaRPr>
          </a:p>
        </p:txBody>
      </p:sp>
      <p:sp>
        <p:nvSpPr>
          <p:cNvPr id="4" name="TextBox 3"/>
          <p:cNvSpPr txBox="1"/>
          <p:nvPr/>
        </p:nvSpPr>
        <p:spPr>
          <a:xfrm>
            <a:off x="1097280" y="2440193"/>
            <a:ext cx="4000500" cy="4524315"/>
          </a:xfrm>
          <a:prstGeom prst="rect">
            <a:avLst/>
          </a:prstGeom>
          <a:noFill/>
        </p:spPr>
        <p:txBody>
          <a:bodyPr wrap="square" rtlCol="0">
            <a:spAutoFit/>
          </a:bodyPr>
          <a:lstStyle/>
          <a:p>
            <a:r>
              <a:rPr lang="en-GB" b="1"/>
              <a:t>All Nursing applicants starting in 2020 will receive up to £5,000 a year which they will not need to pay back. This will be supplemented by up to a further £3,000 for eligible students, including for:</a:t>
            </a:r>
          </a:p>
          <a:p>
            <a:endParaRPr lang="en-GB" b="1"/>
          </a:p>
          <a:p>
            <a:pPr marL="285750" indent="-285750">
              <a:buFont typeface="Arial" panose="020B0604020202020204" pitchFamily="34" charset="0"/>
              <a:buChar char="•"/>
            </a:pPr>
            <a:r>
              <a:rPr lang="en-GB" b="1"/>
              <a:t>Specialist disciplines</a:t>
            </a:r>
          </a:p>
          <a:p>
            <a:pPr marL="285750" indent="-285750">
              <a:buFont typeface="Arial" panose="020B0604020202020204" pitchFamily="34" charset="0"/>
              <a:buChar char="•"/>
            </a:pPr>
            <a:r>
              <a:rPr lang="en-GB" b="1"/>
              <a:t>Additional childcare allowance</a:t>
            </a:r>
          </a:p>
          <a:p>
            <a:endParaRPr lang="en-GB" b="1"/>
          </a:p>
          <a:p>
            <a:r>
              <a:rPr lang="en-GB" b="1"/>
              <a:t>Funding will be given to all new and continuing degree-level nursing, midwifery and many allied health students from September 2020.</a:t>
            </a:r>
          </a:p>
          <a:p>
            <a:endParaRPr lang="en-GB"/>
          </a:p>
          <a:p>
            <a:endParaRPr lang="en-GB"/>
          </a:p>
        </p:txBody>
      </p:sp>
    </p:spTree>
    <p:extLst>
      <p:ext uri="{BB962C8B-B14F-4D97-AF65-F5344CB8AC3E}">
        <p14:creationId xmlns:p14="http://schemas.microsoft.com/office/powerpoint/2010/main" val="99803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12191999" cy="6812462"/>
          </a:xfrm>
          <a:prstGeom prst="rect">
            <a:avLst/>
          </a:prstGeom>
        </p:spPr>
      </p:pic>
      <p:sp>
        <p:nvSpPr>
          <p:cNvPr id="6" name="Rectangle 5"/>
          <p:cNvSpPr/>
          <p:nvPr/>
        </p:nvSpPr>
        <p:spPr>
          <a:xfrm>
            <a:off x="614253" y="1102864"/>
            <a:ext cx="4390516" cy="1151725"/>
          </a:xfrm>
          <a:prstGeom prst="rect">
            <a:avLst/>
          </a:prstGeom>
          <a:solidFill>
            <a:srgbClr val="2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chemeClr val="bg1"/>
                </a:solidFill>
                <a:latin typeface="Helvetica" panose="020B0604020202020204" pitchFamily="34" charset="0"/>
                <a:cs typeface="Helvetica" panose="020B0604020202020204" pitchFamily="34" charset="0"/>
              </a:rPr>
              <a:t>Additional Support</a:t>
            </a:r>
          </a:p>
        </p:txBody>
      </p:sp>
      <p:sp>
        <p:nvSpPr>
          <p:cNvPr id="5" name="Rectangle 4"/>
          <p:cNvSpPr/>
          <p:nvPr/>
        </p:nvSpPr>
        <p:spPr>
          <a:xfrm>
            <a:off x="870192" y="3108714"/>
            <a:ext cx="7910839" cy="3970318"/>
          </a:xfrm>
          <a:prstGeom prst="rect">
            <a:avLst/>
          </a:prstGeom>
        </p:spPr>
        <p:txBody>
          <a:bodyPr wrap="square">
            <a:spAutoFit/>
          </a:bodyPr>
          <a:lstStyle/>
          <a:p>
            <a:pPr marL="342900" indent="-342900">
              <a:buFont typeface="Arial" panose="020B0604020202020204" pitchFamily="34" charset="0"/>
              <a:buChar char="•"/>
            </a:pPr>
            <a:r>
              <a:rPr lang="en-GB" sz="3600">
                <a:latin typeface="Arial Black" panose="020B0A04020102020204" pitchFamily="34" charset="0"/>
              </a:rPr>
              <a:t>Disabled Student Allowances (DSA)</a:t>
            </a:r>
          </a:p>
          <a:p>
            <a:endParaRPr lang="en-GB" sz="3600">
              <a:latin typeface="Arial Black" panose="020B0A04020102020204" pitchFamily="34" charset="0"/>
            </a:endParaRPr>
          </a:p>
          <a:p>
            <a:pPr marL="342900" indent="-342900">
              <a:buFont typeface="Arial" panose="020B0604020202020204" pitchFamily="34" charset="0"/>
              <a:buChar char="•"/>
            </a:pPr>
            <a:r>
              <a:rPr lang="en-GB" sz="3600">
                <a:latin typeface="Arial Black" panose="020B0A04020102020204" pitchFamily="34" charset="0"/>
                <a:cs typeface="Arial" panose="020B0604020202020204" pitchFamily="34" charset="0"/>
              </a:rPr>
              <a:t>Dependent’s Grants</a:t>
            </a:r>
          </a:p>
          <a:p>
            <a:pPr marL="342900" indent="-342900">
              <a:buFont typeface="Arial" panose="020B0604020202020204" pitchFamily="34" charset="0"/>
              <a:buChar char="•"/>
            </a:pPr>
            <a:endParaRPr lang="en-GB" sz="3600">
              <a:latin typeface="Arial Black" panose="020B0A04020102020204" pitchFamily="34" charset="0"/>
              <a:cs typeface="Arial" panose="020B0604020202020204" pitchFamily="34" charset="0"/>
            </a:endParaRPr>
          </a:p>
          <a:p>
            <a:pPr marL="342900" indent="-342900">
              <a:buFont typeface="Arial" panose="020B0604020202020204" pitchFamily="34" charset="0"/>
              <a:buChar char="•"/>
            </a:pPr>
            <a:r>
              <a:rPr lang="en-GB" sz="3600">
                <a:latin typeface="Arial Black" panose="020B0A04020102020204" pitchFamily="34" charset="0"/>
                <a:cs typeface="Arial" panose="020B0604020202020204" pitchFamily="34" charset="0"/>
              </a:rPr>
              <a:t>Study Abroad Travel Grants</a:t>
            </a:r>
          </a:p>
          <a:p>
            <a:pPr marL="342900" indent="-342900">
              <a:buFont typeface="Arial" panose="020B0604020202020204" pitchFamily="34" charset="0"/>
              <a:buChar char="•"/>
            </a:pPr>
            <a:endParaRPr lang="en-GB" sz="360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14901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12191999" cy="6812462"/>
          </a:xfrm>
          <a:prstGeom prst="rect">
            <a:avLst/>
          </a:prstGeom>
        </p:spPr>
      </p:pic>
      <p:sp>
        <p:nvSpPr>
          <p:cNvPr id="6" name="Rectangle 5"/>
          <p:cNvSpPr/>
          <p:nvPr/>
        </p:nvSpPr>
        <p:spPr>
          <a:xfrm>
            <a:off x="614253" y="1102864"/>
            <a:ext cx="4844226" cy="1228507"/>
          </a:xfrm>
          <a:prstGeom prst="rect">
            <a:avLst/>
          </a:prstGeom>
          <a:solidFill>
            <a:srgbClr val="2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chemeClr val="bg1"/>
                </a:solidFill>
                <a:latin typeface="Helvetica" panose="020B0604020202020204" pitchFamily="34" charset="0"/>
                <a:cs typeface="Helvetica" panose="020B0604020202020204" pitchFamily="34" charset="0"/>
              </a:rPr>
              <a:t>Additional Support-</a:t>
            </a:r>
          </a:p>
          <a:p>
            <a:r>
              <a:rPr lang="en-GB" sz="3600" b="1">
                <a:solidFill>
                  <a:schemeClr val="bg1"/>
                </a:solidFill>
                <a:latin typeface="Helvetica" panose="020B0604020202020204" pitchFamily="34" charset="0"/>
                <a:cs typeface="Helvetica" panose="020B0604020202020204" pitchFamily="34" charset="0"/>
              </a:rPr>
              <a:t>Hardship Fund</a:t>
            </a:r>
          </a:p>
        </p:txBody>
      </p:sp>
      <p:sp>
        <p:nvSpPr>
          <p:cNvPr id="5" name="Rectangle 4"/>
          <p:cNvSpPr/>
          <p:nvPr/>
        </p:nvSpPr>
        <p:spPr>
          <a:xfrm>
            <a:off x="744549" y="3201788"/>
            <a:ext cx="9020684" cy="3046988"/>
          </a:xfrm>
          <a:prstGeom prst="rect">
            <a:avLst/>
          </a:prstGeom>
        </p:spPr>
        <p:txBody>
          <a:bodyPr wrap="square">
            <a:spAutoFit/>
          </a:bodyPr>
          <a:lstStyle/>
          <a:p>
            <a:pPr marL="342900" indent="-342900">
              <a:buFont typeface="Arial" panose="020B0604020202020204" pitchFamily="34" charset="0"/>
              <a:buChar char="•"/>
            </a:pPr>
            <a:r>
              <a:rPr lang="en-GB" sz="3200">
                <a:latin typeface="Arial Black" panose="020B0A04020102020204" pitchFamily="34" charset="0"/>
              </a:rPr>
              <a:t>Applications open throughout year</a:t>
            </a:r>
          </a:p>
          <a:p>
            <a:pPr marL="342900" indent="-342900">
              <a:buFont typeface="Arial" panose="020B0604020202020204" pitchFamily="34" charset="0"/>
              <a:buChar char="•"/>
            </a:pPr>
            <a:endParaRPr lang="en-GB" sz="3200">
              <a:latin typeface="Arial Black" panose="020B0A04020102020204" pitchFamily="34" charset="0"/>
            </a:endParaRPr>
          </a:p>
          <a:p>
            <a:pPr marL="342900" indent="-342900">
              <a:buFont typeface="Arial" panose="020B0604020202020204" pitchFamily="34" charset="0"/>
              <a:buChar char="•"/>
            </a:pPr>
            <a:r>
              <a:rPr lang="en-GB" sz="3200">
                <a:latin typeface="Arial Black" panose="020B0A04020102020204" pitchFamily="34" charset="0"/>
              </a:rPr>
              <a:t>For students experiencing financial difficulties</a:t>
            </a:r>
          </a:p>
          <a:p>
            <a:pPr marL="342900" indent="-342900">
              <a:buFont typeface="Arial" panose="020B0604020202020204" pitchFamily="34" charset="0"/>
              <a:buChar char="•"/>
            </a:pPr>
            <a:endParaRPr lang="en-GB" sz="3200">
              <a:latin typeface="Arial Black" panose="020B0A04020102020204" pitchFamily="34" charset="0"/>
            </a:endParaRPr>
          </a:p>
          <a:p>
            <a:pPr marL="342900" indent="-342900">
              <a:buFont typeface="Arial" panose="020B0604020202020204" pitchFamily="34" charset="0"/>
              <a:buChar char="•"/>
            </a:pPr>
            <a:r>
              <a:rPr lang="en-GB" sz="3200">
                <a:latin typeface="Arial Black" panose="020B0A04020102020204" pitchFamily="34" charset="0"/>
              </a:rPr>
              <a:t>Help is always available </a:t>
            </a:r>
          </a:p>
        </p:txBody>
      </p:sp>
    </p:spTree>
    <p:extLst>
      <p:ext uri="{BB962C8B-B14F-4D97-AF65-F5344CB8AC3E}">
        <p14:creationId xmlns:p14="http://schemas.microsoft.com/office/powerpoint/2010/main" val="354508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1"/>
            <a:ext cx="12191999" cy="6913841"/>
          </a:xfrm>
          <a:prstGeom prst="rect">
            <a:avLst/>
          </a:prstGeom>
        </p:spPr>
      </p:pic>
      <p:sp>
        <p:nvSpPr>
          <p:cNvPr id="4" name="TextBox 3"/>
          <p:cNvSpPr txBox="1"/>
          <p:nvPr/>
        </p:nvSpPr>
        <p:spPr>
          <a:xfrm>
            <a:off x="1206138" y="3640741"/>
            <a:ext cx="6025299" cy="1877437"/>
          </a:xfrm>
          <a:prstGeom prst="rect">
            <a:avLst/>
          </a:prstGeom>
          <a:solidFill>
            <a:srgbClr val="063532"/>
          </a:solidFill>
        </p:spPr>
        <p:txBody>
          <a:bodyPr wrap="square" rtlCol="0">
            <a:spAutoFit/>
          </a:bodyPr>
          <a:lstStyle/>
          <a:p>
            <a:endParaRPr lang="en-GB" sz="1600">
              <a:solidFill>
                <a:schemeClr val="bg1"/>
              </a:solidFill>
              <a:latin typeface="Arial Black" panose="020B0A04020102020204" pitchFamily="34" charset="0"/>
            </a:endParaRPr>
          </a:p>
          <a:p>
            <a:r>
              <a:rPr lang="en-GB" sz="6000">
                <a:solidFill>
                  <a:schemeClr val="bg1"/>
                </a:solidFill>
                <a:latin typeface="Arial Black" panose="020B0A04020102020204" pitchFamily="34" charset="0"/>
              </a:rPr>
              <a:t>REPAYMENTS</a:t>
            </a:r>
          </a:p>
          <a:p>
            <a:endParaRPr lang="en-GB" sz="4000">
              <a:solidFill>
                <a:schemeClr val="bg1"/>
              </a:solidFill>
              <a:latin typeface="Arial Black" panose="020B0A04020102020204" pitchFamily="34" charset="0"/>
            </a:endParaRPr>
          </a:p>
        </p:txBody>
      </p:sp>
    </p:spTree>
    <p:extLst>
      <p:ext uri="{BB962C8B-B14F-4D97-AF65-F5344CB8AC3E}">
        <p14:creationId xmlns:p14="http://schemas.microsoft.com/office/powerpoint/2010/main" val="88491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41" y="0"/>
            <a:ext cx="12271409" cy="6857999"/>
          </a:xfrm>
          <a:prstGeom prst="rect">
            <a:avLst/>
          </a:prstGeom>
        </p:spPr>
      </p:pic>
      <p:pic>
        <p:nvPicPr>
          <p:cNvPr id="3" name="Picture 2" descr="UR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07" y="493016"/>
            <a:ext cx="2908300" cy="1333500"/>
          </a:xfrm>
          <a:prstGeom prst="rect">
            <a:avLst/>
          </a:prstGeom>
        </p:spPr>
      </p:pic>
      <p:sp>
        <p:nvSpPr>
          <p:cNvPr id="4" name="TextBox 15"/>
          <p:cNvSpPr txBox="1">
            <a:spLocks noChangeArrowheads="1"/>
          </p:cNvSpPr>
          <p:nvPr/>
        </p:nvSpPr>
        <p:spPr bwMode="auto">
          <a:xfrm>
            <a:off x="228927" y="3171111"/>
            <a:ext cx="8965873" cy="1311128"/>
          </a:xfrm>
          <a:prstGeom prst="rect">
            <a:avLst/>
          </a:prstGeom>
          <a:solidFill>
            <a:srgbClr val="ECEBEA"/>
          </a:solidFill>
          <a:ln>
            <a:noFill/>
          </a:ln>
        </p:spPr>
        <p:txBody>
          <a:bodyPr wrap="square">
            <a:spAutoFit/>
          </a:bodyPr>
          <a:lstStyle>
            <a:lvl1pPr>
              <a:lnSpc>
                <a:spcPct val="90000"/>
              </a:lnSpc>
              <a:spcBef>
                <a:spcPts val="1000"/>
              </a:spcBef>
              <a:buFont typeface="Arial" panose="020B0604020202020204" pitchFamily="34" charset="0"/>
              <a:buChar char="•"/>
              <a:defRPr sz="2800">
                <a:solidFill>
                  <a:srgbClr val="063532"/>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063532"/>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063532"/>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9pPr>
          </a:lstStyle>
          <a:p>
            <a:pPr>
              <a:buNone/>
            </a:pPr>
            <a:r>
              <a:rPr lang="en-GB" altLang="en-US" sz="8800" b="1">
                <a:latin typeface="Arial" panose="020B0604020202020204" pitchFamily="34" charset="0"/>
                <a:cs typeface="Arial" panose="020B0604020202020204" pitchFamily="34" charset="0"/>
              </a:rPr>
              <a:t>Student Finance</a:t>
            </a:r>
            <a:endParaRPr lang="en-GB" altLang="en-US" sz="5400" b="1">
              <a:latin typeface="Arial" panose="020B0604020202020204" pitchFamily="34" charset="0"/>
              <a:cs typeface="Arial" panose="020B0604020202020204" pitchFamily="34" charset="0"/>
            </a:endParaRPr>
          </a:p>
        </p:txBody>
      </p:sp>
      <p:sp>
        <p:nvSpPr>
          <p:cNvPr id="5" name="TextBox 15"/>
          <p:cNvSpPr txBox="1">
            <a:spLocks noChangeArrowheads="1"/>
          </p:cNvSpPr>
          <p:nvPr/>
        </p:nvSpPr>
        <p:spPr bwMode="auto">
          <a:xfrm>
            <a:off x="228926" y="4608026"/>
            <a:ext cx="7422335" cy="535531"/>
          </a:xfrm>
          <a:prstGeom prst="rect">
            <a:avLst/>
          </a:prstGeom>
          <a:solidFill>
            <a:srgbClr val="ECEBEA"/>
          </a:solidFill>
          <a:ln>
            <a:noFill/>
          </a:ln>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rgbClr val="063532"/>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063532"/>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063532"/>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9pPr>
          </a:lstStyle>
          <a:p>
            <a:pPr>
              <a:buNone/>
            </a:pPr>
            <a:r>
              <a:rPr lang="en-GB" altLang="en-US" sz="3200" b="1">
                <a:latin typeface="Arial"/>
                <a:cs typeface="Arial"/>
              </a:rPr>
              <a:t>2021/22</a:t>
            </a:r>
          </a:p>
        </p:txBody>
      </p:sp>
    </p:spTree>
    <p:extLst>
      <p:ext uri="{BB962C8B-B14F-4D97-AF65-F5344CB8AC3E}">
        <p14:creationId xmlns:p14="http://schemas.microsoft.com/office/powerpoint/2010/main" val="2071103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RECRUIT220218KM (USA PP)1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12462"/>
          </a:xfrm>
          <a:prstGeom prst="rect">
            <a:avLst/>
          </a:prstGeom>
        </p:spPr>
      </p:pic>
      <p:sp>
        <p:nvSpPr>
          <p:cNvPr id="9" name="Rectangle 8"/>
          <p:cNvSpPr/>
          <p:nvPr/>
        </p:nvSpPr>
        <p:spPr>
          <a:xfrm>
            <a:off x="1835780" y="3221750"/>
            <a:ext cx="4634822" cy="1938992"/>
          </a:xfrm>
          <a:prstGeom prst="rect">
            <a:avLst/>
          </a:prstGeom>
        </p:spPr>
        <p:txBody>
          <a:bodyPr wrap="square">
            <a:spAutoFit/>
          </a:bodyPr>
          <a:lstStyle/>
          <a:p>
            <a:pPr algn="ctr"/>
            <a:r>
              <a:rPr lang="en-GB" sz="6000" b="1">
                <a:solidFill>
                  <a:srgbClr val="063532"/>
                </a:solidFill>
                <a:latin typeface="Helvetica"/>
                <a:cs typeface="Helvetica"/>
              </a:rPr>
              <a:t>Repayment </a:t>
            </a:r>
          </a:p>
          <a:p>
            <a:pPr algn="ctr"/>
            <a:r>
              <a:rPr lang="en-GB" sz="6000" b="1">
                <a:solidFill>
                  <a:srgbClr val="063532"/>
                </a:solidFill>
                <a:latin typeface="Helvetica"/>
                <a:cs typeface="Helvetica"/>
              </a:rPr>
              <a:t>Facts</a:t>
            </a:r>
          </a:p>
        </p:txBody>
      </p:sp>
      <p:sp>
        <p:nvSpPr>
          <p:cNvPr id="2" name="Rectangle 1"/>
          <p:cNvSpPr/>
          <p:nvPr/>
        </p:nvSpPr>
        <p:spPr>
          <a:xfrm>
            <a:off x="6536413" y="0"/>
            <a:ext cx="5575757" cy="7355860"/>
          </a:xfrm>
          <a:prstGeom prst="rect">
            <a:avLst/>
          </a:prstGeom>
        </p:spPr>
        <p:txBody>
          <a:bodyPr wrap="square">
            <a:spAutoFit/>
          </a:bodyPr>
          <a:lstStyle/>
          <a:p>
            <a:pPr marL="571500" indent="-571500">
              <a:buFont typeface="Arial" panose="020B0604020202020204" pitchFamily="34" charset="0"/>
              <a:buChar char="•"/>
            </a:pPr>
            <a:r>
              <a:rPr lang="en-GB" sz="2400">
                <a:solidFill>
                  <a:schemeClr val="bg1"/>
                </a:solidFill>
                <a:latin typeface="Arial" panose="020B0604020202020204" pitchFamily="34" charset="0"/>
                <a:cs typeface="Arial" panose="020B0604020202020204" pitchFamily="34" charset="0"/>
              </a:rPr>
              <a:t>Not like other loans. </a:t>
            </a:r>
          </a:p>
          <a:p>
            <a:pPr marL="571500" indent="-571500">
              <a:buFont typeface="Arial" panose="020B0604020202020204" pitchFamily="34" charset="0"/>
              <a:buChar char="•"/>
            </a:pPr>
            <a:endParaRPr lang="en-GB" sz="240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2400">
                <a:solidFill>
                  <a:schemeClr val="bg1"/>
                </a:solidFill>
                <a:latin typeface="Arial" panose="020B0604020202020204" pitchFamily="34" charset="0"/>
                <a:cs typeface="Arial" panose="020B0604020202020204" pitchFamily="34" charset="0"/>
              </a:rPr>
              <a:t>Only pay when you earn. (Graduate Tax)</a:t>
            </a:r>
          </a:p>
          <a:p>
            <a:pPr marL="571500" indent="-571500">
              <a:buFont typeface="Arial" panose="020B0604020202020204" pitchFamily="34" charset="0"/>
              <a:buChar char="•"/>
            </a:pPr>
            <a:endParaRPr lang="en-GB" sz="240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2400">
                <a:solidFill>
                  <a:schemeClr val="bg1"/>
                </a:solidFill>
                <a:latin typeface="Arial" panose="020B0604020202020204" pitchFamily="34" charset="0"/>
                <a:cs typeface="Arial" panose="020B0604020202020204" pitchFamily="34" charset="0"/>
              </a:rPr>
              <a:t>Start repayments the April after you graduate.</a:t>
            </a:r>
          </a:p>
          <a:p>
            <a:pPr marL="571500" indent="-571500">
              <a:buFont typeface="Arial" panose="020B0604020202020204" pitchFamily="34" charset="0"/>
              <a:buChar char="•"/>
            </a:pPr>
            <a:endParaRPr lang="en-GB" sz="240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2400">
                <a:solidFill>
                  <a:schemeClr val="bg1"/>
                </a:solidFill>
                <a:latin typeface="Arial" panose="020B0604020202020204" pitchFamily="34" charset="0"/>
                <a:cs typeface="Arial" panose="020B0604020202020204" pitchFamily="34" charset="0"/>
              </a:rPr>
              <a:t>Only start repayments if you are earning above £</a:t>
            </a:r>
            <a:r>
              <a:rPr lang="en-GB" altLang="en-US" sz="2400">
                <a:solidFill>
                  <a:schemeClr val="bg1"/>
                </a:solidFill>
                <a:latin typeface="Arial" panose="020B0604020202020204" pitchFamily="34" charset="0"/>
                <a:ea typeface="MS PGothic" panose="020B0600070205080204" pitchFamily="34" charset="-128"/>
              </a:rPr>
              <a:t>26,575 </a:t>
            </a:r>
            <a:r>
              <a:rPr lang="en-GB" sz="2400">
                <a:solidFill>
                  <a:schemeClr val="bg1"/>
                </a:solidFill>
                <a:latin typeface="Arial" panose="020B0604020202020204" pitchFamily="34" charset="0"/>
                <a:cs typeface="Arial" panose="020B0604020202020204" pitchFamily="34" charset="0"/>
              </a:rPr>
              <a:t>per year.</a:t>
            </a:r>
          </a:p>
          <a:p>
            <a:pPr marL="571500" indent="-571500">
              <a:buFont typeface="Arial" panose="020B0604020202020204" pitchFamily="34" charset="0"/>
              <a:buChar char="•"/>
            </a:pPr>
            <a:endParaRPr lang="en-GB" sz="240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2400">
                <a:solidFill>
                  <a:schemeClr val="bg1"/>
                </a:solidFill>
                <a:latin typeface="Arial" panose="020B0604020202020204" pitchFamily="34" charset="0"/>
                <a:cs typeface="Arial" panose="020B0604020202020204" pitchFamily="34" charset="0"/>
              </a:rPr>
              <a:t>Repay 9% of anything above £</a:t>
            </a:r>
            <a:r>
              <a:rPr lang="en-GB" altLang="en-US" sz="2400">
                <a:solidFill>
                  <a:schemeClr val="bg1"/>
                </a:solidFill>
                <a:latin typeface="Arial" panose="020B0604020202020204" pitchFamily="34" charset="0"/>
                <a:ea typeface="MS PGothic" panose="020B0600070205080204" pitchFamily="34" charset="-128"/>
              </a:rPr>
              <a:t>26,575</a:t>
            </a:r>
            <a:r>
              <a:rPr lang="en-GB" sz="2400">
                <a:solidFill>
                  <a:schemeClr val="bg1"/>
                </a:solidFill>
                <a:latin typeface="Arial" panose="020B0604020202020204" pitchFamily="34" charset="0"/>
                <a:cs typeface="Arial" panose="020B0604020202020204" pitchFamily="34" charset="0"/>
              </a:rPr>
              <a:t>.</a:t>
            </a:r>
          </a:p>
          <a:p>
            <a:pPr marL="571500" indent="-571500">
              <a:buFont typeface="Arial" panose="020B0604020202020204" pitchFamily="34" charset="0"/>
              <a:buChar char="•"/>
            </a:pPr>
            <a:endParaRPr lang="en-GB" sz="240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2400">
                <a:solidFill>
                  <a:schemeClr val="bg1"/>
                </a:solidFill>
                <a:latin typeface="Arial" panose="020B0604020202020204" pitchFamily="34" charset="0"/>
                <a:cs typeface="Arial" panose="020B0604020202020204" pitchFamily="34" charset="0"/>
              </a:rPr>
              <a:t>Automatically taken from your pay check (unless you live abroad). </a:t>
            </a:r>
          </a:p>
          <a:p>
            <a:pPr marL="571500" indent="-571500">
              <a:buFont typeface="Arial" panose="020B0604020202020204" pitchFamily="34" charset="0"/>
              <a:buChar char="•"/>
            </a:pPr>
            <a:endParaRPr lang="en-GB" sz="240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2400">
                <a:solidFill>
                  <a:schemeClr val="bg1"/>
                </a:solidFill>
                <a:latin typeface="Arial" panose="020B0604020202020204" pitchFamily="34" charset="0"/>
                <a:cs typeface="Arial" panose="020B0604020202020204" pitchFamily="34" charset="0"/>
              </a:rPr>
              <a:t>Wiped after 30 years.</a:t>
            </a:r>
          </a:p>
          <a:p>
            <a:pPr marL="571500" indent="-571500">
              <a:buFont typeface="Arial" panose="020B0604020202020204" pitchFamily="34" charset="0"/>
              <a:buChar char="•"/>
            </a:pPr>
            <a:endParaRPr lang="en-GB"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45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500"/>
                                        <p:tgtEl>
                                          <p:spTgt spid="2">
                                            <p:txEl>
                                              <p:pRg st="8" end="8"/>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animEffect transition="in" filter="fade">
                                      <p:cBhvr>
                                        <p:cTn id="31"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035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7714" y="1582057"/>
            <a:ext cx="5500915" cy="1938992"/>
          </a:xfrm>
          <a:prstGeom prst="rect">
            <a:avLst/>
          </a:prstGeom>
          <a:noFill/>
        </p:spPr>
        <p:txBody>
          <a:bodyPr wrap="square" rtlCol="0">
            <a:spAutoFit/>
          </a:bodyPr>
          <a:lstStyle/>
          <a:p>
            <a:endParaRPr lang="en-GB" sz="4000">
              <a:latin typeface="Arial Black" panose="020B0A04020102020204" pitchFamily="34" charset="0"/>
            </a:endParaRPr>
          </a:p>
          <a:p>
            <a:endParaRPr lang="en-GB" sz="4000">
              <a:latin typeface="Arial Black" panose="020B0A04020102020204" pitchFamily="34" charset="0"/>
            </a:endParaRPr>
          </a:p>
          <a:p>
            <a:endParaRPr lang="en-GB" sz="4000">
              <a:latin typeface="Arial Black" panose="020B0A04020102020204" pitchFamily="34" charset="0"/>
            </a:endParaRPr>
          </a:p>
        </p:txBody>
      </p:sp>
      <p:graphicFrame>
        <p:nvGraphicFramePr>
          <p:cNvPr id="5" name="Group 3"/>
          <p:cNvGraphicFramePr>
            <a:graphicFrameLocks noGrp="1"/>
          </p:cNvGraphicFramePr>
          <p:nvPr>
            <p:ph idx="4294967295"/>
            <p:extLst>
              <p:ext uri="{D42A27DB-BD31-4B8C-83A1-F6EECF244321}">
                <p14:modId xmlns:p14="http://schemas.microsoft.com/office/powerpoint/2010/main" val="1396012143"/>
              </p:ext>
            </p:extLst>
          </p:nvPr>
        </p:nvGraphicFramePr>
        <p:xfrm>
          <a:off x="510638" y="1448790"/>
          <a:ext cx="11245933" cy="5094515"/>
        </p:xfrm>
        <a:graphic>
          <a:graphicData uri="http://schemas.openxmlformats.org/drawingml/2006/table">
            <a:tbl>
              <a:tblPr>
                <a:tableStyleId>{C4B1156A-380E-4F78-BDF5-A606A8083BF9}</a:tableStyleId>
              </a:tblPr>
              <a:tblGrid>
                <a:gridCol w="3663432">
                  <a:extLst>
                    <a:ext uri="{9D8B030D-6E8A-4147-A177-3AD203B41FA5}">
                      <a16:colId xmlns:a16="http://schemas.microsoft.com/office/drawing/2014/main" val="20000"/>
                    </a:ext>
                  </a:extLst>
                </a:gridCol>
                <a:gridCol w="3612508">
                  <a:extLst>
                    <a:ext uri="{9D8B030D-6E8A-4147-A177-3AD203B41FA5}">
                      <a16:colId xmlns:a16="http://schemas.microsoft.com/office/drawing/2014/main" val="20001"/>
                    </a:ext>
                  </a:extLst>
                </a:gridCol>
                <a:gridCol w="3969993">
                  <a:extLst>
                    <a:ext uri="{9D8B030D-6E8A-4147-A177-3AD203B41FA5}">
                      <a16:colId xmlns:a16="http://schemas.microsoft.com/office/drawing/2014/main" val="20002"/>
                    </a:ext>
                  </a:extLst>
                </a:gridCol>
              </a:tblGrid>
              <a:tr h="1013480">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a:ln>
                            <a:noFill/>
                          </a:ln>
                          <a:solidFill>
                            <a:schemeClr val="bg1"/>
                          </a:solidFill>
                          <a:effectLst/>
                          <a:latin typeface="Arial" pitchFamily="34" charset="0"/>
                          <a:cs typeface="Arial" pitchFamily="34" charset="0"/>
                        </a:rPr>
                        <a:t>Income each year before tax</a:t>
                      </a:r>
                      <a:endParaRPr kumimoji="0" lang="en-GB" sz="2000" b="0" i="0" u="none" strike="noStrike" cap="none" normalizeH="0" baseline="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A06E"/>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a:ln>
                            <a:noFill/>
                          </a:ln>
                          <a:solidFill>
                            <a:schemeClr val="bg1"/>
                          </a:solidFill>
                          <a:effectLst/>
                          <a:latin typeface="Arial" pitchFamily="34" charset="0"/>
                          <a:cs typeface="Arial" pitchFamily="34" charset="0"/>
                        </a:rPr>
                        <a:t>Income from which </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a:ln>
                            <a:noFill/>
                          </a:ln>
                          <a:solidFill>
                            <a:schemeClr val="bg1"/>
                          </a:solidFill>
                          <a:effectLst/>
                          <a:latin typeface="Arial" pitchFamily="34" charset="0"/>
                          <a:cs typeface="Arial" pitchFamily="34" charset="0"/>
                        </a:rPr>
                        <a:t>9% is deducted</a:t>
                      </a:r>
                      <a:endParaRPr kumimoji="0" lang="en-GB" sz="2000" b="0" i="0" u="none" strike="noStrike" cap="none" normalizeH="0" baseline="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A06E"/>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a:ln>
                            <a:noFill/>
                          </a:ln>
                          <a:solidFill>
                            <a:schemeClr val="bg1"/>
                          </a:solidFill>
                          <a:effectLst/>
                          <a:latin typeface="Arial" pitchFamily="34" charset="0"/>
                          <a:cs typeface="Arial" pitchFamily="34" charset="0"/>
                        </a:rPr>
                        <a:t>Monthly Repayment (Approx)</a:t>
                      </a:r>
                      <a:endParaRPr kumimoji="0" lang="en-GB" sz="2000" b="0" i="0" u="none" strike="noStrike" cap="none" normalizeH="0" baseline="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A06E"/>
                    </a:solidFill>
                  </a:tcPr>
                </a:tc>
                <a:extLst>
                  <a:ext uri="{0D108BD9-81ED-4DB2-BD59-A6C34878D82A}">
                    <a16:rowId xmlns:a16="http://schemas.microsoft.com/office/drawing/2014/main" val="10000"/>
                  </a:ext>
                </a:extLst>
              </a:tr>
              <a:tr h="583005">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lang="en-GB" sz="2000">
                          <a:solidFill>
                            <a:schemeClr val="tx1"/>
                          </a:solidFill>
                          <a:latin typeface="Arial" panose="020B0604020202020204" pitchFamily="34" charset="0"/>
                          <a:cs typeface="Arial" panose="020B0604020202020204" pitchFamily="34" charset="0"/>
                        </a:rPr>
                        <a:t>£</a:t>
                      </a:r>
                      <a:r>
                        <a:rPr lang="en-GB" altLang="en-US" sz="2000">
                          <a:solidFill>
                            <a:schemeClr val="tx1"/>
                          </a:solidFill>
                          <a:latin typeface="Arial" panose="020B0604020202020204" pitchFamily="34" charset="0"/>
                          <a:ea typeface="MS PGothic" panose="020B0600070205080204" pitchFamily="34" charset="-128"/>
                        </a:rPr>
                        <a:t>26,575</a:t>
                      </a:r>
                      <a:endParaRPr kumimoji="0" lang="en-GB" sz="2000" b="1" i="0" u="none" strike="noStrike" cap="none" normalizeH="0" baseline="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a:ln>
                            <a:noFill/>
                          </a:ln>
                          <a:effectLst/>
                          <a:latin typeface="Arial" pitchFamily="34" charset="0"/>
                          <a:cs typeface="Arial" pitchFamily="34" charset="0"/>
                        </a:rPr>
                        <a:t>£0</a:t>
                      </a:r>
                      <a:endParaRPr kumimoji="0" lang="en-US" sz="2000" b="0" i="0" u="none" strike="noStrike" cap="none" normalizeH="0" baseline="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a:ln>
                            <a:noFill/>
                          </a:ln>
                          <a:solidFill>
                            <a:schemeClr val="tx1"/>
                          </a:solidFill>
                          <a:effectLst/>
                          <a:latin typeface="Arial" pitchFamily="34" charset="0"/>
                          <a:cs typeface="Arial" pitchFamily="34" charset="0"/>
                        </a:rPr>
                        <a:t>£0</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3005">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a:ln>
                            <a:noFill/>
                          </a:ln>
                          <a:effectLst/>
                          <a:latin typeface="Arial" pitchFamily="34" charset="0"/>
                          <a:cs typeface="Arial" pitchFamily="34" charset="0"/>
                        </a:rPr>
                        <a:t>£30,000</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£3,425</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cs typeface="Arial" pitchFamily="34" charset="0"/>
                        </a:rPr>
                        <a:t>£25</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583005">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a:ln>
                            <a:noFill/>
                          </a:ln>
                          <a:effectLst/>
                          <a:latin typeface="Arial" pitchFamily="34" charset="0"/>
                          <a:cs typeface="Arial" pitchFamily="34" charset="0"/>
                        </a:rPr>
                        <a:t>£35,000</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£8,425</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cs typeface="Arial" pitchFamily="34" charset="0"/>
                        </a:rPr>
                        <a:t>£63</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83005">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a:ln>
                            <a:noFill/>
                          </a:ln>
                          <a:effectLst/>
                          <a:latin typeface="Arial" pitchFamily="34" charset="0"/>
                          <a:cs typeface="Arial" pitchFamily="34" charset="0"/>
                        </a:rPr>
                        <a:t>£40,000</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£13,425</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cs typeface="Arial" pitchFamily="34" charset="0"/>
                        </a:rPr>
                        <a:t>£101</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583005">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a:ln>
                            <a:noFill/>
                          </a:ln>
                          <a:effectLst/>
                          <a:latin typeface="Arial" pitchFamily="34" charset="0"/>
                          <a:cs typeface="Arial" pitchFamily="34" charset="0"/>
                        </a:rPr>
                        <a:t>£45,000</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£18,425</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cs typeface="Arial" pitchFamily="34" charset="0"/>
                        </a:rPr>
                        <a:t>£138</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83005">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a:ln>
                            <a:noFill/>
                          </a:ln>
                          <a:effectLst/>
                          <a:latin typeface="Arial" pitchFamily="34" charset="0"/>
                          <a:cs typeface="Arial" pitchFamily="34" charset="0"/>
                        </a:rPr>
                        <a:t>£50,000</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£23,425</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cs typeface="Arial" pitchFamily="34" charset="0"/>
                        </a:rPr>
                        <a:t>£176</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583005">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a:ln>
                            <a:noFill/>
                          </a:ln>
                          <a:effectLst/>
                          <a:latin typeface="Arial" pitchFamily="34" charset="0"/>
                          <a:cs typeface="Arial" pitchFamily="34" charset="0"/>
                        </a:rPr>
                        <a:t>£60,000</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£33,425</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cs typeface="Arial" pitchFamily="34" charset="0"/>
                        </a:rPr>
                        <a:t>£251</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900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0"/>
            <a:ext cx="12191999" cy="6812462"/>
          </a:xfrm>
          <a:prstGeom prst="rect">
            <a:avLst/>
          </a:prstGeom>
        </p:spPr>
      </p:pic>
      <p:sp>
        <p:nvSpPr>
          <p:cNvPr id="6" name="Rectangle 5"/>
          <p:cNvSpPr/>
          <p:nvPr/>
        </p:nvSpPr>
        <p:spPr>
          <a:xfrm>
            <a:off x="0" y="2630174"/>
            <a:ext cx="6023872" cy="5139869"/>
          </a:xfrm>
          <a:prstGeom prst="rect">
            <a:avLst/>
          </a:prstGeom>
          <a:solidFill>
            <a:srgbClr val="AEC27C">
              <a:alpha val="67843"/>
            </a:srgbClr>
          </a:solidFill>
        </p:spPr>
        <p:txBody>
          <a:bodyPr wrap="square">
            <a:spAutoFit/>
          </a:bodyPr>
          <a:lstStyle/>
          <a:p>
            <a:pPr algn="ctr"/>
            <a:endParaRPr lang="en-GB" sz="8000" b="1">
              <a:solidFill>
                <a:srgbClr val="063532"/>
              </a:solidFill>
              <a:latin typeface="Helvetica"/>
              <a:cs typeface="Helvetica"/>
            </a:endParaRPr>
          </a:p>
          <a:p>
            <a:pPr algn="ctr"/>
            <a:r>
              <a:rPr lang="en-GB" sz="8000" b="1">
                <a:solidFill>
                  <a:srgbClr val="063532"/>
                </a:solidFill>
                <a:latin typeface="Helvetica"/>
                <a:cs typeface="Helvetica"/>
              </a:rPr>
              <a:t>Applying</a:t>
            </a:r>
          </a:p>
          <a:p>
            <a:pPr algn="ctr"/>
            <a:endParaRPr lang="en-GB" sz="8000" b="1">
              <a:solidFill>
                <a:srgbClr val="063532"/>
              </a:solidFill>
              <a:latin typeface="Helvetica"/>
              <a:cs typeface="Helvetica"/>
            </a:endParaRPr>
          </a:p>
          <a:p>
            <a:pPr algn="ctr"/>
            <a:endParaRPr lang="en-GB" sz="8800" b="1">
              <a:solidFill>
                <a:srgbClr val="063532"/>
              </a:solidFill>
              <a:latin typeface="Helvetica"/>
              <a:cs typeface="Helvetica"/>
            </a:endParaRPr>
          </a:p>
        </p:txBody>
      </p:sp>
      <p:sp>
        <p:nvSpPr>
          <p:cNvPr id="5" name="Content Placeholder 2"/>
          <p:cNvSpPr>
            <a:spLocks noGrp="1"/>
          </p:cNvSpPr>
          <p:nvPr>
            <p:ph idx="1"/>
          </p:nvPr>
        </p:nvSpPr>
        <p:spPr>
          <a:xfrm>
            <a:off x="6225180" y="1270881"/>
            <a:ext cx="4994275" cy="5168626"/>
          </a:xfrm>
        </p:spPr>
        <p:txBody>
          <a:bodyPr/>
          <a:lstStyle/>
          <a:p>
            <a:pPr marL="342900" indent="-342900"/>
            <a:r>
              <a:rPr lang="en-GB">
                <a:solidFill>
                  <a:schemeClr val="bg1"/>
                </a:solidFill>
                <a:latin typeface="Arial" panose="020B0604020202020204" pitchFamily="34" charset="0"/>
                <a:cs typeface="Arial" panose="020B0604020202020204" pitchFamily="34" charset="0"/>
              </a:rPr>
              <a:t>Open in February</a:t>
            </a:r>
          </a:p>
          <a:p>
            <a:pPr marL="342900" indent="-342900"/>
            <a:endParaRPr lang="en-GB">
              <a:solidFill>
                <a:schemeClr val="bg1"/>
              </a:solidFill>
              <a:latin typeface="Arial" panose="020B0604020202020204" pitchFamily="34" charset="0"/>
              <a:cs typeface="Arial" panose="020B0604020202020204" pitchFamily="34" charset="0"/>
            </a:endParaRPr>
          </a:p>
          <a:p>
            <a:pPr marL="342900" indent="-342900"/>
            <a:r>
              <a:rPr lang="en-GB">
                <a:solidFill>
                  <a:schemeClr val="bg1"/>
                </a:solidFill>
                <a:latin typeface="Arial" panose="020B0604020202020204" pitchFamily="34" charset="0"/>
                <a:cs typeface="Arial" panose="020B0604020202020204" pitchFamily="34" charset="0"/>
              </a:rPr>
              <a:t>Deadline in May</a:t>
            </a:r>
          </a:p>
          <a:p>
            <a:pPr marL="342900" indent="-342900"/>
            <a:endParaRPr lang="en-GB">
              <a:solidFill>
                <a:schemeClr val="bg1"/>
              </a:solidFill>
              <a:latin typeface="Arial" panose="020B0604020202020204" pitchFamily="34" charset="0"/>
              <a:cs typeface="Arial" panose="020B0604020202020204" pitchFamily="34" charset="0"/>
            </a:endParaRPr>
          </a:p>
          <a:p>
            <a:pPr marL="342900" indent="-342900"/>
            <a:r>
              <a:rPr lang="en-GB">
                <a:solidFill>
                  <a:schemeClr val="bg1"/>
                </a:solidFill>
                <a:latin typeface="Arial" panose="020B0604020202020204" pitchFamily="34" charset="0"/>
                <a:cs typeface="Arial" panose="020B0604020202020204" pitchFamily="34" charset="0"/>
              </a:rPr>
              <a:t>Can apply without a confirmed place</a:t>
            </a:r>
          </a:p>
          <a:p>
            <a:pPr marL="342900" indent="-342900"/>
            <a:endParaRPr lang="en-GB">
              <a:solidFill>
                <a:schemeClr val="bg1"/>
              </a:solidFill>
              <a:latin typeface="Arial" panose="020B0604020202020204" pitchFamily="34" charset="0"/>
              <a:cs typeface="Arial" panose="020B0604020202020204" pitchFamily="34" charset="0"/>
            </a:endParaRPr>
          </a:p>
          <a:p>
            <a:pPr marL="0" indent="0">
              <a:buNone/>
            </a:pPr>
            <a:r>
              <a:rPr lang="en-GB">
                <a:solidFill>
                  <a:schemeClr val="bg1"/>
                </a:solidFill>
                <a:latin typeface="Arial" panose="020B0604020202020204" pitchFamily="34" charset="0"/>
                <a:cs typeface="Arial" panose="020B0604020202020204" pitchFamily="34" charset="0"/>
              </a:rPr>
              <a:t>Apply online: </a:t>
            </a:r>
          </a:p>
          <a:p>
            <a:pPr marL="0" indent="0">
              <a:buNone/>
            </a:pPr>
            <a:r>
              <a:rPr lang="en-GB" u="sng">
                <a:solidFill>
                  <a:schemeClr val="bg1"/>
                </a:solidFill>
                <a:latin typeface="Arial" panose="020B0604020202020204" pitchFamily="34" charset="0"/>
                <a:cs typeface="Arial" panose="020B0604020202020204" pitchFamily="34" charset="0"/>
              </a:rPr>
              <a:t>www.gov.uk/apply-online-for-student-finance</a:t>
            </a:r>
          </a:p>
        </p:txBody>
      </p:sp>
    </p:spTree>
    <p:extLst>
      <p:ext uri="{BB962C8B-B14F-4D97-AF65-F5344CB8AC3E}">
        <p14:creationId xmlns:p14="http://schemas.microsoft.com/office/powerpoint/2010/main" val="1736423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1"/>
            <a:ext cx="12191999" cy="6913841"/>
          </a:xfrm>
          <a:prstGeom prst="rect">
            <a:avLst/>
          </a:prstGeom>
        </p:spPr>
      </p:pic>
      <p:sp>
        <p:nvSpPr>
          <p:cNvPr id="4" name="TextBox 3"/>
          <p:cNvSpPr txBox="1"/>
          <p:nvPr/>
        </p:nvSpPr>
        <p:spPr>
          <a:xfrm>
            <a:off x="1206138" y="3640741"/>
            <a:ext cx="6416633" cy="2031325"/>
          </a:xfrm>
          <a:prstGeom prst="rect">
            <a:avLst/>
          </a:prstGeom>
          <a:solidFill>
            <a:srgbClr val="063532"/>
          </a:solidFill>
        </p:spPr>
        <p:txBody>
          <a:bodyPr wrap="square" rtlCol="0">
            <a:spAutoFit/>
          </a:bodyPr>
          <a:lstStyle/>
          <a:p>
            <a:r>
              <a:rPr lang="en-GB" sz="6600">
                <a:solidFill>
                  <a:schemeClr val="bg1"/>
                </a:solidFill>
                <a:latin typeface="Arial Black" panose="020B0A04020102020204" pitchFamily="34" charset="0"/>
              </a:rPr>
              <a:t>BUDGETING</a:t>
            </a:r>
          </a:p>
          <a:p>
            <a:endParaRPr lang="en-GB" sz="6000">
              <a:solidFill>
                <a:schemeClr val="bg1"/>
              </a:solidFill>
              <a:latin typeface="Arial Black" panose="020B0A04020102020204" pitchFamily="34" charset="0"/>
            </a:endParaRPr>
          </a:p>
        </p:txBody>
      </p:sp>
    </p:spTree>
    <p:extLst>
      <p:ext uri="{BB962C8B-B14F-4D97-AF65-F5344CB8AC3E}">
        <p14:creationId xmlns:p14="http://schemas.microsoft.com/office/powerpoint/2010/main" val="2722856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6128303" cy="6858001"/>
          </a:xfrm>
          <a:prstGeom prst="rect">
            <a:avLst/>
          </a:prstGeom>
          <a:solidFill>
            <a:srgbClr val="00A06E"/>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22" name="Title 1"/>
          <p:cNvSpPr>
            <a:spLocks noGrp="1"/>
          </p:cNvSpPr>
          <p:nvPr>
            <p:ph type="title"/>
          </p:nvPr>
        </p:nvSpPr>
        <p:spPr>
          <a:xfrm>
            <a:off x="132895" y="64769"/>
            <a:ext cx="3826137" cy="1325563"/>
          </a:xfrm>
        </p:spPr>
        <p:txBody>
          <a:bodyPr/>
          <a:lstStyle/>
          <a:p>
            <a:pPr eaLnBrk="1" hangingPunct="1"/>
            <a:r>
              <a:rPr lang="en-GB" altLang="en-US" sz="5400" b="1">
                <a:solidFill>
                  <a:schemeClr val="bg1"/>
                </a:solidFill>
                <a:latin typeface="Arial" panose="020B0604020202020204" pitchFamily="34" charset="0"/>
                <a:cs typeface="Arial" panose="020B0604020202020204" pitchFamily="34" charset="0"/>
              </a:rPr>
              <a:t>Outgoings</a:t>
            </a:r>
          </a:p>
        </p:txBody>
      </p:sp>
      <p:sp>
        <p:nvSpPr>
          <p:cNvPr id="5" name="Content Placeholder 2"/>
          <p:cNvSpPr>
            <a:spLocks noGrp="1"/>
          </p:cNvSpPr>
          <p:nvPr>
            <p:ph idx="1"/>
          </p:nvPr>
        </p:nvSpPr>
        <p:spPr>
          <a:xfrm>
            <a:off x="277219" y="1557416"/>
            <a:ext cx="3156212" cy="674741"/>
          </a:xfrm>
        </p:spPr>
        <p:txBody>
          <a:bodyPr/>
          <a:lstStyle/>
          <a:p>
            <a:pPr marL="0" indent="0" eaLnBrk="1" hangingPunct="1">
              <a:buNone/>
            </a:pPr>
            <a:r>
              <a:rPr lang="en-GB" altLang="en-US">
                <a:solidFill>
                  <a:schemeClr val="bg1"/>
                </a:solidFill>
                <a:latin typeface="Arial" panose="020B0604020202020204" pitchFamily="34" charset="0"/>
                <a:cs typeface="Arial" panose="020B0604020202020204" pitchFamily="34" charset="0"/>
              </a:rPr>
              <a:t>Rent</a:t>
            </a:r>
          </a:p>
        </p:txBody>
      </p:sp>
      <p:sp>
        <p:nvSpPr>
          <p:cNvPr id="7" name="Content Placeholder 2"/>
          <p:cNvSpPr txBox="1">
            <a:spLocks/>
          </p:cNvSpPr>
          <p:nvPr/>
        </p:nvSpPr>
        <p:spPr bwMode="auto">
          <a:xfrm>
            <a:off x="1273689" y="2218963"/>
            <a:ext cx="3156212" cy="67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6353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6353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6353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a:solidFill>
                  <a:schemeClr val="bg1"/>
                </a:solidFill>
                <a:latin typeface="Arial" panose="020B0604020202020204" pitchFamily="34" charset="0"/>
                <a:cs typeface="Arial" panose="020B0604020202020204" pitchFamily="34" charset="0"/>
              </a:rPr>
              <a:t>Food</a:t>
            </a:r>
          </a:p>
        </p:txBody>
      </p:sp>
      <p:sp>
        <p:nvSpPr>
          <p:cNvPr id="8" name="Content Placeholder 2"/>
          <p:cNvSpPr txBox="1">
            <a:spLocks/>
          </p:cNvSpPr>
          <p:nvPr/>
        </p:nvSpPr>
        <p:spPr bwMode="auto">
          <a:xfrm>
            <a:off x="2668790" y="1815273"/>
            <a:ext cx="3156212" cy="67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6353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6353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6353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a:solidFill>
                  <a:schemeClr val="bg1"/>
                </a:solidFill>
                <a:latin typeface="Arial" panose="020B0604020202020204" pitchFamily="34" charset="0"/>
                <a:cs typeface="Arial" panose="020B0604020202020204" pitchFamily="34" charset="0"/>
              </a:rPr>
              <a:t>Utilities</a:t>
            </a:r>
          </a:p>
        </p:txBody>
      </p:sp>
      <p:sp>
        <p:nvSpPr>
          <p:cNvPr id="9" name="Content Placeholder 2"/>
          <p:cNvSpPr txBox="1">
            <a:spLocks/>
          </p:cNvSpPr>
          <p:nvPr/>
        </p:nvSpPr>
        <p:spPr bwMode="auto">
          <a:xfrm>
            <a:off x="598781" y="3154621"/>
            <a:ext cx="3156212" cy="67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6353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6353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6353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a:solidFill>
                  <a:schemeClr val="bg1"/>
                </a:solidFill>
                <a:latin typeface="Arial" panose="020B0604020202020204" pitchFamily="34" charset="0"/>
                <a:cs typeface="Arial" panose="020B0604020202020204" pitchFamily="34" charset="0"/>
              </a:rPr>
              <a:t>Internet</a:t>
            </a:r>
          </a:p>
        </p:txBody>
      </p:sp>
      <p:sp>
        <p:nvSpPr>
          <p:cNvPr id="10" name="Content Placeholder 2"/>
          <p:cNvSpPr txBox="1">
            <a:spLocks/>
          </p:cNvSpPr>
          <p:nvPr/>
        </p:nvSpPr>
        <p:spPr bwMode="auto">
          <a:xfrm>
            <a:off x="3385359" y="4914632"/>
            <a:ext cx="3156212" cy="67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6353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6353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6353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a:solidFill>
                  <a:schemeClr val="bg1"/>
                </a:solidFill>
                <a:latin typeface="Arial" panose="020B0604020202020204" pitchFamily="34" charset="0"/>
                <a:cs typeface="Arial" panose="020B0604020202020204" pitchFamily="34" charset="0"/>
              </a:rPr>
              <a:t>Course materials</a:t>
            </a:r>
          </a:p>
        </p:txBody>
      </p:sp>
      <p:sp>
        <p:nvSpPr>
          <p:cNvPr id="11" name="Content Placeholder 2"/>
          <p:cNvSpPr txBox="1">
            <a:spLocks/>
          </p:cNvSpPr>
          <p:nvPr/>
        </p:nvSpPr>
        <p:spPr bwMode="auto">
          <a:xfrm>
            <a:off x="132895" y="4079606"/>
            <a:ext cx="3156212" cy="67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6353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6353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6353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a:solidFill>
                  <a:schemeClr val="bg1"/>
                </a:solidFill>
                <a:latin typeface="Arial" panose="020B0604020202020204" pitchFamily="34" charset="0"/>
                <a:cs typeface="Arial" panose="020B0604020202020204" pitchFamily="34" charset="0"/>
              </a:rPr>
              <a:t>Travel</a:t>
            </a:r>
          </a:p>
        </p:txBody>
      </p:sp>
      <p:sp>
        <p:nvSpPr>
          <p:cNvPr id="12" name="Content Placeholder 2"/>
          <p:cNvSpPr txBox="1">
            <a:spLocks/>
          </p:cNvSpPr>
          <p:nvPr/>
        </p:nvSpPr>
        <p:spPr bwMode="auto">
          <a:xfrm>
            <a:off x="2735860" y="6061815"/>
            <a:ext cx="3156212" cy="67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6353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6353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6353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a:solidFill>
                  <a:schemeClr val="bg1"/>
                </a:solidFill>
                <a:latin typeface="Arial" panose="020B0604020202020204" pitchFamily="34" charset="0"/>
                <a:cs typeface="Arial" panose="020B0604020202020204" pitchFamily="34" charset="0"/>
              </a:rPr>
              <a:t>Phone contract</a:t>
            </a:r>
          </a:p>
        </p:txBody>
      </p:sp>
      <p:sp>
        <p:nvSpPr>
          <p:cNvPr id="16" name="Content Placeholder 2"/>
          <p:cNvSpPr txBox="1">
            <a:spLocks/>
          </p:cNvSpPr>
          <p:nvPr/>
        </p:nvSpPr>
        <p:spPr bwMode="auto">
          <a:xfrm>
            <a:off x="1899482" y="4389337"/>
            <a:ext cx="3156212" cy="67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6353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6353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6353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a:solidFill>
                  <a:schemeClr val="bg1"/>
                </a:solidFill>
                <a:latin typeface="Arial" panose="020B0604020202020204" pitchFamily="34" charset="0"/>
                <a:cs typeface="Arial" panose="020B0604020202020204" pitchFamily="34" charset="0"/>
              </a:rPr>
              <a:t>Social life</a:t>
            </a:r>
          </a:p>
        </p:txBody>
      </p:sp>
      <p:sp>
        <p:nvSpPr>
          <p:cNvPr id="17" name="Content Placeholder 2"/>
          <p:cNvSpPr txBox="1">
            <a:spLocks/>
          </p:cNvSpPr>
          <p:nvPr/>
        </p:nvSpPr>
        <p:spPr bwMode="auto">
          <a:xfrm>
            <a:off x="321376" y="5615713"/>
            <a:ext cx="3156212" cy="67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6353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6353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6353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a:solidFill>
                  <a:schemeClr val="bg1"/>
                </a:solidFill>
                <a:latin typeface="Arial" panose="020B0604020202020204" pitchFamily="34" charset="0"/>
                <a:cs typeface="Arial" panose="020B0604020202020204" pitchFamily="34" charset="0"/>
              </a:rPr>
              <a:t>Subscriptions</a:t>
            </a:r>
          </a:p>
        </p:txBody>
      </p:sp>
      <p:sp>
        <p:nvSpPr>
          <p:cNvPr id="18" name="Content Placeholder 2"/>
          <p:cNvSpPr txBox="1">
            <a:spLocks/>
          </p:cNvSpPr>
          <p:nvPr/>
        </p:nvSpPr>
        <p:spPr bwMode="auto">
          <a:xfrm>
            <a:off x="2668790" y="3475989"/>
            <a:ext cx="3872781" cy="67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6353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6353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6353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a:solidFill>
                  <a:schemeClr val="bg1"/>
                </a:solidFill>
                <a:latin typeface="Arial" panose="020B0604020202020204" pitchFamily="34" charset="0"/>
                <a:cs typeface="Arial" panose="020B0604020202020204" pitchFamily="34" charset="0"/>
              </a:rPr>
              <a:t>Gym Membership</a:t>
            </a:r>
          </a:p>
        </p:txBody>
      </p:sp>
      <p:sp>
        <p:nvSpPr>
          <p:cNvPr id="14" name="Content Placeholder 2"/>
          <p:cNvSpPr txBox="1">
            <a:spLocks/>
          </p:cNvSpPr>
          <p:nvPr/>
        </p:nvSpPr>
        <p:spPr bwMode="auto">
          <a:xfrm>
            <a:off x="4429901" y="2178984"/>
            <a:ext cx="3156212" cy="67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6353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6353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6353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a:solidFill>
                  <a:schemeClr val="bg1"/>
                </a:solidFill>
                <a:latin typeface="Arial" panose="020B0604020202020204" pitchFamily="34" charset="0"/>
                <a:cs typeface="Arial" panose="020B0604020202020204" pitchFamily="34" charset="0"/>
              </a:rPr>
              <a:t>Insurance</a:t>
            </a:r>
          </a:p>
        </p:txBody>
      </p:sp>
      <p:sp>
        <p:nvSpPr>
          <p:cNvPr id="20" name="Rectangle 19"/>
          <p:cNvSpPr/>
          <p:nvPr/>
        </p:nvSpPr>
        <p:spPr>
          <a:xfrm>
            <a:off x="6063697" y="-2"/>
            <a:ext cx="6128303" cy="6858001"/>
          </a:xfrm>
          <a:prstGeom prst="rect">
            <a:avLst/>
          </a:prstGeom>
          <a:solidFill>
            <a:srgbClr val="00A06E"/>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Title 1"/>
          <p:cNvSpPr txBox="1">
            <a:spLocks/>
          </p:cNvSpPr>
          <p:nvPr/>
        </p:nvSpPr>
        <p:spPr bwMode="auto">
          <a:xfrm>
            <a:off x="6977073" y="167127"/>
            <a:ext cx="38261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rgbClr val="063532"/>
                </a:solidFill>
                <a:latin typeface="+mj-lt"/>
                <a:ea typeface="+mj-ea"/>
                <a:cs typeface="+mj-cs"/>
              </a:defRPr>
            </a:lvl1pPr>
            <a:lvl2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9pPr>
          </a:lstStyle>
          <a:p>
            <a:r>
              <a:rPr lang="en-GB" altLang="en-US" sz="5400">
                <a:solidFill>
                  <a:schemeClr val="bg1"/>
                </a:solidFill>
                <a:latin typeface="Arial" panose="020B0604020202020204" pitchFamily="34" charset="0"/>
                <a:cs typeface="Arial" panose="020B0604020202020204" pitchFamily="34" charset="0"/>
              </a:rPr>
              <a:t>Income</a:t>
            </a:r>
          </a:p>
        </p:txBody>
      </p:sp>
      <p:sp>
        <p:nvSpPr>
          <p:cNvPr id="22" name="Content Placeholder 2"/>
          <p:cNvSpPr txBox="1">
            <a:spLocks/>
          </p:cNvSpPr>
          <p:nvPr/>
        </p:nvSpPr>
        <p:spPr bwMode="auto">
          <a:xfrm>
            <a:off x="6780266" y="1270098"/>
            <a:ext cx="5436269" cy="546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6353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6353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6353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a:solidFill>
                  <a:schemeClr val="bg1"/>
                </a:solidFill>
                <a:latin typeface="Arial" panose="020B0604020202020204" pitchFamily="34" charset="0"/>
                <a:cs typeface="Arial" panose="020B0604020202020204" pitchFamily="34" charset="0"/>
              </a:rPr>
              <a:t>Maintenance loan</a:t>
            </a:r>
          </a:p>
          <a:p>
            <a:r>
              <a:rPr lang="en-GB" altLang="en-US">
                <a:solidFill>
                  <a:schemeClr val="bg1"/>
                </a:solidFill>
                <a:latin typeface="Arial" panose="020B0604020202020204" pitchFamily="34" charset="0"/>
                <a:cs typeface="Arial" panose="020B0604020202020204" pitchFamily="34" charset="0"/>
              </a:rPr>
              <a:t>Scholarships</a:t>
            </a:r>
          </a:p>
          <a:p>
            <a:endParaRPr lang="en-GB" altLang="en-US">
              <a:solidFill>
                <a:schemeClr val="bg1"/>
              </a:solidFill>
              <a:latin typeface="Arial" panose="020B0604020202020204" pitchFamily="34" charset="0"/>
              <a:cs typeface="Arial" panose="020B0604020202020204" pitchFamily="34" charset="0"/>
            </a:endParaRPr>
          </a:p>
          <a:p>
            <a:endParaRPr lang="en-GB" altLang="en-US">
              <a:solidFill>
                <a:schemeClr val="bg1"/>
              </a:solidFill>
              <a:latin typeface="Arial" panose="020B0604020202020204" pitchFamily="34" charset="0"/>
              <a:cs typeface="Arial" panose="020B0604020202020204" pitchFamily="34" charset="0"/>
            </a:endParaRPr>
          </a:p>
          <a:p>
            <a:r>
              <a:rPr lang="en-GB" altLang="en-US">
                <a:solidFill>
                  <a:schemeClr val="bg1"/>
                </a:solidFill>
                <a:latin typeface="Arial" panose="020B0604020202020204" pitchFamily="34" charset="0"/>
                <a:cs typeface="Arial" panose="020B0604020202020204" pitchFamily="34" charset="0"/>
              </a:rPr>
              <a:t>Family Support</a:t>
            </a:r>
          </a:p>
          <a:p>
            <a:r>
              <a:rPr lang="en-GB" altLang="en-US">
                <a:solidFill>
                  <a:schemeClr val="bg1"/>
                </a:solidFill>
                <a:latin typeface="Arial" panose="020B0604020202020204" pitchFamily="34" charset="0"/>
                <a:cs typeface="Arial" panose="020B0604020202020204" pitchFamily="34" charset="0"/>
              </a:rPr>
              <a:t>Part time job</a:t>
            </a:r>
          </a:p>
          <a:p>
            <a:r>
              <a:rPr lang="en-GB" altLang="en-US">
                <a:solidFill>
                  <a:schemeClr val="bg1"/>
                </a:solidFill>
                <a:latin typeface="Arial" panose="020B0604020202020204" pitchFamily="34" charset="0"/>
                <a:cs typeface="Arial" panose="020B0604020202020204" pitchFamily="34" charset="0"/>
              </a:rPr>
              <a:t>Student bank account</a:t>
            </a:r>
          </a:p>
          <a:p>
            <a:pPr lvl="1"/>
            <a:r>
              <a:rPr lang="en-GB" altLang="en-US">
                <a:solidFill>
                  <a:schemeClr val="bg1"/>
                </a:solidFill>
                <a:latin typeface="Arial" panose="020B0604020202020204" pitchFamily="34" charset="0"/>
                <a:cs typeface="Arial" panose="020B0604020202020204" pitchFamily="34" charset="0"/>
              </a:rPr>
              <a:t>Check for deals</a:t>
            </a:r>
          </a:p>
          <a:p>
            <a:pPr lvl="1"/>
            <a:r>
              <a:rPr lang="en-GB" altLang="en-US">
                <a:solidFill>
                  <a:schemeClr val="bg1"/>
                </a:solidFill>
                <a:latin typeface="Arial" panose="020B0604020202020204" pitchFamily="34" charset="0"/>
                <a:cs typeface="Arial" panose="020B0604020202020204" pitchFamily="34" charset="0"/>
              </a:rPr>
              <a:t>Cashback</a:t>
            </a:r>
          </a:p>
          <a:p>
            <a:pPr lvl="1"/>
            <a:r>
              <a:rPr lang="en-GB" altLang="en-US">
                <a:solidFill>
                  <a:schemeClr val="bg1"/>
                </a:solidFill>
                <a:latin typeface="Arial" panose="020B0604020202020204" pitchFamily="34" charset="0"/>
                <a:cs typeface="Arial" panose="020B0604020202020204" pitchFamily="34" charset="0"/>
              </a:rPr>
              <a:t>Overdraft </a:t>
            </a:r>
          </a:p>
          <a:p>
            <a:endParaRPr lang="en-GB" altLang="en-US">
              <a:solidFill>
                <a:schemeClr val="bg1"/>
              </a:solidFill>
              <a:latin typeface="Arial" panose="020B0604020202020204" pitchFamily="34" charset="0"/>
              <a:cs typeface="Arial" panose="020B0604020202020204" pitchFamily="34" charset="0"/>
            </a:endParaRPr>
          </a:p>
        </p:txBody>
      </p:sp>
      <p:sp>
        <p:nvSpPr>
          <p:cNvPr id="23" name="Title 1"/>
          <p:cNvSpPr txBox="1">
            <a:spLocks/>
          </p:cNvSpPr>
          <p:nvPr/>
        </p:nvSpPr>
        <p:spPr bwMode="auto">
          <a:xfrm>
            <a:off x="6901302" y="2251665"/>
            <a:ext cx="52905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rgbClr val="063532"/>
                </a:solidFill>
                <a:latin typeface="+mj-lt"/>
                <a:ea typeface="+mj-ea"/>
                <a:cs typeface="+mj-cs"/>
              </a:defRPr>
            </a:lvl1pPr>
            <a:lvl2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9pPr>
          </a:lstStyle>
          <a:p>
            <a:r>
              <a:rPr lang="en-GB" altLang="en-US" sz="4800">
                <a:solidFill>
                  <a:schemeClr val="bg1"/>
                </a:solidFill>
                <a:latin typeface="Arial" panose="020B0604020202020204" pitchFamily="34" charset="0"/>
                <a:cs typeface="Arial" panose="020B0604020202020204" pitchFamily="34" charset="0"/>
              </a:rPr>
              <a:t>Additional Income</a:t>
            </a:r>
          </a:p>
        </p:txBody>
      </p:sp>
      <p:cxnSp>
        <p:nvCxnSpPr>
          <p:cNvPr id="24" name="Straight Connector 23"/>
          <p:cNvCxnSpPr/>
          <p:nvPr/>
        </p:nvCxnSpPr>
        <p:spPr>
          <a:xfrm>
            <a:off x="6355181" y="0"/>
            <a:ext cx="0" cy="6858000"/>
          </a:xfrm>
          <a:prstGeom prst="line">
            <a:avLst/>
          </a:prstGeom>
          <a:ln w="38100">
            <a:solidFill>
              <a:srgbClr val="0635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701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3316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12191999" cy="6812462"/>
          </a:xfrm>
          <a:prstGeom prst="rect">
            <a:avLst/>
          </a:prstGeom>
        </p:spPr>
      </p:pic>
      <p:sp>
        <p:nvSpPr>
          <p:cNvPr id="5" name="Rectangle 4"/>
          <p:cNvSpPr/>
          <p:nvPr/>
        </p:nvSpPr>
        <p:spPr>
          <a:xfrm>
            <a:off x="732916" y="1102864"/>
            <a:ext cx="4195072" cy="1151725"/>
          </a:xfrm>
          <a:prstGeom prst="rect">
            <a:avLst/>
          </a:prstGeom>
          <a:solidFill>
            <a:srgbClr val="2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chemeClr val="bg1"/>
                </a:solidFill>
                <a:latin typeface="Helvetica" panose="020B0604020202020204" pitchFamily="34" charset="0"/>
                <a:cs typeface="Helvetica" panose="020B0604020202020204" pitchFamily="34" charset="0"/>
              </a:rPr>
              <a:t>Top tips for budgeting</a:t>
            </a:r>
          </a:p>
        </p:txBody>
      </p:sp>
      <p:sp>
        <p:nvSpPr>
          <p:cNvPr id="6" name="Rectangle 5"/>
          <p:cNvSpPr/>
          <p:nvPr/>
        </p:nvSpPr>
        <p:spPr>
          <a:xfrm>
            <a:off x="732917" y="2508550"/>
            <a:ext cx="4753484" cy="4832092"/>
          </a:xfrm>
          <a:prstGeom prst="rect">
            <a:avLst/>
          </a:prstGeom>
        </p:spPr>
        <p:txBody>
          <a:bodyPr wrap="square">
            <a:spAutoFit/>
          </a:bodyPr>
          <a:lstStyle/>
          <a:p>
            <a:pPr marL="457200" indent="-457200">
              <a:buFont typeface="Arial" panose="020B0604020202020204" pitchFamily="34" charset="0"/>
              <a:buChar char="•"/>
            </a:pPr>
            <a:r>
              <a:rPr lang="en-GB" altLang="en-US" sz="2800">
                <a:latin typeface="Arial" panose="020B0604020202020204" pitchFamily="34" charset="0"/>
                <a:cs typeface="Arial" panose="020B0604020202020204" pitchFamily="34" charset="0"/>
              </a:rPr>
              <a:t>NUS Card</a:t>
            </a:r>
          </a:p>
          <a:p>
            <a:pPr marL="457200" indent="-457200">
              <a:buFont typeface="Arial" panose="020B0604020202020204" pitchFamily="34" charset="0"/>
              <a:buChar char="•"/>
            </a:pPr>
            <a:r>
              <a:rPr lang="en-GB" altLang="en-US" sz="2800" err="1">
                <a:latin typeface="Arial" panose="020B0604020202020204" pitchFamily="34" charset="0"/>
                <a:cs typeface="Arial" panose="020B0604020202020204" pitchFamily="34" charset="0"/>
              </a:rPr>
              <a:t>Studentbeans</a:t>
            </a:r>
            <a:endParaRPr lang="en-GB" altLang="en-US"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altLang="en-US" sz="2800">
                <a:latin typeface="Arial" panose="020B0604020202020204" pitchFamily="34" charset="0"/>
                <a:cs typeface="Arial" panose="020B0604020202020204" pitchFamily="34" charset="0"/>
              </a:rPr>
              <a:t>Batch cooking</a:t>
            </a:r>
          </a:p>
          <a:p>
            <a:pPr marL="457200" indent="-457200">
              <a:buFont typeface="Arial" panose="020B0604020202020204" pitchFamily="34" charset="0"/>
              <a:buChar char="•"/>
            </a:pPr>
            <a:r>
              <a:rPr lang="en-GB" altLang="en-US" sz="2800">
                <a:latin typeface="Arial" panose="020B0604020202020204" pitchFamily="34" charset="0"/>
                <a:cs typeface="Arial" panose="020B0604020202020204" pitchFamily="34" charset="0"/>
              </a:rPr>
              <a:t>Avoid branded items</a:t>
            </a:r>
          </a:p>
          <a:p>
            <a:pPr marL="457200" indent="-457200">
              <a:buFont typeface="Arial" panose="020B0604020202020204" pitchFamily="34" charset="0"/>
              <a:buChar char="•"/>
            </a:pPr>
            <a:r>
              <a:rPr lang="en-GB" altLang="en-US" sz="2800">
                <a:latin typeface="Arial" panose="020B0604020202020204" pitchFamily="34" charset="0"/>
                <a:cs typeface="Arial" panose="020B0604020202020204" pitchFamily="34" charset="0"/>
              </a:rPr>
              <a:t>Research voucher codes</a:t>
            </a:r>
          </a:p>
          <a:p>
            <a:pPr marL="457200" indent="-457200">
              <a:buFont typeface="Arial" panose="020B0604020202020204" pitchFamily="34" charset="0"/>
              <a:buChar char="•"/>
            </a:pPr>
            <a:r>
              <a:rPr lang="en-GB" altLang="en-US" sz="2800" err="1">
                <a:latin typeface="Arial" panose="020B0604020202020204" pitchFamily="34" charset="0"/>
                <a:cs typeface="Arial" panose="020B0604020202020204" pitchFamily="34" charset="0"/>
              </a:rPr>
              <a:t>Topcashback</a:t>
            </a:r>
            <a:endParaRPr lang="en-GB" altLang="en-US"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altLang="en-US" sz="2800">
                <a:latin typeface="Arial" panose="020B0604020202020204" pitchFamily="34" charset="0"/>
                <a:cs typeface="Arial" panose="020B0604020202020204" pitchFamily="34" charset="0"/>
              </a:rPr>
              <a:t>Travel cards</a:t>
            </a:r>
          </a:p>
          <a:p>
            <a:pPr marL="457200" indent="-457200">
              <a:buFont typeface="Arial" panose="020B0604020202020204" pitchFamily="34" charset="0"/>
              <a:buChar char="•"/>
            </a:pPr>
            <a:r>
              <a:rPr lang="en-GB" altLang="en-US" sz="2800">
                <a:latin typeface="Arial" panose="020B0604020202020204" pitchFamily="34" charset="0"/>
                <a:cs typeface="Arial" panose="020B0604020202020204" pitchFamily="34" charset="0"/>
              </a:rPr>
              <a:t>Market Research </a:t>
            </a:r>
          </a:p>
          <a:p>
            <a:pPr marL="342900" indent="-342900" eaLnBrk="1" hangingPunct="1">
              <a:buFont typeface="Arial" panose="020B0604020202020204" pitchFamily="34" charset="0"/>
              <a:buChar char="•"/>
            </a:pPr>
            <a:endParaRPr lang="en-GB" sz="2800">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sz="2800">
              <a:solidFill>
                <a:srgbClr val="063532"/>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en-GB" sz="2800">
              <a:solidFill>
                <a:srgbClr val="063532"/>
              </a:solidFill>
              <a:latin typeface="Arial" panose="020B0604020202020204" pitchFamily="34" charset="0"/>
              <a:cs typeface="Arial" panose="020B0604020202020204" pitchFamily="34" charset="0"/>
            </a:endParaRPr>
          </a:p>
        </p:txBody>
      </p:sp>
      <p:sp>
        <p:nvSpPr>
          <p:cNvPr id="2" name="Rectangle 1"/>
          <p:cNvSpPr/>
          <p:nvPr/>
        </p:nvSpPr>
        <p:spPr>
          <a:xfrm>
            <a:off x="5702785" y="3158617"/>
            <a:ext cx="4858186" cy="1765979"/>
          </a:xfrm>
          <a:prstGeom prst="rect">
            <a:avLst/>
          </a:prstGeom>
          <a:solidFill>
            <a:srgbClr val="233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altLang="en-US" sz="3600" b="1">
                <a:latin typeface="Arial" panose="020B0604020202020204" pitchFamily="34" charset="0"/>
                <a:cs typeface="Arial" panose="020B0604020202020204" pitchFamily="34" charset="0"/>
              </a:rPr>
              <a:t>If you can’t afford it, don’t buy it!</a:t>
            </a:r>
          </a:p>
        </p:txBody>
      </p:sp>
      <p:sp>
        <p:nvSpPr>
          <p:cNvPr id="4" name="Rectangle 3"/>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7" name="Rectangle 6"/>
          <p:cNvSpPr/>
          <p:nvPr/>
        </p:nvSpPr>
        <p:spPr>
          <a:xfrm>
            <a:off x="5974813" y="3244334"/>
            <a:ext cx="300082" cy="369332"/>
          </a:xfrm>
          <a:prstGeom prst="rect">
            <a:avLst/>
          </a:prstGeom>
        </p:spPr>
        <p:txBody>
          <a:bodyPr wrap="none">
            <a:spAutoFit/>
          </a:bodyPr>
          <a:lstStyle/>
          <a:p>
            <a:r>
              <a:rPr lang="en-GB">
                <a:solidFill>
                  <a:srgbClr val="000000"/>
                </a:solidFill>
                <a:latin typeface="Times New Roman" panose="02020603050405020304" pitchFamily="18" charset="0"/>
              </a:rPr>
              <a:t> </a:t>
            </a:r>
            <a:r>
              <a:rPr lang="en-GB"/>
              <a:t> </a:t>
            </a:r>
          </a:p>
        </p:txBody>
      </p:sp>
      <p:sp>
        <p:nvSpPr>
          <p:cNvPr id="8" name="Rectangle 7"/>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4228076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377318" cy="7094307"/>
          </a:xfrm>
          <a:prstGeom prst="rect">
            <a:avLst/>
          </a:prstGeom>
          <a:solidFill>
            <a:srgbClr val="ECEB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hlinkClick r:id="rId3"/>
            </a:endParaRPr>
          </a:p>
        </p:txBody>
      </p:sp>
      <p:sp>
        <p:nvSpPr>
          <p:cNvPr id="5" name="TextBox 4">
            <a:extLst>
              <a:ext uri="{FF2B5EF4-FFF2-40B4-BE49-F238E27FC236}">
                <a16:creationId xmlns:a16="http://schemas.microsoft.com/office/drawing/2014/main" id="{CE2D2652-BAA6-4180-9D24-32A03BBBE4B8}"/>
              </a:ext>
            </a:extLst>
          </p:cNvPr>
          <p:cNvSpPr txBox="1"/>
          <p:nvPr/>
        </p:nvSpPr>
        <p:spPr>
          <a:xfrm>
            <a:off x="284086" y="338247"/>
            <a:ext cx="11580254" cy="584775"/>
          </a:xfrm>
          <a:prstGeom prst="rect">
            <a:avLst/>
          </a:prstGeom>
          <a:noFill/>
        </p:spPr>
        <p:txBody>
          <a:bodyPr wrap="square" rtlCol="0">
            <a:spAutoFit/>
          </a:bodyPr>
          <a:lstStyle/>
          <a:p>
            <a:r>
              <a:rPr lang="en-GB" sz="3200">
                <a:solidFill>
                  <a:srgbClr val="00A06E"/>
                </a:solidFill>
                <a:latin typeface="Arial Black" panose="020B0A04020102020204" pitchFamily="34" charset="0"/>
              </a:rPr>
              <a:t>Further Advice from Student Finance England</a:t>
            </a:r>
          </a:p>
        </p:txBody>
      </p:sp>
      <p:pic>
        <p:nvPicPr>
          <p:cNvPr id="12" name="Picture 10" descr="Image result for twitter logo">
            <a:extLst>
              <a:ext uri="{FF2B5EF4-FFF2-40B4-BE49-F238E27FC236}">
                <a16:creationId xmlns:a16="http://schemas.microsoft.com/office/drawing/2014/main" id="{227B04CC-8532-4AD5-A588-8E16CA9048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202" y="1369561"/>
            <a:ext cx="613913" cy="4993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ile:Facebook icon.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730" y="2073004"/>
            <a:ext cx="639385" cy="6393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ile:YouTube social white circle (2017).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468" y="2882883"/>
            <a:ext cx="771525" cy="7715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58167" y="2836542"/>
            <a:ext cx="7380093" cy="523220"/>
          </a:xfrm>
          <a:prstGeom prst="rect">
            <a:avLst/>
          </a:prstGeom>
        </p:spPr>
        <p:txBody>
          <a:bodyPr wrap="square">
            <a:spAutoFit/>
          </a:bodyPr>
          <a:lstStyle/>
          <a:p>
            <a:pPr marL="0" indent="0">
              <a:buNone/>
            </a:pPr>
            <a:r>
              <a:rPr lang="en-GB" sz="2800">
                <a:solidFill>
                  <a:schemeClr val="bg1"/>
                </a:solidFill>
                <a:hlinkClick r:id="rId7"/>
              </a:rPr>
              <a:t>https://www.youtube.com/user/SFEFILM</a:t>
            </a:r>
            <a:r>
              <a:rPr lang="en-GB" sz="2800">
                <a:solidFill>
                  <a:schemeClr val="bg1"/>
                </a:solidFill>
              </a:rPr>
              <a:t> </a:t>
            </a:r>
          </a:p>
        </p:txBody>
      </p:sp>
      <p:sp>
        <p:nvSpPr>
          <p:cNvPr id="16" name="Rectangle 15"/>
          <p:cNvSpPr/>
          <p:nvPr/>
        </p:nvSpPr>
        <p:spPr>
          <a:xfrm>
            <a:off x="1558167" y="1434575"/>
            <a:ext cx="2178802" cy="523220"/>
          </a:xfrm>
          <a:prstGeom prst="rect">
            <a:avLst/>
          </a:prstGeom>
        </p:spPr>
        <p:txBody>
          <a:bodyPr wrap="none">
            <a:spAutoFit/>
          </a:bodyPr>
          <a:lstStyle/>
          <a:p>
            <a:pPr marL="0" indent="0">
              <a:buNone/>
            </a:pPr>
            <a:r>
              <a:rPr lang="en-GB" sz="2800">
                <a:solidFill>
                  <a:srgbClr val="00A06E"/>
                </a:solidFill>
              </a:rPr>
              <a:t>@</a:t>
            </a:r>
            <a:r>
              <a:rPr lang="en-GB" sz="2800" err="1">
                <a:solidFill>
                  <a:srgbClr val="00A06E"/>
                </a:solidFill>
              </a:rPr>
              <a:t>SF_England</a:t>
            </a:r>
            <a:endParaRPr lang="en-GB" sz="2800">
              <a:solidFill>
                <a:srgbClr val="00A06E"/>
              </a:solidFill>
            </a:endParaRPr>
          </a:p>
        </p:txBody>
      </p:sp>
      <p:sp>
        <p:nvSpPr>
          <p:cNvPr id="17" name="Rectangle 16"/>
          <p:cNvSpPr/>
          <p:nvPr/>
        </p:nvSpPr>
        <p:spPr>
          <a:xfrm>
            <a:off x="1617194" y="2190430"/>
            <a:ext cx="3230372" cy="523220"/>
          </a:xfrm>
          <a:prstGeom prst="rect">
            <a:avLst/>
          </a:prstGeom>
        </p:spPr>
        <p:txBody>
          <a:bodyPr wrap="none">
            <a:spAutoFit/>
          </a:bodyPr>
          <a:lstStyle/>
          <a:p>
            <a:pPr marL="0" indent="0">
              <a:buNone/>
            </a:pPr>
            <a:r>
              <a:rPr lang="en-GB" sz="2800">
                <a:solidFill>
                  <a:srgbClr val="00A06E"/>
                </a:solidFill>
              </a:rPr>
              <a:t>Facebook </a:t>
            </a:r>
            <a:r>
              <a:rPr lang="en-GB" sz="2800" err="1">
                <a:solidFill>
                  <a:srgbClr val="00A06E"/>
                </a:solidFill>
              </a:rPr>
              <a:t>SFEngland</a:t>
            </a:r>
            <a:r>
              <a:rPr lang="en-GB" sz="2800">
                <a:solidFill>
                  <a:srgbClr val="00A06E"/>
                </a:solidFill>
              </a:rPr>
              <a:t> </a:t>
            </a:r>
          </a:p>
        </p:txBody>
      </p:sp>
      <p:sp>
        <p:nvSpPr>
          <p:cNvPr id="2" name="TextBox 1"/>
          <p:cNvSpPr txBox="1"/>
          <p:nvPr/>
        </p:nvSpPr>
        <p:spPr>
          <a:xfrm>
            <a:off x="595191" y="4469883"/>
            <a:ext cx="8486926" cy="523220"/>
          </a:xfrm>
          <a:prstGeom prst="rect">
            <a:avLst/>
          </a:prstGeom>
          <a:noFill/>
        </p:spPr>
        <p:txBody>
          <a:bodyPr wrap="square" rtlCol="0">
            <a:spAutoFit/>
          </a:bodyPr>
          <a:lstStyle/>
          <a:p>
            <a:r>
              <a:rPr lang="en-GB" sz="2800">
                <a:hlinkClick r:id="rId3"/>
              </a:rPr>
              <a:t>https://www.gov.uk/apply-online-for-student-finance</a:t>
            </a:r>
            <a:endParaRPr lang="en-GB" sz="2800"/>
          </a:p>
        </p:txBody>
      </p:sp>
      <p:sp>
        <p:nvSpPr>
          <p:cNvPr id="4" name="TextBox 3"/>
          <p:cNvSpPr txBox="1"/>
          <p:nvPr/>
        </p:nvSpPr>
        <p:spPr>
          <a:xfrm>
            <a:off x="589468" y="5411902"/>
            <a:ext cx="4829326" cy="523220"/>
          </a:xfrm>
          <a:prstGeom prst="rect">
            <a:avLst/>
          </a:prstGeom>
          <a:noFill/>
        </p:spPr>
        <p:txBody>
          <a:bodyPr wrap="square" rtlCol="0">
            <a:spAutoFit/>
          </a:bodyPr>
          <a:lstStyle/>
          <a:p>
            <a:r>
              <a:rPr lang="en-GB" sz="2800">
                <a:hlinkClick r:id="rId8"/>
              </a:rPr>
              <a:t>https://www.ucas.com/</a:t>
            </a:r>
            <a:endParaRPr lang="en-GB" sz="2800"/>
          </a:p>
        </p:txBody>
      </p:sp>
    </p:spTree>
    <p:extLst>
      <p:ext uri="{BB962C8B-B14F-4D97-AF65-F5344CB8AC3E}">
        <p14:creationId xmlns:p14="http://schemas.microsoft.com/office/powerpoint/2010/main" val="482574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76" y="-108292"/>
            <a:ext cx="12377318" cy="7094307"/>
          </a:xfrm>
          <a:prstGeom prst="rect">
            <a:avLst/>
          </a:prstGeom>
          <a:solidFill>
            <a:srgbClr val="00A0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149134" y="1414504"/>
            <a:ext cx="11042865" cy="5262979"/>
          </a:xfrm>
          <a:prstGeom prst="rect">
            <a:avLst/>
          </a:prstGeom>
          <a:noFill/>
        </p:spPr>
        <p:txBody>
          <a:bodyPr wrap="square" numCol="1" rtlCol="0">
            <a:spAutoFit/>
          </a:bodyPr>
          <a:lstStyle/>
          <a:p>
            <a:r>
              <a:rPr lang="en-GB" sz="2800">
                <a:solidFill>
                  <a:schemeClr val="bg1"/>
                </a:solidFill>
                <a:latin typeface="Arial Black" panose="020B0A04020102020204" pitchFamily="34" charset="0"/>
              </a:rPr>
              <a:t>Schoolsliaison@roehampton.ac.uk</a:t>
            </a:r>
          </a:p>
          <a:p>
            <a:endParaRPr lang="en-GB" sz="2800">
              <a:solidFill>
                <a:schemeClr val="bg1"/>
              </a:solidFill>
              <a:latin typeface="Arial Black" panose="020B0A04020102020204" pitchFamily="34" charset="0"/>
            </a:endParaRPr>
          </a:p>
          <a:p>
            <a:endParaRPr lang="en-GB" sz="2800">
              <a:solidFill>
                <a:schemeClr val="bg1"/>
              </a:solidFill>
              <a:latin typeface="Arial Black" panose="020B0A04020102020204" pitchFamily="34" charset="0"/>
            </a:endParaRPr>
          </a:p>
          <a:p>
            <a:r>
              <a:rPr lang="en-GB" sz="2800">
                <a:solidFill>
                  <a:schemeClr val="bg1"/>
                </a:solidFill>
                <a:latin typeface="Arial Black" panose="020B0A04020102020204" pitchFamily="34" charset="0"/>
              </a:rPr>
              <a:t>@</a:t>
            </a:r>
            <a:r>
              <a:rPr lang="en-GB" sz="2800" err="1">
                <a:solidFill>
                  <a:schemeClr val="bg1"/>
                </a:solidFill>
                <a:latin typeface="Arial Black" panose="020B0A04020102020204" pitchFamily="34" charset="0"/>
              </a:rPr>
              <a:t>Uni_Roehampton</a:t>
            </a:r>
            <a:endParaRPr lang="en-GB" sz="2800">
              <a:solidFill>
                <a:schemeClr val="bg1"/>
              </a:solidFill>
              <a:latin typeface="Arial Black" panose="020B0A04020102020204" pitchFamily="34" charset="0"/>
            </a:endParaRPr>
          </a:p>
          <a:p>
            <a:r>
              <a:rPr lang="en-GB" sz="2800">
                <a:solidFill>
                  <a:schemeClr val="bg1"/>
                </a:solidFill>
                <a:latin typeface="Arial Black" panose="020B0A04020102020204" pitchFamily="34" charset="0"/>
              </a:rPr>
              <a:t>@</a:t>
            </a:r>
            <a:r>
              <a:rPr lang="en-GB" sz="2800" err="1">
                <a:solidFill>
                  <a:schemeClr val="bg1"/>
                </a:solidFill>
                <a:latin typeface="Arial Black" panose="020B0A04020102020204" pitchFamily="34" charset="0"/>
              </a:rPr>
              <a:t>RoeOutreach</a:t>
            </a:r>
            <a:endParaRPr lang="en-GB" sz="2800">
              <a:solidFill>
                <a:schemeClr val="bg1"/>
              </a:solidFill>
              <a:latin typeface="Arial Black" panose="020B0A04020102020204" pitchFamily="34" charset="0"/>
            </a:endParaRPr>
          </a:p>
          <a:p>
            <a:endParaRPr lang="en-GB" sz="2800">
              <a:solidFill>
                <a:schemeClr val="bg1"/>
              </a:solidFill>
              <a:latin typeface="Arial Black" panose="020B0A04020102020204" pitchFamily="34" charset="0"/>
            </a:endParaRPr>
          </a:p>
          <a:p>
            <a:r>
              <a:rPr lang="en-GB" sz="2800">
                <a:solidFill>
                  <a:schemeClr val="bg1"/>
                </a:solidFill>
                <a:latin typeface="Arial Black" panose="020B0A04020102020204" pitchFamily="34" charset="0"/>
              </a:rPr>
              <a:t>@</a:t>
            </a:r>
            <a:r>
              <a:rPr lang="en-GB" sz="2800" err="1">
                <a:solidFill>
                  <a:schemeClr val="bg1"/>
                </a:solidFill>
                <a:latin typeface="Arial Black" panose="020B0A04020102020204" pitchFamily="34" charset="0"/>
              </a:rPr>
              <a:t>RoehamptonUni</a:t>
            </a:r>
            <a:endParaRPr lang="en-GB" sz="2800">
              <a:solidFill>
                <a:schemeClr val="bg1"/>
              </a:solidFill>
              <a:latin typeface="Arial Black" panose="020B0A04020102020204" pitchFamily="34" charset="0"/>
            </a:endParaRPr>
          </a:p>
          <a:p>
            <a:r>
              <a:rPr lang="en-GB" sz="2800">
                <a:solidFill>
                  <a:schemeClr val="bg1"/>
                </a:solidFill>
                <a:latin typeface="Arial Black" panose="020B0A04020102020204" pitchFamily="34" charset="0"/>
              </a:rPr>
              <a:t>@</a:t>
            </a:r>
            <a:r>
              <a:rPr lang="en-GB" sz="2800" err="1">
                <a:solidFill>
                  <a:schemeClr val="bg1"/>
                </a:solidFill>
                <a:latin typeface="Arial Black" panose="020B0A04020102020204" pitchFamily="34" charset="0"/>
              </a:rPr>
              <a:t>RoeOutreach</a:t>
            </a:r>
            <a:endParaRPr lang="en-GB" sz="2800">
              <a:solidFill>
                <a:schemeClr val="bg1"/>
              </a:solidFill>
              <a:latin typeface="Arial Black" panose="020B0A04020102020204" pitchFamily="34" charset="0"/>
            </a:endParaRPr>
          </a:p>
          <a:p>
            <a:endParaRPr lang="en-GB" sz="2800">
              <a:solidFill>
                <a:schemeClr val="bg1"/>
              </a:solidFill>
              <a:latin typeface="Arial Black" panose="020B0A04020102020204" pitchFamily="34" charset="0"/>
            </a:endParaRPr>
          </a:p>
          <a:p>
            <a:r>
              <a:rPr lang="en-GB" sz="2800">
                <a:solidFill>
                  <a:schemeClr val="bg1"/>
                </a:solidFill>
                <a:latin typeface="Arial Black" panose="020B0A04020102020204" pitchFamily="34" charset="0"/>
                <a:hlinkClick r:id="rId3">
                  <a:extLst>
                    <a:ext uri="{A12FA001-AC4F-418D-AE19-62706E023703}">
                      <ahyp:hlinkClr xmlns:ahyp="http://schemas.microsoft.com/office/drawing/2018/hyperlinkcolor" val="tx"/>
                    </a:ext>
                  </a:extLst>
                </a:hlinkClick>
              </a:rPr>
              <a:t>facebook.com/</a:t>
            </a:r>
            <a:r>
              <a:rPr lang="en-GB" sz="2800" err="1">
                <a:solidFill>
                  <a:schemeClr val="bg1"/>
                </a:solidFill>
                <a:latin typeface="Arial Black" panose="020B0A04020102020204" pitchFamily="34" charset="0"/>
                <a:hlinkClick r:id="rId3">
                  <a:extLst>
                    <a:ext uri="{A12FA001-AC4F-418D-AE19-62706E023703}">
                      <ahyp:hlinkClr xmlns:ahyp="http://schemas.microsoft.com/office/drawing/2018/hyperlinkcolor" val="tx"/>
                    </a:ext>
                  </a:extLst>
                </a:hlinkClick>
              </a:rPr>
              <a:t>roehamptonuni</a:t>
            </a:r>
            <a:r>
              <a:rPr lang="en-GB" sz="2800">
                <a:solidFill>
                  <a:schemeClr val="bg1"/>
                </a:solidFill>
                <a:latin typeface="Arial Black" panose="020B0A04020102020204" pitchFamily="34" charset="0"/>
                <a:hlinkClick r:id="rId3">
                  <a:extLst>
                    <a:ext uri="{A12FA001-AC4F-418D-AE19-62706E023703}">
                      <ahyp:hlinkClr xmlns:ahyp="http://schemas.microsoft.com/office/drawing/2018/hyperlinkcolor" val="tx"/>
                    </a:ext>
                  </a:extLst>
                </a:hlinkClick>
              </a:rPr>
              <a:t>/</a:t>
            </a:r>
            <a:endParaRPr lang="en-GB" sz="2800">
              <a:solidFill>
                <a:schemeClr val="bg1"/>
              </a:solidFill>
              <a:latin typeface="Arial Black" panose="020B0A04020102020204" pitchFamily="34" charset="0"/>
            </a:endParaRPr>
          </a:p>
          <a:p>
            <a:endParaRPr lang="en-GB" sz="2800">
              <a:solidFill>
                <a:schemeClr val="bg1"/>
              </a:solidFill>
              <a:latin typeface="Arial Black" panose="020B0A04020102020204" pitchFamily="34" charset="0"/>
            </a:endParaRPr>
          </a:p>
          <a:p>
            <a:r>
              <a:rPr lang="en-GB" sz="2800">
                <a:solidFill>
                  <a:schemeClr val="bg1"/>
                </a:solidFill>
                <a:latin typeface="Arial Black" panose="020B0A04020102020204" pitchFamily="34" charset="0"/>
                <a:hlinkClick r:id="rId4">
                  <a:extLst>
                    <a:ext uri="{A12FA001-AC4F-418D-AE19-62706E023703}">
                      <ahyp:hlinkClr xmlns:ahyp="http://schemas.microsoft.com/office/drawing/2018/hyperlinkcolor" val="tx"/>
                    </a:ext>
                  </a:extLst>
                </a:hlinkClick>
              </a:rPr>
              <a:t>www.roehampton.ac.uk/contactus</a:t>
            </a:r>
            <a:r>
              <a:rPr lang="en-GB" sz="2800">
                <a:solidFill>
                  <a:schemeClr val="bg1"/>
                </a:solidFill>
                <a:latin typeface="Arial Black" panose="020B0A04020102020204" pitchFamily="34" charset="0"/>
              </a:rPr>
              <a:t> </a:t>
            </a:r>
          </a:p>
        </p:txBody>
      </p:sp>
      <p:pic>
        <p:nvPicPr>
          <p:cNvPr id="1032" name="Picture 8" descr="Image result for instagram logo">
            <a:extLst>
              <a:ext uri="{FF2B5EF4-FFF2-40B4-BE49-F238E27FC236}">
                <a16:creationId xmlns:a16="http://schemas.microsoft.com/office/drawing/2014/main" id="{9D56D0B4-723D-4B47-AD39-6F9C120957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087" y="2569702"/>
            <a:ext cx="917987" cy="6104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witter logo">
            <a:extLst>
              <a:ext uri="{FF2B5EF4-FFF2-40B4-BE49-F238E27FC236}">
                <a16:creationId xmlns:a16="http://schemas.microsoft.com/office/drawing/2014/main" id="{227B04CC-8532-4AD5-A588-8E16CA9048C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868" y="4066260"/>
            <a:ext cx="386334" cy="3142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Image result for twitter logo">
            <a:extLst>
              <a:ext uri="{FF2B5EF4-FFF2-40B4-BE49-F238E27FC236}">
                <a16:creationId xmlns:a16="http://schemas.microsoft.com/office/drawing/2014/main" id="{8612A690-E850-4C20-B1DC-5D45B0BFD7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520" y="4579951"/>
            <a:ext cx="386334" cy="3142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facebook logo">
            <a:extLst>
              <a:ext uri="{FF2B5EF4-FFF2-40B4-BE49-F238E27FC236}">
                <a16:creationId xmlns:a16="http://schemas.microsoft.com/office/drawing/2014/main" id="{4A3E317A-F8F5-471C-89CD-D7539EFA9B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382" y="5351764"/>
            <a:ext cx="386334" cy="3863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2D2652-BAA6-4180-9D24-32A03BBBE4B8}"/>
              </a:ext>
            </a:extLst>
          </p:cNvPr>
          <p:cNvSpPr txBox="1"/>
          <p:nvPr/>
        </p:nvSpPr>
        <p:spPr>
          <a:xfrm>
            <a:off x="284086" y="165556"/>
            <a:ext cx="5956916" cy="923330"/>
          </a:xfrm>
          <a:prstGeom prst="rect">
            <a:avLst/>
          </a:prstGeom>
          <a:noFill/>
        </p:spPr>
        <p:txBody>
          <a:bodyPr wrap="square" rtlCol="0">
            <a:spAutoFit/>
          </a:bodyPr>
          <a:lstStyle/>
          <a:p>
            <a:r>
              <a:rPr lang="en-GB" sz="5400">
                <a:solidFill>
                  <a:schemeClr val="bg1"/>
                </a:solidFill>
                <a:latin typeface="Arial Black" panose="020B0A04020102020204" pitchFamily="34" charset="0"/>
              </a:rPr>
              <a:t>Contact Us</a:t>
            </a:r>
          </a:p>
        </p:txBody>
      </p:sp>
      <p:sp>
        <p:nvSpPr>
          <p:cNvPr id="6" name="TextBox 5">
            <a:extLst>
              <a:ext uri="{FF2B5EF4-FFF2-40B4-BE49-F238E27FC236}">
                <a16:creationId xmlns:a16="http://schemas.microsoft.com/office/drawing/2014/main" id="{4FABB9C5-3582-42BB-80E7-C7C31A6253F3}"/>
              </a:ext>
            </a:extLst>
          </p:cNvPr>
          <p:cNvSpPr txBox="1"/>
          <p:nvPr/>
        </p:nvSpPr>
        <p:spPr>
          <a:xfrm>
            <a:off x="363112" y="1187786"/>
            <a:ext cx="713845" cy="923330"/>
          </a:xfrm>
          <a:prstGeom prst="rect">
            <a:avLst/>
          </a:prstGeom>
          <a:noFill/>
        </p:spPr>
        <p:txBody>
          <a:bodyPr wrap="square" rtlCol="0">
            <a:spAutoFit/>
          </a:bodyPr>
          <a:lstStyle/>
          <a:p>
            <a:r>
              <a:rPr lang="en-GB" sz="5400">
                <a:solidFill>
                  <a:schemeClr val="bg1"/>
                </a:solidFill>
              </a:rPr>
              <a:t>@</a:t>
            </a:r>
          </a:p>
        </p:txBody>
      </p:sp>
      <p:pic>
        <p:nvPicPr>
          <p:cNvPr id="22" name="Picture 8" descr="Image result for instagram logo">
            <a:extLst>
              <a:ext uri="{FF2B5EF4-FFF2-40B4-BE49-F238E27FC236}">
                <a16:creationId xmlns:a16="http://schemas.microsoft.com/office/drawing/2014/main" id="{4725A950-4697-4F00-9856-FAA5F10C34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086" y="3099230"/>
            <a:ext cx="917987" cy="61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76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0"/>
            <a:ext cx="63595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2"/>
          <p:cNvSpPr/>
          <p:nvPr/>
        </p:nvSpPr>
        <p:spPr>
          <a:xfrm>
            <a:off x="0" y="-1"/>
            <a:ext cx="5897118" cy="6858001"/>
          </a:xfrm>
          <a:prstGeom prst="rect">
            <a:avLst/>
          </a:prstGeom>
          <a:solidFill>
            <a:srgbClr val="00A06E"/>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 name="Picture 1" descr="UR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07" y="493016"/>
            <a:ext cx="2908300" cy="1333500"/>
          </a:xfrm>
          <a:prstGeom prst="rect">
            <a:avLst/>
          </a:prstGeom>
        </p:spPr>
      </p:pic>
      <p:sp>
        <p:nvSpPr>
          <p:cNvPr id="7" name="Subtitle 2"/>
          <p:cNvSpPr txBox="1">
            <a:spLocks/>
          </p:cNvSpPr>
          <p:nvPr/>
        </p:nvSpPr>
        <p:spPr bwMode="auto">
          <a:xfrm>
            <a:off x="236452" y="3426717"/>
            <a:ext cx="105346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6353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6353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6353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indent="-914400">
              <a:buFont typeface="+mj-lt"/>
              <a:buAutoNum type="arabicPeriod"/>
            </a:pPr>
            <a:r>
              <a:rPr lang="en-GB" sz="4800">
                <a:solidFill>
                  <a:schemeClr val="bg1"/>
                </a:solidFill>
                <a:latin typeface="Arial"/>
                <a:cs typeface="Arial"/>
              </a:rPr>
              <a:t>Financial support</a:t>
            </a:r>
          </a:p>
          <a:p>
            <a:pPr marL="914400" indent="-914400">
              <a:buFont typeface="+mj-lt"/>
              <a:buAutoNum type="arabicPeriod"/>
            </a:pPr>
            <a:r>
              <a:rPr lang="en-GB" sz="4800">
                <a:solidFill>
                  <a:schemeClr val="bg1"/>
                </a:solidFill>
                <a:latin typeface="Arial"/>
                <a:cs typeface="Arial"/>
              </a:rPr>
              <a:t>Repayments</a:t>
            </a:r>
          </a:p>
          <a:p>
            <a:pPr marL="914400" indent="-914400">
              <a:buFont typeface="+mj-lt"/>
              <a:buAutoNum type="arabicPeriod"/>
            </a:pPr>
            <a:r>
              <a:rPr lang="en-GB" sz="4800">
                <a:solidFill>
                  <a:schemeClr val="bg1"/>
                </a:solidFill>
                <a:latin typeface="Arial"/>
                <a:cs typeface="Arial"/>
              </a:rPr>
              <a:t>Budgeting</a:t>
            </a:r>
          </a:p>
        </p:txBody>
      </p:sp>
      <p:sp>
        <p:nvSpPr>
          <p:cNvPr id="8" name="TextBox 7"/>
          <p:cNvSpPr txBox="1"/>
          <p:nvPr/>
        </p:nvSpPr>
        <p:spPr>
          <a:xfrm>
            <a:off x="236452" y="2211118"/>
            <a:ext cx="6529388" cy="830997"/>
          </a:xfrm>
          <a:prstGeom prst="rect">
            <a:avLst/>
          </a:prstGeom>
          <a:noFill/>
        </p:spPr>
        <p:txBody>
          <a:bodyPr wrap="square" rtlCol="0" anchor="t">
            <a:spAutoFit/>
          </a:bodyPr>
          <a:lstStyle/>
          <a:p>
            <a:r>
              <a:rPr lang="en-GB" sz="4800">
                <a:solidFill>
                  <a:schemeClr val="bg1"/>
                </a:solidFill>
                <a:latin typeface="Arial Black"/>
              </a:rPr>
              <a:t>Today's Session</a:t>
            </a:r>
            <a:endParaRPr lang="en-GB" sz="4800">
              <a:solidFill>
                <a:schemeClr val="bg1"/>
              </a:solidFill>
              <a:latin typeface="Arial Black" panose="020B0A04020102020204" pitchFamily="34" charset="0"/>
            </a:endParaRPr>
          </a:p>
        </p:txBody>
      </p:sp>
    </p:spTree>
    <p:extLst>
      <p:ext uri="{BB962C8B-B14F-4D97-AF65-F5344CB8AC3E}">
        <p14:creationId xmlns:p14="http://schemas.microsoft.com/office/powerpoint/2010/main" val="157477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b="1">
                <a:latin typeface="Arial"/>
                <a:cs typeface="Arial"/>
              </a:rPr>
              <a:t>Covid-19 Advice for students applying for September 2021 entry:</a:t>
            </a:r>
          </a:p>
        </p:txBody>
      </p:sp>
      <p:sp>
        <p:nvSpPr>
          <p:cNvPr id="3" name="Content Placeholder 2"/>
          <p:cNvSpPr>
            <a:spLocks noGrp="1"/>
          </p:cNvSpPr>
          <p:nvPr>
            <p:ph idx="1"/>
          </p:nvPr>
        </p:nvSpPr>
        <p:spPr/>
        <p:txBody>
          <a:bodyPr/>
          <a:lstStyle/>
          <a:p>
            <a:pPr marL="0" indent="0">
              <a:buNone/>
            </a:pPr>
            <a:r>
              <a:rPr lang="en-GB">
                <a:latin typeface="Arial"/>
                <a:cs typeface="Arial"/>
              </a:rPr>
              <a:t>New and existing students in England and Wales can still apply for student finance:</a:t>
            </a:r>
          </a:p>
          <a:p>
            <a:pPr marL="0" indent="0">
              <a:buNone/>
            </a:pPr>
            <a:endParaRPr lang="en-GB">
              <a:latin typeface="Arial"/>
              <a:cs typeface="Arial"/>
            </a:endParaRPr>
          </a:p>
          <a:p>
            <a:pPr marL="0" indent="0">
              <a:buNone/>
            </a:pPr>
            <a:r>
              <a:rPr lang="en-GB">
                <a:latin typeface="Arial"/>
                <a:cs typeface="Arial"/>
              </a:rPr>
              <a:t>For latest updates please see:</a:t>
            </a:r>
          </a:p>
          <a:p>
            <a:pPr marL="0" indent="0">
              <a:buNone/>
            </a:pPr>
            <a:r>
              <a:rPr lang="en-GB" u="sng">
                <a:latin typeface="Arial"/>
                <a:cs typeface="Arial"/>
                <a:hlinkClick r:id="rId3"/>
              </a:rPr>
              <a:t>https://www.gov.uk/guidance/guidance-for-prospective-students</a:t>
            </a:r>
            <a:endParaRPr lang="en-GB" u="sng">
              <a:latin typeface="Arial"/>
              <a:cs typeface="Arial"/>
            </a:endParaRPr>
          </a:p>
          <a:p>
            <a:pPr marL="0" indent="0">
              <a:buNone/>
            </a:pPr>
            <a:endParaRPr lang="en-GB"/>
          </a:p>
          <a:p>
            <a:pPr marL="0" indent="0">
              <a:buNone/>
            </a:pPr>
            <a:r>
              <a:rPr lang="en-GB"/>
              <a:t> 		</a:t>
            </a:r>
          </a:p>
        </p:txBody>
      </p:sp>
      <p:pic>
        <p:nvPicPr>
          <p:cNvPr id="4" name="Picture 10" descr="Image result for twitter logo">
            <a:extLst>
              <a:ext uri="{FF2B5EF4-FFF2-40B4-BE49-F238E27FC236}">
                <a16:creationId xmlns:a16="http://schemas.microsoft.com/office/drawing/2014/main" id="{227B04CC-8532-4AD5-A588-8E16CA9048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52" y="4321699"/>
            <a:ext cx="613913" cy="499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le:Facebook icon.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5780" y="5025142"/>
            <a:ext cx="639385" cy="6393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YouTube social white circle (2017).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640" y="5664527"/>
            <a:ext cx="771525" cy="771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58217" y="5788680"/>
            <a:ext cx="6677854" cy="523220"/>
          </a:xfrm>
          <a:prstGeom prst="rect">
            <a:avLst/>
          </a:prstGeom>
        </p:spPr>
        <p:txBody>
          <a:bodyPr wrap="none" anchor="t">
            <a:spAutoFit/>
          </a:bodyPr>
          <a:lstStyle/>
          <a:p>
            <a:r>
              <a:rPr lang="en-GB" sz="2800">
                <a:latin typeface="Arial"/>
                <a:cs typeface="Arial"/>
                <a:hlinkClick r:id="rId7"/>
              </a:rPr>
              <a:t>https://www.youtube.com/user/SFEFILM</a:t>
            </a:r>
            <a:r>
              <a:rPr lang="en-GB" sz="2800">
                <a:latin typeface="Calibri"/>
                <a:cs typeface="Calibri"/>
              </a:rPr>
              <a:t> </a:t>
            </a:r>
            <a:endParaRPr lang="en-GB" sz="2800"/>
          </a:p>
        </p:txBody>
      </p:sp>
      <p:sp>
        <p:nvSpPr>
          <p:cNvPr id="8" name="Rectangle 7"/>
          <p:cNvSpPr/>
          <p:nvPr/>
        </p:nvSpPr>
        <p:spPr>
          <a:xfrm>
            <a:off x="1958217" y="4386713"/>
            <a:ext cx="2528256" cy="523220"/>
          </a:xfrm>
          <a:prstGeom prst="rect">
            <a:avLst/>
          </a:prstGeom>
        </p:spPr>
        <p:txBody>
          <a:bodyPr wrap="none" anchor="t">
            <a:spAutoFit/>
          </a:bodyPr>
          <a:lstStyle/>
          <a:p>
            <a:pPr marL="0" indent="0">
              <a:buNone/>
            </a:pPr>
            <a:r>
              <a:rPr lang="en-GB" sz="2800">
                <a:latin typeface="Arial"/>
                <a:cs typeface="Arial"/>
              </a:rPr>
              <a:t>@</a:t>
            </a:r>
            <a:r>
              <a:rPr lang="en-GB" sz="2800" err="1">
                <a:latin typeface="Arial"/>
                <a:cs typeface="Arial"/>
              </a:rPr>
              <a:t>SF_England</a:t>
            </a:r>
            <a:endParaRPr lang="en-GB" sz="2800">
              <a:latin typeface="Arial"/>
              <a:cs typeface="Arial"/>
            </a:endParaRPr>
          </a:p>
        </p:txBody>
      </p:sp>
      <p:sp>
        <p:nvSpPr>
          <p:cNvPr id="9" name="Rectangle 8"/>
          <p:cNvSpPr/>
          <p:nvPr/>
        </p:nvSpPr>
        <p:spPr>
          <a:xfrm>
            <a:off x="2017244" y="5142568"/>
            <a:ext cx="3743332" cy="523220"/>
          </a:xfrm>
          <a:prstGeom prst="rect">
            <a:avLst/>
          </a:prstGeom>
        </p:spPr>
        <p:txBody>
          <a:bodyPr wrap="none" anchor="t">
            <a:spAutoFit/>
          </a:bodyPr>
          <a:lstStyle/>
          <a:p>
            <a:r>
              <a:rPr lang="en-GB" sz="2800">
                <a:latin typeface="Arial"/>
                <a:cs typeface="Arial"/>
              </a:rPr>
              <a:t>Facebook </a:t>
            </a:r>
            <a:r>
              <a:rPr lang="en-GB" sz="2800" err="1">
                <a:latin typeface="Arial"/>
                <a:cs typeface="Arial"/>
              </a:rPr>
              <a:t>SFEngland</a:t>
            </a:r>
            <a:r>
              <a:rPr lang="en-GB" sz="2800">
                <a:latin typeface="Arial"/>
                <a:cs typeface="Arial"/>
              </a:rPr>
              <a:t> </a:t>
            </a:r>
            <a:endParaRPr lang="en-GB" sz="2800"/>
          </a:p>
        </p:txBody>
      </p:sp>
    </p:spTree>
    <p:extLst>
      <p:ext uri="{BB962C8B-B14F-4D97-AF65-F5344CB8AC3E}">
        <p14:creationId xmlns:p14="http://schemas.microsoft.com/office/powerpoint/2010/main" val="226791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268961" y="3689603"/>
            <a:ext cx="6088120" cy="2031325"/>
          </a:xfrm>
          <a:prstGeom prst="rect">
            <a:avLst/>
          </a:prstGeom>
          <a:solidFill>
            <a:srgbClr val="063532"/>
          </a:solidFill>
        </p:spPr>
        <p:txBody>
          <a:bodyPr wrap="square" rtlCol="0" anchor="t">
            <a:spAutoFit/>
          </a:bodyPr>
          <a:lstStyle/>
          <a:p>
            <a:endParaRPr lang="en-GB">
              <a:solidFill>
                <a:schemeClr val="bg1"/>
              </a:solidFill>
              <a:latin typeface="Arial Black" panose="020B0A04020102020204" pitchFamily="34" charset="0"/>
            </a:endParaRPr>
          </a:p>
          <a:p>
            <a:r>
              <a:rPr lang="en-GB" sz="4400">
                <a:solidFill>
                  <a:schemeClr val="bg1"/>
                </a:solidFill>
                <a:latin typeface="Arial Black" panose="020B0A04020102020204" pitchFamily="34" charset="0"/>
              </a:rPr>
              <a:t>MYTHS &amp;</a:t>
            </a:r>
          </a:p>
          <a:p>
            <a:r>
              <a:rPr lang="en-GB" sz="4400">
                <a:solidFill>
                  <a:schemeClr val="bg1"/>
                </a:solidFill>
                <a:latin typeface="Arial Black"/>
              </a:rPr>
              <a:t>MISCONCEPTIONS</a:t>
            </a:r>
            <a:endParaRPr lang="en-GB" sz="4400">
              <a:solidFill>
                <a:schemeClr val="bg1"/>
              </a:solidFill>
              <a:latin typeface="Arial Black" panose="020B0A04020102020204" pitchFamily="34" charset="0"/>
            </a:endParaRPr>
          </a:p>
          <a:p>
            <a:endParaRPr lang="en-GB">
              <a:solidFill>
                <a:schemeClr val="bg1"/>
              </a:solidFill>
              <a:latin typeface="Arial Black" panose="020B0A04020102020204" pitchFamily="34" charset="0"/>
            </a:endParaRPr>
          </a:p>
        </p:txBody>
      </p:sp>
    </p:spTree>
    <p:extLst>
      <p:ext uri="{BB962C8B-B14F-4D97-AF65-F5344CB8AC3E}">
        <p14:creationId xmlns:p14="http://schemas.microsoft.com/office/powerpoint/2010/main" val="368247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80125" y="0"/>
            <a:ext cx="6111875" cy="6872288"/>
          </a:xfrm>
        </p:spPr>
      </p:pic>
      <p:sp>
        <p:nvSpPr>
          <p:cNvPr id="12291" name="Title 1"/>
          <p:cNvSpPr>
            <a:spLocks noGrp="1"/>
          </p:cNvSpPr>
          <p:nvPr>
            <p:ph type="title"/>
          </p:nvPr>
        </p:nvSpPr>
        <p:spPr>
          <a:xfrm>
            <a:off x="212725" y="120650"/>
            <a:ext cx="5600700" cy="1325563"/>
          </a:xfrm>
        </p:spPr>
        <p:txBody>
          <a:bodyPr/>
          <a:lstStyle/>
          <a:p>
            <a:pPr algn="ctr" eaLnBrk="1" hangingPunct="1"/>
            <a:r>
              <a:rPr lang="en-GB" altLang="en-US" sz="4000">
                <a:latin typeface="Arial Black" panose="020B0A04020102020204" pitchFamily="34" charset="0"/>
              </a:rPr>
              <a:t>MISCONCEPTION</a:t>
            </a:r>
          </a:p>
        </p:txBody>
      </p:sp>
      <p:grpSp>
        <p:nvGrpSpPr>
          <p:cNvPr id="20" name="Group 69"/>
          <p:cNvGrpSpPr>
            <a:grpSpLocks/>
          </p:cNvGrpSpPr>
          <p:nvPr/>
        </p:nvGrpSpPr>
        <p:grpSpPr bwMode="auto">
          <a:xfrm>
            <a:off x="182563" y="2733675"/>
            <a:ext cx="5727700" cy="3806826"/>
            <a:chOff x="150267" y="2049517"/>
            <a:chExt cx="7927467" cy="3420416"/>
          </a:xfrm>
        </p:grpSpPr>
        <p:grpSp>
          <p:nvGrpSpPr>
            <p:cNvPr id="12298" name="Group 32"/>
            <p:cNvGrpSpPr>
              <a:grpSpLocks/>
            </p:cNvGrpSpPr>
            <p:nvPr/>
          </p:nvGrpSpPr>
          <p:grpSpPr bwMode="auto">
            <a:xfrm>
              <a:off x="150267" y="2049517"/>
              <a:ext cx="7927467" cy="3420416"/>
              <a:chOff x="150267" y="2049517"/>
              <a:chExt cx="7927467" cy="3420416"/>
            </a:xfrm>
          </p:grpSpPr>
          <p:sp>
            <p:nvSpPr>
              <p:cNvPr id="23" name="Rounded Rectangle 22"/>
              <p:cNvSpPr/>
              <p:nvPr/>
            </p:nvSpPr>
            <p:spPr bwMode="auto">
              <a:xfrm>
                <a:off x="596296" y="2053798"/>
                <a:ext cx="7481438" cy="3416135"/>
              </a:xfrm>
              <a:prstGeom prst="roundRect">
                <a:avLst/>
              </a:prstGeom>
              <a:solidFill>
                <a:srgbClr val="00A06E"/>
              </a:solid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400">
                  <a:solidFill>
                    <a:schemeClr val="tx1"/>
                  </a:solidFill>
                </a:endParaRPr>
              </a:p>
            </p:txBody>
          </p:sp>
          <p:sp>
            <p:nvSpPr>
              <p:cNvPr id="24" name="Oval 23"/>
              <p:cNvSpPr/>
              <p:nvPr/>
            </p:nvSpPr>
            <p:spPr bwMode="auto">
              <a:xfrm>
                <a:off x="150267" y="2049517"/>
                <a:ext cx="1280962" cy="820158"/>
              </a:xfrm>
              <a:prstGeom prst="ellipse">
                <a:avLst/>
              </a:prstGeom>
              <a:solidFill>
                <a:srgbClr val="063532"/>
              </a:solid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a:t>!</a:t>
                </a:r>
              </a:p>
            </p:txBody>
          </p:sp>
        </p:grpSp>
        <p:sp>
          <p:nvSpPr>
            <p:cNvPr id="12299" name="Rectangle 2"/>
            <p:cNvSpPr>
              <a:spLocks noChangeArrowheads="1"/>
            </p:cNvSpPr>
            <p:nvPr/>
          </p:nvSpPr>
          <p:spPr bwMode="auto">
            <a:xfrm>
              <a:off x="1461990" y="2068060"/>
              <a:ext cx="6615744" cy="268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63532"/>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063532"/>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063532"/>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9pPr>
            </a:lstStyle>
            <a:p>
              <a:pPr eaLnBrk="1" hangingPunct="1">
                <a:lnSpc>
                  <a:spcPct val="100000"/>
                </a:lnSpc>
                <a:spcBef>
                  <a:spcPct val="0"/>
                </a:spcBef>
                <a:buFontTx/>
                <a:buNone/>
                <a:defRPr/>
              </a:pPr>
              <a:r>
                <a:rPr lang="en-GB" altLang="en-US" sz="3600">
                  <a:solidFill>
                    <a:schemeClr val="bg1"/>
                  </a:solidFill>
                  <a:latin typeface="Arial" panose="020B0604020202020204" pitchFamily="34" charset="0"/>
                  <a:ea typeface="MS PGothic" panose="020B0600070205080204" pitchFamily="34" charset="-128"/>
                </a:rPr>
                <a:t>All eligible students receive:</a:t>
              </a:r>
            </a:p>
            <a:p>
              <a:pPr eaLnBrk="1" hangingPunct="1">
                <a:lnSpc>
                  <a:spcPct val="100000"/>
                </a:lnSpc>
                <a:spcBef>
                  <a:spcPct val="0"/>
                </a:spcBef>
                <a:buFontTx/>
                <a:buNone/>
                <a:defRPr/>
              </a:pPr>
              <a:endParaRPr lang="en-GB" altLang="en-US" sz="3600">
                <a:solidFill>
                  <a:schemeClr val="bg1"/>
                </a:solidFill>
                <a:latin typeface="Arial" panose="020B0604020202020204" pitchFamily="34" charset="0"/>
                <a:ea typeface="MS PGothic" panose="020B0600070205080204" pitchFamily="34" charset="-128"/>
              </a:endParaRPr>
            </a:p>
            <a:p>
              <a:pPr marL="571500" indent="-571500" eaLnBrk="1" hangingPunct="1">
                <a:lnSpc>
                  <a:spcPct val="100000"/>
                </a:lnSpc>
                <a:spcBef>
                  <a:spcPct val="0"/>
                </a:spcBef>
                <a:defRPr/>
              </a:pPr>
              <a:r>
                <a:rPr lang="en-GB" altLang="en-US" sz="4000">
                  <a:solidFill>
                    <a:schemeClr val="bg1"/>
                  </a:solidFill>
                  <a:latin typeface="Arial" panose="020B0604020202020204" pitchFamily="34" charset="0"/>
                  <a:ea typeface="MS PGothic" panose="020B0600070205080204" pitchFamily="34" charset="-128"/>
                </a:rPr>
                <a:t>Tuition fee loan</a:t>
              </a:r>
            </a:p>
            <a:p>
              <a:pPr marL="571500" indent="-571500" eaLnBrk="1" hangingPunct="1">
                <a:lnSpc>
                  <a:spcPct val="100000"/>
                </a:lnSpc>
                <a:spcBef>
                  <a:spcPct val="0"/>
                </a:spcBef>
                <a:defRPr/>
              </a:pPr>
              <a:r>
                <a:rPr lang="en-GB" altLang="en-US" sz="4000">
                  <a:solidFill>
                    <a:schemeClr val="bg1"/>
                  </a:solidFill>
                  <a:latin typeface="Arial" panose="020B0604020202020204" pitchFamily="34" charset="0"/>
                  <a:ea typeface="MS PGothic" panose="020B0600070205080204" pitchFamily="34" charset="-128"/>
                </a:rPr>
                <a:t>Maintenance loan</a:t>
              </a:r>
            </a:p>
          </p:txBody>
        </p:sp>
      </p:grpSp>
      <p:grpSp>
        <p:nvGrpSpPr>
          <p:cNvPr id="12293" name="Group 69"/>
          <p:cNvGrpSpPr>
            <a:grpSpLocks/>
          </p:cNvGrpSpPr>
          <p:nvPr/>
        </p:nvGrpSpPr>
        <p:grpSpPr bwMode="auto">
          <a:xfrm>
            <a:off x="182563" y="1227138"/>
            <a:ext cx="6049962" cy="1090612"/>
            <a:chOff x="150267" y="2049517"/>
            <a:chExt cx="8373120" cy="819807"/>
          </a:xfrm>
        </p:grpSpPr>
        <p:grpSp>
          <p:nvGrpSpPr>
            <p:cNvPr id="12294" name="Group 32"/>
            <p:cNvGrpSpPr>
              <a:grpSpLocks/>
            </p:cNvGrpSpPr>
            <p:nvPr/>
          </p:nvGrpSpPr>
          <p:grpSpPr bwMode="auto">
            <a:xfrm>
              <a:off x="150267" y="2049517"/>
              <a:ext cx="7927111" cy="819807"/>
              <a:chOff x="150267" y="2049517"/>
              <a:chExt cx="7927111" cy="819807"/>
            </a:xfrm>
          </p:grpSpPr>
          <p:sp>
            <p:nvSpPr>
              <p:cNvPr id="28" name="Rounded Rectangle 27"/>
              <p:cNvSpPr/>
              <p:nvPr/>
            </p:nvSpPr>
            <p:spPr bwMode="auto">
              <a:xfrm>
                <a:off x="596276" y="2054290"/>
                <a:ext cx="7481102" cy="815034"/>
              </a:xfrm>
              <a:prstGeom prst="roundRect">
                <a:avLst/>
              </a:prstGeom>
              <a:solidFill>
                <a:srgbClr val="063532"/>
              </a:solid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400">
                  <a:solidFill>
                    <a:schemeClr val="tx1"/>
                  </a:solidFill>
                </a:endParaRPr>
              </a:p>
            </p:txBody>
          </p:sp>
          <p:sp>
            <p:nvSpPr>
              <p:cNvPr id="29" name="Oval 28"/>
              <p:cNvSpPr/>
              <p:nvPr/>
            </p:nvSpPr>
            <p:spPr bwMode="auto">
              <a:xfrm>
                <a:off x="150267" y="2049517"/>
                <a:ext cx="1280904" cy="819807"/>
              </a:xfrm>
              <a:prstGeom prst="ellipse">
                <a:avLst/>
              </a:prstGeom>
              <a:solidFill>
                <a:srgbClr val="00A06E"/>
              </a:solid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a:t>!</a:t>
                </a:r>
              </a:p>
            </p:txBody>
          </p:sp>
        </p:grpSp>
        <p:sp>
          <p:nvSpPr>
            <p:cNvPr id="12295" name="Rectangle 2"/>
            <p:cNvSpPr>
              <a:spLocks noChangeArrowheads="1"/>
            </p:cNvSpPr>
            <p:nvPr/>
          </p:nvSpPr>
          <p:spPr bwMode="auto">
            <a:xfrm>
              <a:off x="1537584" y="2103792"/>
              <a:ext cx="6985803" cy="71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63532"/>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063532"/>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063532"/>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9pPr>
            </a:lstStyle>
            <a:p>
              <a:pPr>
                <a:lnSpc>
                  <a:spcPct val="100000"/>
                </a:lnSpc>
                <a:spcBef>
                  <a:spcPct val="0"/>
                </a:spcBef>
                <a:buFontTx/>
                <a:buNone/>
              </a:pPr>
              <a:r>
                <a:rPr lang="en-GB" altLang="en-US" b="1">
                  <a:solidFill>
                    <a:schemeClr val="bg1"/>
                  </a:solidFill>
                  <a:latin typeface="Arial" panose="020B0604020202020204" pitchFamily="34" charset="0"/>
                  <a:ea typeface="MS PGothic" panose="020B0600070205080204" pitchFamily="34" charset="-128"/>
                </a:rPr>
                <a:t>I can’t afford to go to university. </a:t>
              </a:r>
            </a:p>
          </p:txBody>
        </p:sp>
      </p:grpSp>
    </p:spTree>
    <p:extLst>
      <p:ext uri="{BB962C8B-B14F-4D97-AF65-F5344CB8AC3E}">
        <p14:creationId xmlns:p14="http://schemas.microsoft.com/office/powerpoint/2010/main" val="720164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2025" y="-4763"/>
            <a:ext cx="614997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a:xfrm>
            <a:off x="212725" y="120650"/>
            <a:ext cx="5600700" cy="1325563"/>
          </a:xfrm>
        </p:spPr>
        <p:txBody>
          <a:bodyPr/>
          <a:lstStyle/>
          <a:p>
            <a:pPr algn="ctr" eaLnBrk="1" hangingPunct="1"/>
            <a:r>
              <a:rPr lang="en-GB" altLang="en-US" sz="4000">
                <a:latin typeface="Arial Black" panose="020B0A04020102020204" pitchFamily="34" charset="0"/>
              </a:rPr>
              <a:t>MISCONCEPTION</a:t>
            </a:r>
          </a:p>
        </p:txBody>
      </p:sp>
      <p:sp>
        <p:nvSpPr>
          <p:cNvPr id="23" name="Rounded Rectangle 22"/>
          <p:cNvSpPr/>
          <p:nvPr/>
        </p:nvSpPr>
        <p:spPr bwMode="auto">
          <a:xfrm>
            <a:off x="504825" y="2738438"/>
            <a:ext cx="5405438" cy="3321276"/>
          </a:xfrm>
          <a:prstGeom prst="roundRect">
            <a:avLst/>
          </a:prstGeom>
          <a:solidFill>
            <a:srgbClr val="00A06E"/>
          </a:solid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400">
              <a:solidFill>
                <a:schemeClr val="tx1"/>
              </a:solidFill>
            </a:endParaRPr>
          </a:p>
        </p:txBody>
      </p:sp>
      <p:sp>
        <p:nvSpPr>
          <p:cNvPr id="24" name="Oval 23"/>
          <p:cNvSpPr/>
          <p:nvPr/>
        </p:nvSpPr>
        <p:spPr bwMode="auto">
          <a:xfrm>
            <a:off x="182563" y="2733675"/>
            <a:ext cx="925512" cy="912813"/>
          </a:xfrm>
          <a:prstGeom prst="ellipse">
            <a:avLst/>
          </a:prstGeom>
          <a:solidFill>
            <a:srgbClr val="063532"/>
          </a:solid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a:t>!</a:t>
            </a:r>
          </a:p>
        </p:txBody>
      </p:sp>
      <p:sp>
        <p:nvSpPr>
          <p:cNvPr id="16396" name="Rectangle 2"/>
          <p:cNvSpPr>
            <a:spLocks noChangeArrowheads="1"/>
          </p:cNvSpPr>
          <p:nvPr/>
        </p:nvSpPr>
        <p:spPr bwMode="auto">
          <a:xfrm>
            <a:off x="1130300" y="2754313"/>
            <a:ext cx="47799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lnSpc>
                <a:spcPct val="90000"/>
              </a:lnSpc>
              <a:spcBef>
                <a:spcPts val="1000"/>
              </a:spcBef>
              <a:buFont typeface="Arial" panose="020B0604020202020204" pitchFamily="34" charset="0"/>
              <a:buChar char="•"/>
              <a:defRPr sz="2800">
                <a:solidFill>
                  <a:srgbClr val="063532"/>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063532"/>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063532"/>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9pPr>
          </a:lstStyle>
          <a:p>
            <a:pPr marL="342900" indent="-342900" eaLnBrk="1" hangingPunct="1">
              <a:lnSpc>
                <a:spcPct val="100000"/>
              </a:lnSpc>
              <a:spcBef>
                <a:spcPct val="0"/>
              </a:spcBef>
              <a:defRPr/>
            </a:pPr>
            <a:r>
              <a:rPr lang="en-GB" altLang="en-US" sz="3200">
                <a:solidFill>
                  <a:schemeClr val="bg1"/>
                </a:solidFill>
                <a:latin typeface="Arial" panose="020B0604020202020204" pitchFamily="34" charset="0"/>
                <a:ea typeface="MS PGothic" panose="020B0600070205080204" pitchFamily="34" charset="-128"/>
              </a:rPr>
              <a:t>No win no fee – repayments only start after you start earning £26,575. </a:t>
            </a:r>
          </a:p>
          <a:p>
            <a:pPr marL="342900" indent="-342900" eaLnBrk="1" hangingPunct="1">
              <a:lnSpc>
                <a:spcPct val="100000"/>
              </a:lnSpc>
              <a:spcBef>
                <a:spcPct val="0"/>
              </a:spcBef>
              <a:defRPr/>
            </a:pPr>
            <a:endParaRPr lang="en-GB" altLang="en-US" sz="3200">
              <a:solidFill>
                <a:schemeClr val="bg1"/>
              </a:solidFill>
              <a:latin typeface="Arial" panose="020B0604020202020204" pitchFamily="34" charset="0"/>
              <a:ea typeface="MS PGothic" panose="020B0600070205080204" pitchFamily="34" charset="-128"/>
            </a:endParaRPr>
          </a:p>
          <a:p>
            <a:pPr marL="342900" indent="-342900" eaLnBrk="1" hangingPunct="1">
              <a:lnSpc>
                <a:spcPct val="100000"/>
              </a:lnSpc>
              <a:spcBef>
                <a:spcPct val="0"/>
              </a:spcBef>
              <a:defRPr/>
            </a:pPr>
            <a:r>
              <a:rPr lang="en-GB" altLang="en-US" sz="3200">
                <a:solidFill>
                  <a:schemeClr val="bg1"/>
                </a:solidFill>
                <a:latin typeface="Arial" panose="020B0604020202020204" pitchFamily="34" charset="0"/>
                <a:ea typeface="MS PGothic" panose="020B0600070205080204" pitchFamily="34" charset="-128"/>
              </a:rPr>
              <a:t>Wiped after 30 years. </a:t>
            </a:r>
          </a:p>
        </p:txBody>
      </p:sp>
      <p:grpSp>
        <p:nvGrpSpPr>
          <p:cNvPr id="18439" name="Group 69"/>
          <p:cNvGrpSpPr>
            <a:grpSpLocks/>
          </p:cNvGrpSpPr>
          <p:nvPr/>
        </p:nvGrpSpPr>
        <p:grpSpPr bwMode="auto">
          <a:xfrm>
            <a:off x="182563" y="1274763"/>
            <a:ext cx="5727700" cy="1090612"/>
            <a:chOff x="150267" y="2049517"/>
            <a:chExt cx="7927467" cy="819807"/>
          </a:xfrm>
        </p:grpSpPr>
        <p:grpSp>
          <p:nvGrpSpPr>
            <p:cNvPr id="18441" name="Group 32"/>
            <p:cNvGrpSpPr>
              <a:grpSpLocks/>
            </p:cNvGrpSpPr>
            <p:nvPr/>
          </p:nvGrpSpPr>
          <p:grpSpPr bwMode="auto">
            <a:xfrm>
              <a:off x="150267" y="2049517"/>
              <a:ext cx="7927467" cy="819807"/>
              <a:chOff x="150267" y="2049517"/>
              <a:chExt cx="7927467" cy="819807"/>
            </a:xfrm>
          </p:grpSpPr>
          <p:sp>
            <p:nvSpPr>
              <p:cNvPr id="28" name="Rounded Rectangle 27"/>
              <p:cNvSpPr/>
              <p:nvPr/>
            </p:nvSpPr>
            <p:spPr bwMode="auto">
              <a:xfrm>
                <a:off x="596296" y="2054290"/>
                <a:ext cx="7481438" cy="815034"/>
              </a:xfrm>
              <a:prstGeom prst="roundRect">
                <a:avLst/>
              </a:prstGeom>
              <a:solidFill>
                <a:srgbClr val="063532"/>
              </a:solid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400">
                  <a:solidFill>
                    <a:schemeClr val="tx1"/>
                  </a:solidFill>
                </a:endParaRPr>
              </a:p>
            </p:txBody>
          </p:sp>
          <p:sp>
            <p:nvSpPr>
              <p:cNvPr id="29" name="Oval 28"/>
              <p:cNvSpPr/>
              <p:nvPr/>
            </p:nvSpPr>
            <p:spPr bwMode="auto">
              <a:xfrm>
                <a:off x="150267" y="2049517"/>
                <a:ext cx="1280962" cy="819807"/>
              </a:xfrm>
              <a:prstGeom prst="ellipse">
                <a:avLst/>
              </a:prstGeom>
              <a:solidFill>
                <a:srgbClr val="00A06E"/>
              </a:solid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a:t>!</a:t>
                </a:r>
              </a:p>
            </p:txBody>
          </p:sp>
        </p:grpSp>
        <p:sp>
          <p:nvSpPr>
            <p:cNvPr id="18442" name="Rectangle 2"/>
            <p:cNvSpPr>
              <a:spLocks noChangeArrowheads="1"/>
            </p:cNvSpPr>
            <p:nvPr/>
          </p:nvSpPr>
          <p:spPr bwMode="auto">
            <a:xfrm>
              <a:off x="1614483" y="2136620"/>
              <a:ext cx="6328850" cy="6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63532"/>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063532"/>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063532"/>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9pPr>
            </a:lstStyle>
            <a:p>
              <a:pPr>
                <a:lnSpc>
                  <a:spcPct val="100000"/>
                </a:lnSpc>
                <a:spcBef>
                  <a:spcPct val="0"/>
                </a:spcBef>
                <a:buFontTx/>
                <a:buNone/>
              </a:pPr>
              <a:r>
                <a:rPr lang="en-GB" altLang="en-US" sz="2400" b="1">
                  <a:solidFill>
                    <a:schemeClr val="bg1"/>
                  </a:solidFill>
                  <a:latin typeface="Arial" panose="020B0604020202020204" pitchFamily="34" charset="0"/>
                  <a:ea typeface="MS PGothic" panose="020B0600070205080204" pitchFamily="34" charset="-128"/>
                </a:rPr>
                <a:t>The debt is unmanageable and not worth the cost</a:t>
              </a:r>
            </a:p>
          </p:txBody>
        </p:sp>
      </p:grpSp>
    </p:spTree>
    <p:extLst>
      <p:ext uri="{BB962C8B-B14F-4D97-AF65-F5344CB8AC3E}">
        <p14:creationId xmlns:p14="http://schemas.microsoft.com/office/powerpoint/2010/main" val="3652379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96"/>
                                        </p:tgtEl>
                                        <p:attrNameLst>
                                          <p:attrName>style.visibility</p:attrName>
                                        </p:attrNameLst>
                                      </p:cBhvr>
                                      <p:to>
                                        <p:strVal val="visible"/>
                                      </p:to>
                                    </p:set>
                                    <p:animEffect transition="in" filter="fade">
                                      <p:cBhvr>
                                        <p:cTn id="13" dur="5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63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12725" y="120650"/>
            <a:ext cx="5600700" cy="1325563"/>
          </a:xfrm>
        </p:spPr>
        <p:txBody>
          <a:bodyPr/>
          <a:lstStyle/>
          <a:p>
            <a:pPr algn="ctr" eaLnBrk="1" hangingPunct="1"/>
            <a:r>
              <a:rPr lang="en-GB" altLang="en-US" sz="4000">
                <a:latin typeface="Arial Black" panose="020B0A04020102020204" pitchFamily="34" charset="0"/>
              </a:rPr>
              <a:t>MISCONCEPTION</a:t>
            </a:r>
          </a:p>
        </p:txBody>
      </p:sp>
      <p:grpSp>
        <p:nvGrpSpPr>
          <p:cNvPr id="20" name="Group 69"/>
          <p:cNvGrpSpPr>
            <a:grpSpLocks/>
          </p:cNvGrpSpPr>
          <p:nvPr/>
        </p:nvGrpSpPr>
        <p:grpSpPr bwMode="auto">
          <a:xfrm>
            <a:off x="504825" y="2738440"/>
            <a:ext cx="5405438" cy="2835046"/>
            <a:chOff x="596681" y="2054275"/>
            <a:chExt cx="7481053" cy="1756157"/>
          </a:xfrm>
        </p:grpSpPr>
        <p:sp>
          <p:nvSpPr>
            <p:cNvPr id="23" name="Rounded Rectangle 22"/>
            <p:cNvSpPr/>
            <p:nvPr/>
          </p:nvSpPr>
          <p:spPr bwMode="auto">
            <a:xfrm>
              <a:off x="596681" y="2054275"/>
              <a:ext cx="7481053" cy="1756157"/>
            </a:xfrm>
            <a:prstGeom prst="roundRect">
              <a:avLst/>
            </a:prstGeom>
            <a:solidFill>
              <a:srgbClr val="00A06E"/>
            </a:solid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400">
                <a:solidFill>
                  <a:schemeClr val="tx1"/>
                </a:solidFill>
              </a:endParaRPr>
            </a:p>
          </p:txBody>
        </p:sp>
        <p:sp>
          <p:nvSpPr>
            <p:cNvPr id="26636" name="Rectangle 2"/>
            <p:cNvSpPr>
              <a:spLocks noChangeArrowheads="1"/>
            </p:cNvSpPr>
            <p:nvPr/>
          </p:nvSpPr>
          <p:spPr bwMode="auto">
            <a:xfrm>
              <a:off x="1461816" y="2068540"/>
              <a:ext cx="6615918" cy="137090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63532"/>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063532"/>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063532"/>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9pPr>
            </a:lstStyle>
            <a:p>
              <a:pPr marL="342900" indent="-342900" eaLnBrk="1" hangingPunct="1">
                <a:lnSpc>
                  <a:spcPct val="100000"/>
                </a:lnSpc>
                <a:spcBef>
                  <a:spcPct val="0"/>
                </a:spcBef>
              </a:pPr>
              <a:r>
                <a:rPr lang="en-GB" altLang="en-US">
                  <a:solidFill>
                    <a:schemeClr val="bg1"/>
                  </a:solidFill>
                  <a:latin typeface="Arial" panose="020B0604020202020204" pitchFamily="34" charset="0"/>
                  <a:ea typeface="MS PGothic" panose="020B0600070205080204" pitchFamily="34" charset="-128"/>
                </a:rPr>
                <a:t>Student Welfare Officers</a:t>
              </a:r>
            </a:p>
            <a:p>
              <a:pPr marL="342900" indent="-342900" eaLnBrk="1" hangingPunct="1">
                <a:lnSpc>
                  <a:spcPct val="100000"/>
                </a:lnSpc>
                <a:spcBef>
                  <a:spcPct val="0"/>
                </a:spcBef>
              </a:pPr>
              <a:endParaRPr lang="en-GB" altLang="en-US">
                <a:solidFill>
                  <a:schemeClr val="bg1"/>
                </a:solidFill>
                <a:latin typeface="Arial" panose="020B0604020202020204" pitchFamily="34" charset="0"/>
                <a:ea typeface="MS PGothic" panose="020B0600070205080204" pitchFamily="34" charset="-128"/>
              </a:endParaRPr>
            </a:p>
            <a:p>
              <a:pPr marL="342900" indent="-342900" eaLnBrk="1" hangingPunct="1">
                <a:lnSpc>
                  <a:spcPct val="100000"/>
                </a:lnSpc>
                <a:spcBef>
                  <a:spcPct val="0"/>
                </a:spcBef>
              </a:pPr>
              <a:r>
                <a:rPr lang="en-GB" altLang="en-US">
                  <a:solidFill>
                    <a:schemeClr val="bg1"/>
                  </a:solidFill>
                  <a:latin typeface="Arial" panose="020B0604020202020204" pitchFamily="34" charset="0"/>
                  <a:ea typeface="MS PGothic" panose="020B0600070205080204" pitchFamily="34" charset="-128"/>
                </a:rPr>
                <a:t>Student Hardship Fund</a:t>
              </a:r>
            </a:p>
            <a:p>
              <a:pPr marL="342900" indent="-342900" eaLnBrk="1" hangingPunct="1">
                <a:lnSpc>
                  <a:spcPct val="100000"/>
                </a:lnSpc>
                <a:spcBef>
                  <a:spcPct val="0"/>
                </a:spcBef>
              </a:pPr>
              <a:endParaRPr lang="en-GB" altLang="en-US">
                <a:solidFill>
                  <a:schemeClr val="bg1"/>
                </a:solidFill>
                <a:latin typeface="Arial" panose="020B0604020202020204" pitchFamily="34" charset="0"/>
                <a:ea typeface="MS PGothic" panose="020B0600070205080204" pitchFamily="34" charset="-128"/>
              </a:endParaRPr>
            </a:p>
            <a:p>
              <a:pPr marL="342900" indent="-342900" eaLnBrk="1" hangingPunct="1">
                <a:lnSpc>
                  <a:spcPct val="100000"/>
                </a:lnSpc>
                <a:spcBef>
                  <a:spcPct val="0"/>
                </a:spcBef>
              </a:pPr>
              <a:r>
                <a:rPr lang="en-GB" altLang="en-US">
                  <a:solidFill>
                    <a:schemeClr val="bg1"/>
                  </a:solidFill>
                  <a:latin typeface="Arial" panose="020B0604020202020204" pitchFamily="34" charset="0"/>
                  <a:ea typeface="MS PGothic" panose="020B0600070205080204" pitchFamily="34" charset="-128"/>
                </a:rPr>
                <a:t>Additional support services</a:t>
              </a:r>
            </a:p>
          </p:txBody>
        </p:sp>
      </p:grpSp>
      <p:grpSp>
        <p:nvGrpSpPr>
          <p:cNvPr id="26628" name="Group 69"/>
          <p:cNvGrpSpPr>
            <a:grpSpLocks/>
          </p:cNvGrpSpPr>
          <p:nvPr/>
        </p:nvGrpSpPr>
        <p:grpSpPr bwMode="auto">
          <a:xfrm>
            <a:off x="182563" y="1274763"/>
            <a:ext cx="5727700" cy="1090612"/>
            <a:chOff x="150267" y="2049517"/>
            <a:chExt cx="7927467" cy="819807"/>
          </a:xfrm>
        </p:grpSpPr>
        <p:grpSp>
          <p:nvGrpSpPr>
            <p:cNvPr id="26631" name="Group 32"/>
            <p:cNvGrpSpPr>
              <a:grpSpLocks/>
            </p:cNvGrpSpPr>
            <p:nvPr/>
          </p:nvGrpSpPr>
          <p:grpSpPr bwMode="auto">
            <a:xfrm>
              <a:off x="150267" y="2049517"/>
              <a:ext cx="7927467" cy="819807"/>
              <a:chOff x="150267" y="2049517"/>
              <a:chExt cx="7927467" cy="819807"/>
            </a:xfrm>
          </p:grpSpPr>
          <p:sp>
            <p:nvSpPr>
              <p:cNvPr id="28" name="Rounded Rectangle 27"/>
              <p:cNvSpPr/>
              <p:nvPr/>
            </p:nvSpPr>
            <p:spPr bwMode="auto">
              <a:xfrm>
                <a:off x="596296" y="2054290"/>
                <a:ext cx="7481438" cy="815034"/>
              </a:xfrm>
              <a:prstGeom prst="roundRect">
                <a:avLst/>
              </a:prstGeom>
              <a:solidFill>
                <a:srgbClr val="063532"/>
              </a:solid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400">
                  <a:solidFill>
                    <a:schemeClr val="tx1"/>
                  </a:solidFill>
                </a:endParaRPr>
              </a:p>
            </p:txBody>
          </p:sp>
          <p:sp>
            <p:nvSpPr>
              <p:cNvPr id="29" name="Oval 28"/>
              <p:cNvSpPr/>
              <p:nvPr/>
            </p:nvSpPr>
            <p:spPr bwMode="auto">
              <a:xfrm>
                <a:off x="150267" y="2049517"/>
                <a:ext cx="1280962" cy="819807"/>
              </a:xfrm>
              <a:prstGeom prst="ellipse">
                <a:avLst/>
              </a:prstGeom>
              <a:solidFill>
                <a:srgbClr val="00A06E"/>
              </a:solid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a:t>!</a:t>
                </a:r>
              </a:p>
            </p:txBody>
          </p:sp>
        </p:grpSp>
        <p:sp>
          <p:nvSpPr>
            <p:cNvPr id="26632" name="Rectangle 2"/>
            <p:cNvSpPr>
              <a:spLocks noChangeArrowheads="1"/>
            </p:cNvSpPr>
            <p:nvPr/>
          </p:nvSpPr>
          <p:spPr bwMode="auto">
            <a:xfrm>
              <a:off x="1614482" y="2136620"/>
              <a:ext cx="6328850" cy="62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63532"/>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063532"/>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063532"/>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063532"/>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63532"/>
                  </a:solidFill>
                  <a:latin typeface="Calibri" panose="020F0502020204030204" pitchFamily="34" charset="0"/>
                </a:defRPr>
              </a:lvl9pPr>
            </a:lstStyle>
            <a:p>
              <a:pPr>
                <a:lnSpc>
                  <a:spcPct val="100000"/>
                </a:lnSpc>
                <a:spcBef>
                  <a:spcPct val="0"/>
                </a:spcBef>
                <a:buFontTx/>
                <a:buNone/>
              </a:pPr>
              <a:r>
                <a:rPr lang="en-GB" altLang="en-US" sz="2400" b="1">
                  <a:solidFill>
                    <a:schemeClr val="bg1"/>
                  </a:solidFill>
                  <a:latin typeface="Arial" panose="020B0604020202020204" pitchFamily="34" charset="0"/>
                  <a:ea typeface="MS PGothic" panose="020B0600070205080204" pitchFamily="34" charset="-128"/>
                </a:rPr>
                <a:t>If something goes wrong you are all on your own. </a:t>
              </a:r>
            </a:p>
          </p:txBody>
        </p:sp>
      </p:grpSp>
      <p:sp>
        <p:nvSpPr>
          <p:cNvPr id="17" name="Oval 16"/>
          <p:cNvSpPr/>
          <p:nvPr/>
        </p:nvSpPr>
        <p:spPr bwMode="auto">
          <a:xfrm>
            <a:off x="182563" y="2595563"/>
            <a:ext cx="925512" cy="1090612"/>
          </a:xfrm>
          <a:prstGeom prst="ellipse">
            <a:avLst/>
          </a:prstGeom>
          <a:solidFill>
            <a:srgbClr val="063532"/>
          </a:solidFill>
          <a:ln>
            <a:solidFill>
              <a:srgbClr val="0635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a:t>!</a:t>
            </a:r>
          </a:p>
        </p:txBody>
      </p:sp>
      <p:pic>
        <p:nvPicPr>
          <p:cNvPr id="2663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88063" y="0"/>
            <a:ext cx="6103937" cy="6862763"/>
          </a:xfrm>
        </p:spPr>
      </p:pic>
    </p:spTree>
    <p:extLst>
      <p:ext uri="{BB962C8B-B14F-4D97-AF65-F5344CB8AC3E}">
        <p14:creationId xmlns:p14="http://schemas.microsoft.com/office/powerpoint/2010/main" val="870655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861"/>
            <a:ext cx="12191999" cy="6906861"/>
          </a:xfrm>
          <a:prstGeom prst="rect">
            <a:avLst/>
          </a:prstGeom>
        </p:spPr>
      </p:pic>
      <p:sp>
        <p:nvSpPr>
          <p:cNvPr id="4" name="TextBox 3"/>
          <p:cNvSpPr txBox="1"/>
          <p:nvPr/>
        </p:nvSpPr>
        <p:spPr>
          <a:xfrm>
            <a:off x="1206139" y="3640741"/>
            <a:ext cx="4873574" cy="1938992"/>
          </a:xfrm>
          <a:prstGeom prst="rect">
            <a:avLst/>
          </a:prstGeom>
          <a:solidFill>
            <a:srgbClr val="063532"/>
          </a:solidFill>
        </p:spPr>
        <p:txBody>
          <a:bodyPr wrap="square" rtlCol="0">
            <a:spAutoFit/>
          </a:bodyPr>
          <a:lstStyle/>
          <a:p>
            <a:r>
              <a:rPr lang="en-GB" sz="6000">
                <a:solidFill>
                  <a:schemeClr val="bg1"/>
                </a:solidFill>
                <a:latin typeface="Arial Black" panose="020B0A04020102020204" pitchFamily="34" charset="0"/>
              </a:rPr>
              <a:t>FINANCIAL SUPPORT</a:t>
            </a:r>
          </a:p>
        </p:txBody>
      </p:sp>
    </p:spTree>
    <p:extLst>
      <p:ext uri="{BB962C8B-B14F-4D97-AF65-F5344CB8AC3E}">
        <p14:creationId xmlns:p14="http://schemas.microsoft.com/office/powerpoint/2010/main" val="3445606051"/>
      </p:ext>
    </p:extLst>
  </p:cSld>
  <p:clrMapOvr>
    <a:masterClrMapping/>
  </p:clrMapOvr>
</p:sld>
</file>

<file path=ppt/theme/theme1.xml><?xml version="1.0" encoding="utf-8"?>
<a:theme xmlns:a="http://schemas.openxmlformats.org/drawingml/2006/main" name="University of Roehampt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 DAY WELCOME TALK 7 OCTOBER 2017 with notes [Compatibility Mode]" id="{E604A33E-3EE3-4CCF-96A2-26C4B4739E0B}" vid="{1FCAD462-9DBC-46A9-BA65-1E81AF3A1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f642806d26c426e8de7b48d57954fe9 xmlns="75a28cf3-9262-494e-8e02-5092a5e3e3b0">
      <Terms xmlns="http://schemas.microsoft.com/office/infopath/2007/PartnerControls">
        <TermInfo xmlns="http://schemas.microsoft.com/office/infopath/2007/PartnerControls">
          <TermName xmlns="http://schemas.microsoft.com/office/infopath/2007/PartnerControls">Recruitment, International ＆ Admissions</TermName>
          <TermId xmlns="http://schemas.microsoft.com/office/infopath/2007/PartnerControls">234dbd2c-a86b-4cad-9c36-e2bd8a98025d</TermId>
        </TermInfo>
      </Terms>
    </ef642806d26c426e8de7b48d57954fe9>
    <o6f1dd33322e4fee9f8472c70ee26897 xmlns="75a28cf3-9262-494e-8e02-5092a5e3e3b0">
      <Terms xmlns="http://schemas.microsoft.com/office/infopath/2007/PartnerControls">
        <TermInfo xmlns="http://schemas.microsoft.com/office/infopath/2007/PartnerControls">
          <TermName xmlns="http://schemas.microsoft.com/office/infopath/2007/PartnerControls">-</TermName>
          <TermId xmlns="http://schemas.microsoft.com/office/infopath/2007/PartnerControls">96c1daca-04a8-4eb7-b1a8-7250d777ade4</TermId>
        </TermInfo>
      </Terms>
    </o6f1dd33322e4fee9f8472c70ee26897>
    <TaxCatchAll xmlns="75a28cf3-9262-494e-8e02-5092a5e3e3b0">
      <Value>167</Value>
      <Value>10</Value>
      <Value>9</Value>
      <Value>168</Value>
    </TaxCatchAll>
    <TaxKeywordTaxHTField xmlns="75a28cf3-9262-494e-8e02-5092a5e3e3b0">
      <Terms xmlns="http://schemas.microsoft.com/office/infopath/2007/PartnerControls">
        <TermInfo xmlns="http://schemas.microsoft.com/office/infopath/2007/PartnerControls">
          <TermName xmlns="http://schemas.microsoft.com/office/infopath/2007/PartnerControls">Student finance</TermName>
          <TermId xmlns="http://schemas.microsoft.com/office/infopath/2007/PartnerControls">6350b3a0-d930-4e53-ad33-7a78a8b0ed8e</TermId>
        </TermInfo>
        <TermInfo xmlns="http://schemas.microsoft.com/office/infopath/2007/PartnerControls">
          <TermName xmlns="http://schemas.microsoft.com/office/infopath/2007/PartnerControls">Presentation</TermName>
          <TermId xmlns="http://schemas.microsoft.com/office/infopath/2007/PartnerControls">c0f08d63-838a-42ac-9abb-9aa1f745fdff</TermId>
        </TermInfo>
      </Term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7B561D0DBBFF4E9B467F1734B31159" ma:contentTypeVersion="11" ma:contentTypeDescription="Create a new document." ma:contentTypeScope="" ma:versionID="80776b246dca544f793912d12bb01d37">
  <xsd:schema xmlns:xsd="http://www.w3.org/2001/XMLSchema" xmlns:xs="http://www.w3.org/2001/XMLSchema" xmlns:p="http://schemas.microsoft.com/office/2006/metadata/properties" xmlns:ns2="75a28cf3-9262-494e-8e02-5092a5e3e3b0" xmlns:ns3="929c0df9-6b7d-43a3-98a6-7a2c3fa85a92" targetNamespace="http://schemas.microsoft.com/office/2006/metadata/properties" ma:root="true" ma:fieldsID="99dcdd466334a715f210011019381441" ns2:_="" ns3:_="">
    <xsd:import namespace="75a28cf3-9262-494e-8e02-5092a5e3e3b0"/>
    <xsd:import namespace="929c0df9-6b7d-43a3-98a6-7a2c3fa85a92"/>
    <xsd:element name="properties">
      <xsd:complexType>
        <xsd:sequence>
          <xsd:element name="documentManagement">
            <xsd:complexType>
              <xsd:all>
                <xsd:element ref="ns2:o6f1dd33322e4fee9f8472c70ee26897" minOccurs="0"/>
                <xsd:element ref="ns2:TaxCatchAll" minOccurs="0"/>
                <xsd:element ref="ns2:TaxCatchAllLabel" minOccurs="0"/>
                <xsd:element ref="ns2:TaxKeywordTaxHTField" minOccurs="0"/>
                <xsd:element ref="ns2:ef642806d26c426e8de7b48d57954fe9"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28cf3-9262-494e-8e02-5092a5e3e3b0" elementFormDefault="qualified">
    <xsd:import namespace="http://schemas.microsoft.com/office/2006/documentManagement/types"/>
    <xsd:import namespace="http://schemas.microsoft.com/office/infopath/2007/PartnerControls"/>
    <xsd:element name="o6f1dd33322e4fee9f8472c70ee26897" ma:index="8" nillable="true" ma:taxonomy="true" ma:internalName="o6f1dd33322e4fee9f8472c70ee26897" ma:taxonomyFieldName="Document_x0020_Type" ma:displayName="Document Type" ma:readOnly="false" ma:default="10;#-|96c1daca-04a8-4eb7-b1a8-7250d777ade4" ma:fieldId="{86f1dd33-322e-4fee-9f84-72c70ee26897}" ma:taxonomyMulti="true" ma:sspId="8d0af180-1065-48e5-bc0d-526fac628292" ma:termSetId="a86422d8-cad4-4935-995f-47ef0cc840e7"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EFA94422-41C0-4653-95EF-CBE0512D601A}" ma:internalName="TaxCatchAll" ma:showField="CatchAllData" ma:web="{e02d42a8-47a1-4000-a437-6ce52fc680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FA94422-41C0-4653-95EF-CBE0512D601A}" ma:internalName="TaxCatchAllLabel" ma:readOnly="true" ma:showField="CatchAllDataLabel" ma:web="{e02d42a8-47a1-4000-a437-6ce52fc680cf}">
      <xsd:complexType>
        <xsd:complexContent>
          <xsd:extension base="dms:MultiChoiceLookup">
            <xsd:sequence>
              <xsd:element name="Value" type="dms:Lookup" maxOccurs="unbounded" minOccurs="0" nillable="true"/>
            </xsd:sequence>
          </xsd:extension>
        </xsd:complexContent>
      </xsd:complexType>
    </xsd:element>
    <xsd:element name="TaxKeywordTaxHTField" ma:index="12" nillable="true" ma:taxonomy="true" ma:internalName="TaxKeywordTaxHTField" ma:taxonomyFieldName="TaxKeyword" ma:displayName="Enterprise Keywords" ma:fieldId="{23f27201-bee3-471e-b2e7-b64fd8b7ca38}" ma:taxonomyMulti="true" ma:sspId="8d0af180-1065-48e5-bc0d-526fac628292" ma:termSetId="00000000-0000-0000-0000-000000000000" ma:anchorId="00000000-0000-0000-0000-000000000000" ma:open="true" ma:isKeyword="true">
      <xsd:complexType>
        <xsd:sequence>
          <xsd:element ref="pc:Terms" minOccurs="0" maxOccurs="1"/>
        </xsd:sequence>
      </xsd:complexType>
    </xsd:element>
    <xsd:element name="ef642806d26c426e8de7b48d57954fe9" ma:index="14" nillable="true" ma:taxonomy="true" ma:internalName="ef642806d26c426e8de7b48d57954fe9" ma:taxonomyFieldName="Roehampton_x0020_Team" ma:displayName="Roehampton Team" ma:default="" ma:fieldId="{ef642806-d26c-426e-8de7-b48d57954fe9}" ma:sspId="8d0af180-1065-48e5-bc0d-526fac628292" ma:termSetId="d1e35cad-1ad0-4857-8537-5b82f749682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29c0df9-6b7d-43a3-98a6-7a2c3fa85a92"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MediaServiceAutoTags"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Location" ma:index="21"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EBF608-C22B-4774-B7A8-FA6DACC2B98E}">
  <ds:schemaRefs>
    <ds:schemaRef ds:uri="75a28cf3-9262-494e-8e02-5092a5e3e3b0"/>
    <ds:schemaRef ds:uri="929c0df9-6b7d-43a3-98a6-7a2c3fa85a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5DB96A5-AA6F-4004-B62B-FA15B964D97E}">
  <ds:schemaRefs>
    <ds:schemaRef ds:uri="75a28cf3-9262-494e-8e02-5092a5e3e3b0"/>
    <ds:schemaRef ds:uri="929c0df9-6b7d-43a3-98a6-7a2c3fa85a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556850-41AB-40DD-B992-E091C04D37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OPEN DAY WELCOME TALK 7 OCTOBER 2017 with notes</Template>
  <Application>Microsoft Office PowerPoint</Application>
  <PresentationFormat>Widescreen</PresentationFormat>
  <Slides>27</Slides>
  <Notes>27</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University of Roehampton</vt:lpstr>
      <vt:lpstr>Questions – how to ask a question</vt:lpstr>
      <vt:lpstr>PowerPoint Presentation</vt:lpstr>
      <vt:lpstr>PowerPoint Presentation</vt:lpstr>
      <vt:lpstr>Covid-19 Advice for students applying for September 2021 entry:</vt:lpstr>
      <vt:lpstr>PowerPoint Presentation</vt:lpstr>
      <vt:lpstr>MISCONCEPTION</vt:lpstr>
      <vt:lpstr>MISCONCEPTION</vt:lpstr>
      <vt:lpstr>MISCONCEPTION</vt:lpstr>
      <vt:lpstr>PowerPoint Presentation</vt:lpstr>
      <vt:lpstr>Different kinds of financial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Outgoings</vt:lpstr>
      <vt:lpstr>PowerPoint Presentation</vt:lpstr>
      <vt:lpstr>PowerPoint Presentation</vt:lpstr>
      <vt:lpstr>PowerPoint Presentation</vt:lpstr>
    </vt:vector>
  </TitlesOfParts>
  <Company>University Of Roehampton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Archer</dc:creator>
  <cp:keywords>Presentation; Student finance</cp:keywords>
  <cp:revision>42</cp:revision>
  <cp:lastPrinted>2018-02-26T12:59:46Z</cp:lastPrinted>
  <dcterms:created xsi:type="dcterms:W3CDTF">2017-10-03T15:14:32Z</dcterms:created>
  <dcterms:modified xsi:type="dcterms:W3CDTF">2020-11-24T11:57:15Z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167;#Student finance|6350b3a0-d930-4e53-ad33-7a78a8b0ed8e;#168;#Presentation|c0f08d63-838a-42ac-9abb-9aa1f745fdff</vt:lpwstr>
  </property>
  <property fmtid="{D5CDD505-2E9C-101B-9397-08002B2CF9AE}" pid="3" name="ContentTypeId">
    <vt:lpwstr>0x0101007F7B561D0DBBFF4E9B467F1734B31159</vt:lpwstr>
  </property>
  <property fmtid="{D5CDD505-2E9C-101B-9397-08002B2CF9AE}" pid="4" name="Document Type">
    <vt:lpwstr>10;#-|96c1daca-04a8-4eb7-b1a8-7250d777ade4</vt:lpwstr>
  </property>
  <property fmtid="{D5CDD505-2E9C-101B-9397-08002B2CF9AE}" pid="5" name="Roehampton Team">
    <vt:lpwstr>9;#Recruitment, International ＆ Admissions|234dbd2c-a86b-4cad-9c36-e2bd8a98025d</vt:lpwstr>
  </property>
  <property fmtid="{D5CDD505-2E9C-101B-9397-08002B2CF9AE}" pid="6" name="SharedWithUsers">
    <vt:lpwstr>173;#Bev Pullen;#2254;#Mandi Kaur;#165;#Donovan Kirkwood;#2205;#Ahmed Aynan</vt:lpwstr>
  </property>
  <property fmtid="{D5CDD505-2E9C-101B-9397-08002B2CF9AE}" pid="7" name="AuthorIds_UIVersion_2560">
    <vt:lpwstr>193</vt:lpwstr>
  </property>
  <property fmtid="{D5CDD505-2E9C-101B-9397-08002B2CF9AE}" pid="8" name="AuthorIds_UIVersion_3072">
    <vt:lpwstr>215</vt:lpwstr>
  </property>
  <property fmtid="{D5CDD505-2E9C-101B-9397-08002B2CF9AE}" pid="9" name="AuthorIds_UIVersion_4096">
    <vt:lpwstr>215</vt:lpwstr>
  </property>
  <property fmtid="{D5CDD505-2E9C-101B-9397-08002B2CF9AE}" pid="10" name="AuthorIds_UIVersion_512">
    <vt:lpwstr>215</vt:lpwstr>
  </property>
  <property fmtid="{D5CDD505-2E9C-101B-9397-08002B2CF9AE}" pid="11" name="AuthorIds_UIVersion_1024">
    <vt:lpwstr>215</vt:lpwstr>
  </property>
</Properties>
</file>